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theme/themeOverride12.xml" ContentType="application/vnd.openxmlformats-officedocument.themeOverr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theme/themeOverride1.xml" ContentType="application/vnd.openxmlformats-officedocument.themeOverride+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s/slide129.xml" ContentType="application/vnd.openxmlformats-officedocument.presentationml.slide+xml"/>
  <Override PartName="/ppt/slides/slide147.xml" ContentType="application/vnd.openxmlformats-officedocument.presentationml.slide+xml"/>
  <Override PartName="/ppt/notesSlides/notesSlide12.xml" ContentType="application/vnd.openxmlformats-officedocument.presentationml.notesSlide+xml"/>
  <Override PartName="/ppt/slides/slide99.xml" ContentType="application/vnd.openxmlformats-officedocument.presentationml.slide+xml"/>
  <Override PartName="/ppt/slides/slide118.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slides/slide125.xml" ContentType="application/vnd.openxmlformats-officedocument.presentationml.slide+xml"/>
  <Override PartName="/ppt/slides/slide143.xml" ContentType="application/vnd.openxmlformats-officedocument.presentationml.slide+xml"/>
  <Override PartName="/ppt/viewProps.xml" ContentType="application/vnd.openxmlformats-officedocument.presentationml.viewProps+xml"/>
  <Override PartName="/ppt/theme/themeOverride13.xml" ContentType="application/vnd.openxmlformats-officedocument.themeOverride+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32.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theme/themeOverride6.xml" ContentType="application/vnd.openxmlformats-officedocument.themeOverrid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Default Extension="emf" ContentType="image/x-emf"/>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theme/themeOverride2.xml" ContentType="application/vnd.openxmlformats-officedocument.themeOverride+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notesSlides/notesSlide13.xml" ContentType="application/vnd.openxmlformats-officedocument.presentationml.notesSlide+xml"/>
  <Override PartName="/ppt/slides/slide119.xml" ContentType="application/vnd.openxmlformats-officedocument.presentationml.slide+xml"/>
  <Override PartName="/ppt/slides/slide148.xml" ContentType="application/vnd.openxmlformats-officedocument.presentationml.slide+xml"/>
  <Override PartName="/ppt/slideLayouts/slideLayout10.xml" ContentType="application/vnd.openxmlformats-officedocument.presentationml.slideLayout+xml"/>
  <Override PartName="/ppt/notesSlides/notesSlide8.xml" ContentType="application/vnd.openxmlformats-officedocument.presentationml.notesSlide+xml"/>
  <Default Extension="vml" ContentType="application/vnd.openxmlformats-officedocument.vmlDrawing"/>
  <Override PartName="/ppt/slides/slide89.xml" ContentType="application/vnd.openxmlformats-officedocument.presentationml.slide+xml"/>
  <Override PartName="/ppt/slides/slide108.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slides/slide115.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ppt/theme/themeOverride14.xml" ContentType="application/vnd.openxmlformats-officedocument.themeOverr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Layouts/slideLayout8.xml" ContentType="application/vnd.openxmlformats-officedocument.presentationml.slideLayout+xml"/>
  <Override PartName="/ppt/theme/themeOverride7.xml" ContentType="application/vnd.openxmlformats-officedocument.themeOverride+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s/slide111.xml" ContentType="application/vnd.openxmlformats-officedocument.presentationml.slide+xml"/>
  <Override PartName="/ppt/slides/slide140.xml" ContentType="application/vnd.openxmlformats-officedocument.presentationml.slide+xml"/>
  <Override PartName="/ppt/slideLayouts/slideLayout4.xml" ContentType="application/vnd.openxmlformats-officedocument.presentationml.slideLayout+xml"/>
  <Override PartName="/ppt/theme/themeOverride10.xml" ContentType="application/vnd.openxmlformats-officedocument.themeOverr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Default Extension="wmf" ContentType="image/x-wmf"/>
  <Override PartName="/ppt/theme/themeOverride3.xml" ContentType="application/vnd.openxmlformats-officedocument.themeOverride+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s/slide12.xml" ContentType="application/vnd.openxmlformats-officedocument.presentationml.slide+xml"/>
  <Override PartName="/ppt/slides/slide30.xml" ContentType="application/vnd.openxmlformats-officedocument.presentationml.slide+xml"/>
  <Override PartName="/ppt/slides/slide149.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slides/slide138.xml" ContentType="application/vnd.openxmlformats-officedocument.presentationml.slide+xml"/>
  <Override PartName="/ppt/notesSlides/notesSlide9.xml" ContentType="application/vnd.openxmlformats-officedocument.presentationml.notesSlide+xml"/>
  <Override PartName="/ppt/slides/slide79.xml" ContentType="application/vnd.openxmlformats-officedocument.presentationml.slide+xml"/>
  <Override PartName="/ppt/slides/slide109.xml" ContentType="application/vnd.openxmlformats-officedocument.presentationml.slide+xml"/>
  <Override PartName="/ppt/slides/slide127.xml" ContentType="application/vnd.openxmlformats-officedocument.presentationml.slide+xml"/>
  <Override PartName="/ppt/slides/slide145.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slides/slide141.xml" ContentType="application/vnd.openxmlformats-officedocument.presentationml.slide+xml"/>
  <Override PartName="/ppt/notesSlides/notesSlide1.xml" ContentType="application/vnd.openxmlformats-officedocument.presentationml.notesSlide+xml"/>
  <Override PartName="/ppt/theme/themeOverride8.xml" ContentType="application/vnd.openxmlformats-officedocument.themeOverride+xml"/>
  <Override PartName="/ppt/theme/themeOverride11.xml" ContentType="application/vnd.openxmlformats-officedocument.themeOverr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Default Extension="jpeg" ContentType="image/jpeg"/>
  <Override PartName="/ppt/theme/themeOverride4.xml" ContentType="application/vnd.openxmlformats-officedocument.themeOverride+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slides/slide139.xml" ContentType="application/vnd.openxmlformats-officedocument.presentationml.slide+xml"/>
  <Override PartName="/ppt/notesSlides/notesSlide11.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theme/themeOverride9.xml" ContentType="application/vnd.openxmlformats-officedocument.themeOverr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theme/themeOverride5.xml" ContentType="application/vnd.openxmlformats-officedocument.themeOverride+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slides/slide32.xml" ContentType="application/vnd.openxmlformats-officedocument.presentationml.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1"/>
  </p:notesMasterIdLst>
  <p:sldIdLst>
    <p:sldId id="274" r:id="rId2"/>
    <p:sldId id="273" r:id="rId3"/>
    <p:sldId id="256" r:id="rId4"/>
    <p:sldId id="257" r:id="rId5"/>
    <p:sldId id="258" r:id="rId6"/>
    <p:sldId id="263" r:id="rId7"/>
    <p:sldId id="259" r:id="rId8"/>
    <p:sldId id="264" r:id="rId9"/>
    <p:sldId id="260" r:id="rId10"/>
    <p:sldId id="265" r:id="rId11"/>
    <p:sldId id="261" r:id="rId12"/>
    <p:sldId id="266" r:id="rId13"/>
    <p:sldId id="262" r:id="rId14"/>
    <p:sldId id="267" r:id="rId15"/>
    <p:sldId id="268" r:id="rId16"/>
    <p:sldId id="269" r:id="rId17"/>
    <p:sldId id="270" r:id="rId18"/>
    <p:sldId id="271" r:id="rId19"/>
    <p:sldId id="272" r:id="rId20"/>
    <p:sldId id="275" r:id="rId21"/>
    <p:sldId id="276" r:id="rId22"/>
    <p:sldId id="277" r:id="rId23"/>
    <p:sldId id="278" r:id="rId24"/>
    <p:sldId id="279" r:id="rId25"/>
    <p:sldId id="280" r:id="rId26"/>
    <p:sldId id="281" r:id="rId27"/>
    <p:sldId id="282" r:id="rId28"/>
    <p:sldId id="283" r:id="rId29"/>
    <p:sldId id="284" r:id="rId30"/>
    <p:sldId id="285" r:id="rId31"/>
    <p:sldId id="416" r:id="rId32"/>
    <p:sldId id="417" r:id="rId33"/>
    <p:sldId id="418" r:id="rId34"/>
    <p:sldId id="286" r:id="rId35"/>
    <p:sldId id="287" r:id="rId36"/>
    <p:sldId id="288" r:id="rId37"/>
    <p:sldId id="289" r:id="rId38"/>
    <p:sldId id="336" r:id="rId39"/>
    <p:sldId id="337" r:id="rId40"/>
    <p:sldId id="338" r:id="rId41"/>
    <p:sldId id="339" r:id="rId42"/>
    <p:sldId id="340" r:id="rId43"/>
    <p:sldId id="341" r:id="rId44"/>
    <p:sldId id="342" r:id="rId45"/>
    <p:sldId id="343" r:id="rId46"/>
    <p:sldId id="344" r:id="rId47"/>
    <p:sldId id="345" r:id="rId48"/>
    <p:sldId id="346" r:id="rId49"/>
    <p:sldId id="347" r:id="rId50"/>
    <p:sldId id="348" r:id="rId51"/>
    <p:sldId id="349" r:id="rId52"/>
    <p:sldId id="350" r:id="rId53"/>
    <p:sldId id="351" r:id="rId54"/>
    <p:sldId id="352" r:id="rId55"/>
    <p:sldId id="353" r:id="rId56"/>
    <p:sldId id="354" r:id="rId57"/>
    <p:sldId id="355" r:id="rId58"/>
    <p:sldId id="356" r:id="rId59"/>
    <p:sldId id="357" r:id="rId60"/>
    <p:sldId id="358" r:id="rId61"/>
    <p:sldId id="359" r:id="rId62"/>
    <p:sldId id="360" r:id="rId63"/>
    <p:sldId id="361" r:id="rId64"/>
    <p:sldId id="308" r:id="rId65"/>
    <p:sldId id="307" r:id="rId66"/>
    <p:sldId id="309" r:id="rId67"/>
    <p:sldId id="310" r:id="rId68"/>
    <p:sldId id="311" r:id="rId69"/>
    <p:sldId id="312" r:id="rId70"/>
    <p:sldId id="313" r:id="rId71"/>
    <p:sldId id="314" r:id="rId72"/>
    <p:sldId id="315" r:id="rId73"/>
    <p:sldId id="415" r:id="rId74"/>
    <p:sldId id="316" r:id="rId75"/>
    <p:sldId id="317" r:id="rId76"/>
    <p:sldId id="318" r:id="rId77"/>
    <p:sldId id="366" r:id="rId78"/>
    <p:sldId id="367" r:id="rId79"/>
    <p:sldId id="368" r:id="rId80"/>
    <p:sldId id="369" r:id="rId81"/>
    <p:sldId id="370" r:id="rId82"/>
    <p:sldId id="371" r:id="rId83"/>
    <p:sldId id="372" r:id="rId84"/>
    <p:sldId id="373" r:id="rId85"/>
    <p:sldId id="374" r:id="rId86"/>
    <p:sldId id="375" r:id="rId87"/>
    <p:sldId id="376" r:id="rId88"/>
    <p:sldId id="377" r:id="rId89"/>
    <p:sldId id="378" r:id="rId90"/>
    <p:sldId id="379" r:id="rId91"/>
    <p:sldId id="380" r:id="rId92"/>
    <p:sldId id="364" r:id="rId93"/>
    <p:sldId id="365" r:id="rId94"/>
    <p:sldId id="381" r:id="rId95"/>
    <p:sldId id="382" r:id="rId96"/>
    <p:sldId id="383" r:id="rId97"/>
    <p:sldId id="384" r:id="rId98"/>
    <p:sldId id="385" r:id="rId99"/>
    <p:sldId id="386" r:id="rId100"/>
    <p:sldId id="387" r:id="rId101"/>
    <p:sldId id="388" r:id="rId102"/>
    <p:sldId id="389" r:id="rId103"/>
    <p:sldId id="390" r:id="rId104"/>
    <p:sldId id="391" r:id="rId105"/>
    <p:sldId id="392" r:id="rId106"/>
    <p:sldId id="393" r:id="rId107"/>
    <p:sldId id="394" r:id="rId108"/>
    <p:sldId id="395" r:id="rId109"/>
    <p:sldId id="396" r:id="rId110"/>
    <p:sldId id="397" r:id="rId111"/>
    <p:sldId id="398" r:id="rId112"/>
    <p:sldId id="399" r:id="rId113"/>
    <p:sldId id="400" r:id="rId114"/>
    <p:sldId id="401" r:id="rId115"/>
    <p:sldId id="402" r:id="rId116"/>
    <p:sldId id="403" r:id="rId117"/>
    <p:sldId id="404" r:id="rId118"/>
    <p:sldId id="405" r:id="rId119"/>
    <p:sldId id="406" r:id="rId120"/>
    <p:sldId id="319" r:id="rId121"/>
    <p:sldId id="320" r:id="rId122"/>
    <p:sldId id="321" r:id="rId123"/>
    <p:sldId id="322" r:id="rId124"/>
    <p:sldId id="323" r:id="rId125"/>
    <p:sldId id="324" r:id="rId126"/>
    <p:sldId id="325" r:id="rId127"/>
    <p:sldId id="326" r:id="rId128"/>
    <p:sldId id="327" r:id="rId129"/>
    <p:sldId id="328" r:id="rId130"/>
    <p:sldId id="410" r:id="rId131"/>
    <p:sldId id="411" r:id="rId132"/>
    <p:sldId id="412" r:id="rId133"/>
    <p:sldId id="413" r:id="rId134"/>
    <p:sldId id="407" r:id="rId135"/>
    <p:sldId id="408" r:id="rId136"/>
    <p:sldId id="409" r:id="rId137"/>
    <p:sldId id="329" r:id="rId138"/>
    <p:sldId id="429" r:id="rId139"/>
    <p:sldId id="419" r:id="rId140"/>
    <p:sldId id="420" r:id="rId141"/>
    <p:sldId id="421" r:id="rId142"/>
    <p:sldId id="422" r:id="rId143"/>
    <p:sldId id="423" r:id="rId144"/>
    <p:sldId id="425" r:id="rId145"/>
    <p:sldId id="424" r:id="rId146"/>
    <p:sldId id="426" r:id="rId147"/>
    <p:sldId id="427" r:id="rId148"/>
    <p:sldId id="428" r:id="rId149"/>
    <p:sldId id="335" r:id="rId150"/>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pitchFamily="18" charset="0"/>
        <a:ea typeface="+mn-ea"/>
        <a:cs typeface="+mn-cs"/>
      </a:defRPr>
    </a:lvl1pPr>
    <a:lvl2pPr marL="457200" algn="l" rtl="0" fontAlgn="base">
      <a:spcBef>
        <a:spcPct val="0"/>
      </a:spcBef>
      <a:spcAft>
        <a:spcPct val="0"/>
      </a:spcAft>
      <a:defRPr sz="2400" kern="1200">
        <a:solidFill>
          <a:schemeClr val="tx1"/>
        </a:solidFill>
        <a:latin typeface="Times New Roman" pitchFamily="18" charset="0"/>
        <a:ea typeface="+mn-ea"/>
        <a:cs typeface="+mn-cs"/>
      </a:defRPr>
    </a:lvl2pPr>
    <a:lvl3pPr marL="914400" algn="l" rtl="0" fontAlgn="base">
      <a:spcBef>
        <a:spcPct val="0"/>
      </a:spcBef>
      <a:spcAft>
        <a:spcPct val="0"/>
      </a:spcAft>
      <a:defRPr sz="2400" kern="1200">
        <a:solidFill>
          <a:schemeClr val="tx1"/>
        </a:solidFill>
        <a:latin typeface="Times New Roman" pitchFamily="18" charset="0"/>
        <a:ea typeface="+mn-ea"/>
        <a:cs typeface="+mn-cs"/>
      </a:defRPr>
    </a:lvl3pPr>
    <a:lvl4pPr marL="1371600" algn="l" rtl="0" fontAlgn="base">
      <a:spcBef>
        <a:spcPct val="0"/>
      </a:spcBef>
      <a:spcAft>
        <a:spcPct val="0"/>
      </a:spcAft>
      <a:defRPr sz="2400" kern="1200">
        <a:solidFill>
          <a:schemeClr val="tx1"/>
        </a:solidFill>
        <a:latin typeface="Times New Roman" pitchFamily="18" charset="0"/>
        <a:ea typeface="+mn-ea"/>
        <a:cs typeface="+mn-cs"/>
      </a:defRPr>
    </a:lvl4pPr>
    <a:lvl5pPr marL="1828800" algn="l" rtl="0" fontAlgn="base">
      <a:spcBef>
        <a:spcPct val="0"/>
      </a:spcBef>
      <a:spcAft>
        <a:spcPct val="0"/>
      </a:spcAft>
      <a:defRPr sz="2400" kern="1200">
        <a:solidFill>
          <a:schemeClr val="tx1"/>
        </a:solidFill>
        <a:latin typeface="Times New Roman" pitchFamily="18" charset="0"/>
        <a:ea typeface="+mn-ea"/>
        <a:cs typeface="+mn-cs"/>
      </a:defRPr>
    </a:lvl5pPr>
    <a:lvl6pPr marL="2286000" algn="l" defTabSz="914400" rtl="0" eaLnBrk="1" latinLnBrk="0" hangingPunct="1">
      <a:defRPr sz="2400" kern="1200">
        <a:solidFill>
          <a:schemeClr val="tx1"/>
        </a:solidFill>
        <a:latin typeface="Times New Roman" pitchFamily="18" charset="0"/>
        <a:ea typeface="+mn-ea"/>
        <a:cs typeface="+mn-cs"/>
      </a:defRPr>
    </a:lvl6pPr>
    <a:lvl7pPr marL="2743200" algn="l" defTabSz="914400" rtl="0" eaLnBrk="1" latinLnBrk="0" hangingPunct="1">
      <a:defRPr sz="2400" kern="1200">
        <a:solidFill>
          <a:schemeClr val="tx1"/>
        </a:solidFill>
        <a:latin typeface="Times New Roman" pitchFamily="18" charset="0"/>
        <a:ea typeface="+mn-ea"/>
        <a:cs typeface="+mn-cs"/>
      </a:defRPr>
    </a:lvl7pPr>
    <a:lvl8pPr marL="3200400" algn="l" defTabSz="914400" rtl="0" eaLnBrk="1" latinLnBrk="0" hangingPunct="1">
      <a:defRPr sz="2400" kern="1200">
        <a:solidFill>
          <a:schemeClr val="tx1"/>
        </a:solidFill>
        <a:latin typeface="Times New Roman" pitchFamily="18" charset="0"/>
        <a:ea typeface="+mn-ea"/>
        <a:cs typeface="+mn-cs"/>
      </a:defRPr>
    </a:lvl8pPr>
    <a:lvl9pPr marL="3657600" algn="l" defTabSz="914400" rtl="0" eaLnBrk="1" latinLnBrk="0" hangingPunct="1">
      <a:defRPr sz="24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00"/>
    <a:srgbClr val="CC6600"/>
    <a:srgbClr val="0033CC"/>
    <a:srgbClr val="FF33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2787"/>
    <p:restoredTop sz="91000" autoAdjust="0"/>
  </p:normalViewPr>
  <p:slideViewPr>
    <p:cSldViewPr>
      <p:cViewPr varScale="1">
        <p:scale>
          <a:sx n="84" d="100"/>
          <a:sy n="84" d="100"/>
        </p:scale>
        <p:origin x="-270" y="-84"/>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5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_rels/viewProps.xml.rels><?xml version="1.0" encoding="UTF-8" standalone="yes"?>
<Relationships xmlns="http://schemas.openxmlformats.org/package/2006/relationships"><Relationship Id="rId1" Type="http://schemas.openxmlformats.org/officeDocument/2006/relationships/slide" Target="slides/slide5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8.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0.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4819"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34820" name="Rectangle 4"/>
          <p:cNvSpPr>
            <a:spLocks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p:spPr>
      </p:sp>
      <p:sp>
        <p:nvSpPr>
          <p:cNvPr id="34821"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34822"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34823"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5EDB4720-6BD8-4239-84D8-E897F9723486}" type="slidenum">
              <a:rPr lang="en-US"/>
              <a:pPr/>
              <a:t>‹#›</a:t>
            </a:fld>
            <a:endParaRPr lang="en-US"/>
          </a:p>
        </p:txBody>
      </p:sp>
    </p:spTree>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95715D4-5623-4FE4-B6EE-BBD5C470007B}" type="slidenum">
              <a:rPr lang="en-US"/>
              <a:pPr/>
              <a:t>34</a:t>
            </a:fld>
            <a:endParaRPr lang="en-US"/>
          </a:p>
        </p:txBody>
      </p:sp>
      <p:sp>
        <p:nvSpPr>
          <p:cNvPr id="35842"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35843"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What is macrobiotics?</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E16666A-42A6-4C9E-AF99-B08C55B4EE14}" type="slidenum">
              <a:rPr lang="en-US"/>
              <a:pPr/>
              <a:t>66</a:t>
            </a:fld>
            <a:endParaRPr lang="en-US"/>
          </a:p>
        </p:txBody>
      </p:sp>
      <p:sp>
        <p:nvSpPr>
          <p:cNvPr id="61442"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61443"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See slide</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446036-EB2A-4483-A2FE-659D9BCE19CC}" type="slidenum">
              <a:rPr lang="en-US"/>
              <a:pPr/>
              <a:t>67</a:t>
            </a:fld>
            <a:endParaRPr lang="en-US"/>
          </a:p>
        </p:txBody>
      </p:sp>
      <p:sp>
        <p:nvSpPr>
          <p:cNvPr id="63490"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63491"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Borrowed from ancient Chinese Philosophy and Medicine, everything in the universe can be separated into complementary opposites of Yin and Yang.  Things can be broadly defined as being Yin or Yang if they display the following attributes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9D94348-ABE6-4528-9D94-B281AF775FDB}" type="slidenum">
              <a:rPr lang="en-US"/>
              <a:pPr/>
              <a:t>68</a:t>
            </a:fld>
            <a:endParaRPr lang="en-US"/>
          </a:p>
        </p:txBody>
      </p:sp>
      <p:sp>
        <p:nvSpPr>
          <p:cNvPr id="65538"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65539"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In this way food can be classified accordingly</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5FDBCB-C5B4-47E8-B3B2-2B59439CDD8F}" type="slidenum">
              <a:rPr lang="en-US"/>
              <a:pPr/>
              <a:t>69</a:t>
            </a:fld>
            <a:endParaRPr lang="en-US"/>
          </a:p>
        </p:txBody>
      </p:sp>
      <p:sp>
        <p:nvSpPr>
          <p:cNvPr id="67586"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67587"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Cancers can also be classified this way</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1616DB9-6D72-4D8E-9EE0-92EA344053C5}" type="slidenum">
              <a:rPr lang="en-US"/>
              <a:pPr/>
              <a:t>70</a:t>
            </a:fld>
            <a:endParaRPr lang="en-US"/>
          </a:p>
        </p:txBody>
      </p:sp>
      <p:sp>
        <p:nvSpPr>
          <p:cNvPr id="69634"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69635"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And then food can be correlated with cancers</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79CBD98-B1EE-458D-BF88-295244F4E020}" type="slidenum">
              <a:rPr lang="en-US"/>
              <a:pPr/>
              <a:t>71</a:t>
            </a:fld>
            <a:endParaRPr lang="en-US"/>
          </a:p>
        </p:txBody>
      </p:sp>
      <p:sp>
        <p:nvSpPr>
          <p:cNvPr id="71682"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71683"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Dietary adjustments can be made in accordance to their opposite tendancies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BF25FEA-511A-4E97-889B-4DBFC9446179}" type="slidenum">
              <a:rPr lang="en-US"/>
              <a:pPr/>
              <a:t>72</a:t>
            </a:fld>
            <a:endParaRPr lang="en-US"/>
          </a:p>
        </p:txBody>
      </p:sp>
      <p:sp>
        <p:nvSpPr>
          <p:cNvPr id="73730" name="Rectangle 2"/>
          <p:cNvSpPr>
            <a:spLocks noChangeArrowheads="1"/>
          </p:cNvSpPr>
          <p:nvPr>
            <p:ph type="sldImg"/>
          </p:nvPr>
        </p:nvSpPr>
        <p:spPr bwMode="auto">
          <a:xfrm>
            <a:off x="1144588" y="684213"/>
            <a:ext cx="4573587" cy="3430587"/>
          </a:xfrm>
          <a:prstGeom prst="rect">
            <a:avLst/>
          </a:prstGeom>
          <a:solidFill>
            <a:srgbClr val="FFFFFF"/>
          </a:solidFill>
          <a:ln>
            <a:solidFill>
              <a:srgbClr val="000000"/>
            </a:solidFill>
            <a:miter lim="800000"/>
            <a:headEnd/>
            <a:tailEnd/>
          </a:ln>
        </p:spPr>
      </p:sp>
      <p:sp>
        <p:nvSpPr>
          <p:cNvPr id="73731" name="Rectangle 3"/>
          <p:cNvSpPr>
            <a:spLocks noChangeArrowheads="1"/>
          </p:cNvSpPr>
          <p:nvPr>
            <p:ph type="body" idx="1"/>
          </p:nvPr>
        </p:nvSpPr>
        <p:spPr bwMode="auto">
          <a:xfrm>
            <a:off x="914400" y="4344988"/>
            <a:ext cx="5029200" cy="4114800"/>
          </a:xfrm>
          <a:prstGeom prst="rect">
            <a:avLst/>
          </a:prstGeom>
          <a:solidFill>
            <a:srgbClr val="FFFFFF"/>
          </a:solidFill>
          <a:ln>
            <a:solidFill>
              <a:srgbClr val="000000"/>
            </a:solidFill>
            <a:miter lim="800000"/>
            <a:headEnd/>
            <a:tailEnd/>
          </a:ln>
        </p:spPr>
        <p:txBody>
          <a:bodyPr/>
          <a:lstStyle/>
          <a:p>
            <a:pPr marL="230188" indent="-230188">
              <a:buFontTx/>
              <a:buChar char="•"/>
            </a:pPr>
            <a:r>
              <a:rPr lang="en-US" sz="1400">
                <a:latin typeface="Arial" pitchFamily="34" charset="0"/>
              </a:rPr>
              <a:t>Pyramid graphic illustrates foods to be consumed following Macrobiotic Dietary Guidelines</a:t>
            </a:r>
          </a:p>
          <a:p>
            <a:pPr marL="230188" indent="-230188">
              <a:buFontTx/>
              <a:buChar char="•"/>
            </a:pPr>
            <a:r>
              <a:rPr lang="en-US" sz="1400">
                <a:latin typeface="Arial" pitchFamily="34" charset="0"/>
              </a:rPr>
              <a:t>Idea of a pyramid for dietary guidelines comes from the US Department of Agriculture’s Food Guide Pyramid </a:t>
            </a:r>
          </a:p>
          <a:p>
            <a:pPr marL="230188" indent="-230188">
              <a:buFontTx/>
              <a:buChar char="•"/>
            </a:pPr>
            <a:r>
              <a:rPr lang="en-US" sz="1400">
                <a:latin typeface="Arial" pitchFamily="34" charset="0"/>
              </a:rPr>
              <a:t>Foods at the base should form the base of the diet</a:t>
            </a:r>
          </a:p>
          <a:p>
            <a:pPr marL="230188" indent="-230188">
              <a:buFontTx/>
              <a:buChar char="•"/>
            </a:pPr>
            <a:r>
              <a:rPr lang="en-US" sz="1400">
                <a:latin typeface="Arial" pitchFamily="34" charset="0"/>
              </a:rPr>
              <a:t>Center of plate is whole cereal grains:  brown rice, whole wheat, oats, millet, barley, etc.</a:t>
            </a:r>
          </a:p>
          <a:p>
            <a:pPr marL="230188" indent="-230188">
              <a:buFontTx/>
              <a:buChar char="•"/>
            </a:pPr>
            <a:r>
              <a:rPr lang="en-US" sz="1400">
                <a:latin typeface="Arial" pitchFamily="34" charset="0"/>
              </a:rPr>
              <a:t>Vegetables, beans, and sea vegetables are daily foods</a:t>
            </a:r>
          </a:p>
          <a:p>
            <a:pPr marL="230188" indent="-230188">
              <a:buFontTx/>
              <a:buChar char="•"/>
            </a:pPr>
            <a:r>
              <a:rPr lang="en-US" sz="1400">
                <a:latin typeface="Arial" pitchFamily="34" charset="0"/>
              </a:rPr>
              <a:t>Fruits, nuts and seeds can be enjoyed on a regular basis</a:t>
            </a:r>
          </a:p>
          <a:p>
            <a:pPr marL="230188" indent="-230188">
              <a:buFontTx/>
              <a:buChar char="•"/>
            </a:pPr>
            <a:r>
              <a:rPr lang="en-US" sz="1400">
                <a:latin typeface="Arial" pitchFamily="34" charset="0"/>
              </a:rPr>
              <a:t>Fish and seafood are optional and are preferred over other animal foods</a:t>
            </a:r>
          </a:p>
          <a:p>
            <a:pPr marL="230188" indent="-230188">
              <a:buFontTx/>
              <a:buChar char="•"/>
            </a:pPr>
            <a:r>
              <a:rPr lang="en-US" sz="1400">
                <a:latin typeface="Arial" pitchFamily="34" charset="0"/>
              </a:rPr>
              <a:t>Red meat, eggs, poultry, and dairy are optional but should be minimized or avoided</a:t>
            </a:r>
          </a:p>
          <a:p>
            <a:pPr marL="230188" indent="-230188">
              <a:buFontTx/>
              <a:buChar char="•"/>
            </a:pPr>
            <a:endParaRPr lang="en-US" sz="140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26665B-F0F5-41BD-A0D1-869CFF3134C6}" type="slidenum">
              <a:rPr lang="en-US"/>
              <a:pPr/>
              <a:t>92</a:t>
            </a:fld>
            <a:endParaRPr lang="en-US"/>
          </a:p>
        </p:txBody>
      </p:sp>
      <p:sp>
        <p:nvSpPr>
          <p:cNvPr id="78850"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78851"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We have seen with that success with macrobiotics involves the following:</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26665B-F0F5-41BD-A0D1-869CFF3134C6}" type="slidenum">
              <a:rPr lang="en-US"/>
              <a:pPr/>
              <a:t>93</a:t>
            </a:fld>
            <a:endParaRPr lang="en-US"/>
          </a:p>
        </p:txBody>
      </p:sp>
      <p:sp>
        <p:nvSpPr>
          <p:cNvPr id="78850"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78851"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We have seen with that success with macrobiotics involves the following:</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26665B-F0F5-41BD-A0D1-869CFF3134C6}" type="slidenum">
              <a:rPr lang="en-US"/>
              <a:pPr/>
              <a:t>120</a:t>
            </a:fld>
            <a:endParaRPr lang="en-US"/>
          </a:p>
        </p:txBody>
      </p:sp>
      <p:sp>
        <p:nvSpPr>
          <p:cNvPr id="78850"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78851"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We have seen with that success with macrobiotics involves the following:</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6E026D6-9FD7-4D15-BC64-F8D07DCB164F}" type="slidenum">
              <a:rPr lang="en-US"/>
              <a:pPr/>
              <a:t>35</a:t>
            </a:fld>
            <a:endParaRPr lang="en-US"/>
          </a:p>
        </p:txBody>
      </p:sp>
      <p:sp>
        <p:nvSpPr>
          <p:cNvPr id="37890" name="Rectangle 2"/>
          <p:cNvSpPr>
            <a:spLocks noChangeArrowheads="1" noTextEdit="1"/>
          </p:cNvSpPr>
          <p:nvPr>
            <p:ph type="sldImg"/>
          </p:nvPr>
        </p:nvSpPr>
        <p:spPr bwMode="auto">
          <a:xfrm>
            <a:off x="1144588" y="685800"/>
            <a:ext cx="4572000" cy="3429000"/>
          </a:xfrm>
          <a:prstGeom prst="rect">
            <a:avLst/>
          </a:prstGeom>
          <a:solidFill>
            <a:srgbClr val="FFFFFF"/>
          </a:solidFill>
          <a:ln>
            <a:solidFill>
              <a:srgbClr val="000000"/>
            </a:solidFill>
            <a:miter lim="800000"/>
            <a:headEnd/>
            <a:tailEnd/>
          </a:ln>
        </p:spPr>
      </p:sp>
      <p:sp>
        <p:nvSpPr>
          <p:cNvPr id="37891" name="Rectangle 3"/>
          <p:cNvSpPr>
            <a:spLocks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a:t>How we define “macrobiotics’ at the Kushi Institute is as follows:</a:t>
            </a:r>
          </a:p>
          <a:p>
            <a:endParaRPr lang="en-US"/>
          </a:p>
          <a:p>
            <a:pPr>
              <a:spcBef>
                <a:spcPct val="0"/>
              </a:spcBef>
            </a:pPr>
            <a:r>
              <a:rPr lang="en-US" sz="3600">
                <a:latin typeface="Arial" pitchFamily="34" charset="0"/>
                <a:cs typeface="Times New Roman" pitchFamily="18" charset="0"/>
              </a:rPr>
              <a:t>Macrobiotics is the art and science of health and longevity </a:t>
            </a:r>
          </a:p>
          <a:p>
            <a:pPr>
              <a:spcBef>
                <a:spcPct val="0"/>
              </a:spcBef>
            </a:pPr>
            <a:r>
              <a:rPr lang="en-US" sz="3600">
                <a:latin typeface="Arial" pitchFamily="34" charset="0"/>
                <a:cs typeface="Times New Roman" pitchFamily="18" charset="0"/>
              </a:rPr>
              <a:t>through the study and understanding of the relation and interactions between ourselves, the foods we eat, the lifestyles we choose to lead, </a:t>
            </a:r>
          </a:p>
          <a:p>
            <a:pPr>
              <a:spcBef>
                <a:spcPct val="0"/>
              </a:spcBef>
            </a:pPr>
            <a:r>
              <a:rPr lang="en-US" sz="3600">
                <a:latin typeface="Arial" pitchFamily="34" charset="0"/>
                <a:cs typeface="Times New Roman" pitchFamily="18" charset="0"/>
              </a:rPr>
              <a:t>and the environments in which we live.</a:t>
            </a:r>
            <a:endParaRPr lang="en-US" sz="3600">
              <a:latin typeface="Arial" pitchFamily="34" charset="0"/>
            </a:endParaRPr>
          </a:p>
          <a:p>
            <a:endParaRPr lang="en-US"/>
          </a:p>
          <a:p>
            <a:r>
              <a:rPr lang="en-US">
                <a:cs typeface="Times New Roman" pitchFamily="18" charset="0"/>
              </a:rPr>
              <a:t>The Kushi macrobiotic approach to health and healing views sickness as the natural attempt of the body to return to a more harmonious and dynamic state with the natural environment. </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72168828-35BB-4660-BC18-3ED7D2DCDC31}" type="slidenum">
              <a:rPr lang="en-US" smtClean="0">
                <a:solidFill>
                  <a:srgbClr val="000000"/>
                </a:solidFill>
              </a:rPr>
              <a:pPr/>
              <a:t>57</a:t>
            </a:fld>
            <a:endParaRPr lang="en-US" smtClean="0">
              <a:solidFill>
                <a:srgbClr val="000000"/>
              </a:solidFill>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351EC68-1D73-4CE1-88FB-8F84486DF582}" type="slidenum">
              <a:rPr lang="en-US" smtClean="0">
                <a:solidFill>
                  <a:srgbClr val="000000"/>
                </a:solidFill>
              </a:rPr>
              <a:pPr/>
              <a:t>58</a:t>
            </a:fld>
            <a:endParaRPr lang="en-US" smtClean="0">
              <a:solidFill>
                <a:srgbClr val="000000"/>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9E689BBD-11BD-4A7A-BF02-55F8A8B014AD}" type="slidenum">
              <a:rPr lang="en-US" smtClean="0">
                <a:solidFill>
                  <a:srgbClr val="000000"/>
                </a:solidFill>
              </a:rPr>
              <a:pPr/>
              <a:t>59</a:t>
            </a:fld>
            <a:endParaRPr lang="en-US" smtClean="0">
              <a:solidFill>
                <a:srgbClr val="000000"/>
              </a:solidFill>
            </a:endParaRPr>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835F3ADB-EADF-4029-9400-16C762D0BD2F}" type="slidenum">
              <a:rPr lang="en-US" smtClean="0">
                <a:solidFill>
                  <a:srgbClr val="000000"/>
                </a:solidFill>
              </a:rPr>
              <a:pPr/>
              <a:t>60</a:t>
            </a:fld>
            <a:endParaRPr lang="en-US" smtClean="0">
              <a:solidFill>
                <a:srgbClr val="000000"/>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7DEA5999-08A1-48B0-A114-182E20AD6791}" type="slidenum">
              <a:rPr lang="en-US" smtClean="0">
                <a:solidFill>
                  <a:srgbClr val="000000"/>
                </a:solidFill>
              </a:rPr>
              <a:pPr/>
              <a:t>61</a:t>
            </a:fld>
            <a:endParaRPr lang="en-US" smtClean="0">
              <a:solidFill>
                <a:srgbClr val="000000"/>
              </a:solidFill>
            </a:endParaRPr>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DCF13FCF-BAE1-42D2-9FAA-11CEC6B6277D}" type="slidenum">
              <a:rPr lang="en-US" smtClean="0">
                <a:solidFill>
                  <a:srgbClr val="000000"/>
                </a:solidFill>
              </a:rPr>
              <a:pPr/>
              <a:t>62</a:t>
            </a:fld>
            <a:endParaRPr lang="en-US" smtClean="0">
              <a:solidFill>
                <a:srgbClr val="000000"/>
              </a:solidFill>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11E56A37-23EE-4C13-A3EB-189E8B33E48C}" type="slidenum">
              <a:rPr lang="en-US" smtClean="0">
                <a:solidFill>
                  <a:srgbClr val="000000"/>
                </a:solidFill>
              </a:rPr>
              <a:pPr/>
              <a:t>63</a:t>
            </a:fld>
            <a:endParaRPr lang="en-US" smtClean="0">
              <a:solidFill>
                <a:srgbClr val="000000"/>
              </a:solidFill>
            </a:endParaRPr>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D87FE14-7354-4A19-B8F7-0E5C26B6F9BF}"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2B86288-5B02-4C9C-85B8-9BC9FA4D0876}"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576F64F-5465-4C01-8E70-B0F706F6701E}" type="slidenum">
              <a:rPr lang="en-US"/>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AF6E223-0C7B-4244-AD77-D38C737E574A}" type="slidenum">
              <a:rPr lang="en-US"/>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8E7BBE-2B21-451E-9503-AB8ED50DD100}" type="slidenum">
              <a:rPr lang="en-US"/>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28F557DD-70BA-463C-BA49-3C83C64B2674}" type="slidenum">
              <a:rPr lang="en-US"/>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71DAFCEA-0477-418C-864D-1E84CDD387B2}" type="slidenum">
              <a:rPr lang="en-US"/>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743AAA74-5F9A-4D80-B70F-5405CB129978}"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39B2B0BD-3CC1-4334-AFB5-17EE1A48A886}" type="slidenum">
              <a:rPr lang="en-US"/>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4C5F8012-691E-45BB-9272-6FBCC99B5459}" type="slidenum">
              <a:rPr lang="en-US"/>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AA3BD6B-5C3A-4A80-A0A6-33105DC12BD7}"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76432AD7-4003-4142-B51B-C1439141F3E4}"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Layout" Target="../slideLayouts/slideLayout7.xml"/><Relationship Id="rId4" Type="http://schemas.openxmlformats.org/officeDocument/2006/relationships/image" Target="../media/image55.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7.xml"/><Relationship Id="rId5" Type="http://schemas.openxmlformats.org/officeDocument/2006/relationships/image" Target="../media/image59.png"/><Relationship Id="rId4" Type="http://schemas.openxmlformats.org/officeDocument/2006/relationships/image" Target="../media/image58.png"/></Relationships>
</file>

<file path=ppt/slides/_rels/slide10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10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7.xml"/><Relationship Id="rId4" Type="http://schemas.openxmlformats.org/officeDocument/2006/relationships/image" Target="../media/image66.png"/></Relationships>
</file>

<file path=ppt/slides/_rels/slide10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 Id="rId4" Type="http://schemas.openxmlformats.org/officeDocument/2006/relationships/image" Target="../media/image69.png"/></Relationships>
</file>

<file path=ppt/slides/_rels/slide1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7.xml"/><Relationship Id="rId4" Type="http://schemas.openxmlformats.org/officeDocument/2006/relationships/image" Target="../media/image83.png"/></Relationships>
</file>

<file path=ppt/slides/_rels/slide116.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7.xml"/><Relationship Id="rId5" Type="http://schemas.openxmlformats.org/officeDocument/2006/relationships/image" Target="../media/image87.png"/><Relationship Id="rId4" Type="http://schemas.openxmlformats.org/officeDocument/2006/relationships/image" Target="../media/image86.png"/></Relationships>
</file>

<file path=ppt/slides/_rels/slide11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image" Target="../media/image6.wmf"/><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8" Type="http://schemas.openxmlformats.org/officeDocument/2006/relationships/image" Target="../media/image100.jpeg"/><Relationship Id="rId3" Type="http://schemas.openxmlformats.org/officeDocument/2006/relationships/image" Target="../media/image95.jpeg"/><Relationship Id="rId7" Type="http://schemas.openxmlformats.org/officeDocument/2006/relationships/image" Target="../media/image99.jpeg"/><Relationship Id="rId2" Type="http://schemas.openxmlformats.org/officeDocument/2006/relationships/image" Target="../media/image94.jpeg"/><Relationship Id="rId1" Type="http://schemas.openxmlformats.org/officeDocument/2006/relationships/slideLayout" Target="../slideLayouts/slideLayout7.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96.jpeg"/><Relationship Id="rId9" Type="http://schemas.openxmlformats.org/officeDocument/2006/relationships/image" Target="../media/image101.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6.xml"/><Relationship Id="rId4" Type="http://schemas.openxmlformats.org/officeDocument/2006/relationships/image" Target="../media/image15.jpe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20.wmf"/><Relationship Id="rId2" Type="http://schemas.openxmlformats.org/officeDocument/2006/relationships/image" Target="../media/image16.jpeg"/><Relationship Id="rId1" Type="http://schemas.openxmlformats.org/officeDocument/2006/relationships/slideLayout" Target="../slideLayouts/slideLayout6.xml"/><Relationship Id="rId6" Type="http://schemas.openxmlformats.org/officeDocument/2006/relationships/image" Target="../media/image15.jpeg"/><Relationship Id="rId5" Type="http://schemas.openxmlformats.org/officeDocument/2006/relationships/image" Target="../media/image19.jpeg"/><Relationship Id="rId4" Type="http://schemas.openxmlformats.org/officeDocument/2006/relationships/image" Target="../media/image1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6.xml"/><Relationship Id="rId6" Type="http://schemas.openxmlformats.org/officeDocument/2006/relationships/image" Target="../media/image29.png"/><Relationship Id="rId5" Type="http://schemas.openxmlformats.org/officeDocument/2006/relationships/image" Target="../media/image28.jpeg"/><Relationship Id="rId4" Type="http://schemas.openxmlformats.org/officeDocument/2006/relationships/image" Target="../media/image27.jpeg"/></Relationships>
</file>

<file path=ppt/slides/_rels/slide6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6.xml"/><Relationship Id="rId5" Type="http://schemas.openxmlformats.org/officeDocument/2006/relationships/image" Target="../media/image33.jpeg"/><Relationship Id="rId4" Type="http://schemas.openxmlformats.org/officeDocument/2006/relationships/image" Target="../media/image32.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4.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xml"/><Relationship Id="rId1" Type="http://schemas.openxmlformats.org/officeDocument/2006/relationships/themeOverride" Target="../theme/themeOverride7.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xml"/><Relationship Id="rId1" Type="http://schemas.openxmlformats.org/officeDocument/2006/relationships/themeOverride" Target="../theme/themeOverride8.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6.xml"/><Relationship Id="rId1" Type="http://schemas.openxmlformats.org/officeDocument/2006/relationships/themeOverride" Target="../theme/themeOverride9.xml"/><Relationship Id="rId4" Type="http://schemas.openxmlformats.org/officeDocument/2006/relationships/image" Target="../media/image34.w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0.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2.xml"/><Relationship Id="rId1" Type="http://schemas.openxmlformats.org/officeDocument/2006/relationships/vmlDrawing" Target="../drawings/vmlDrawing1.vml"/></Relationships>
</file>

<file path=ppt/slides/_rels/slide8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2.xml"/><Relationship Id="rId1" Type="http://schemas.openxmlformats.org/officeDocument/2006/relationships/vmlDrawing" Target="../drawings/vmlDrawing2.vml"/></Relationships>
</file>

<file path=ppt/slides/_rels/slide86.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2.xml"/><Relationship Id="rId1" Type="http://schemas.openxmlformats.org/officeDocument/2006/relationships/vmlDrawing" Target="../drawings/vmlDrawing3.vml"/></Relationships>
</file>

<file path=ppt/slides/_rels/slide8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12.xml"/><Relationship Id="rId1" Type="http://schemas.openxmlformats.org/officeDocument/2006/relationships/vmlDrawing" Target="../drawings/vmlDrawing4.vml"/></Relationships>
</file>

<file path=ppt/slides/_rels/slide88.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12.xml"/><Relationship Id="rId1" Type="http://schemas.openxmlformats.org/officeDocument/2006/relationships/vmlDrawing" Target="../drawings/vmlDrawing5.vml"/></Relationships>
</file>

<file path=ppt/slides/_rels/slide89.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12.xml"/><Relationship Id="rId1" Type="http://schemas.openxmlformats.org/officeDocument/2006/relationships/vmlDrawing" Target="../drawings/vmlDrawing6.v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 Id="rId5" Type="http://schemas.openxmlformats.org/officeDocument/2006/relationships/image" Target="../media/image48.png"/><Relationship Id="rId4" Type="http://schemas.openxmlformats.org/officeDocument/2006/relationships/image" Target="../media/image47.png"/></Relationships>
</file>

<file path=ppt/slides/_rels/slide9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5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ctrTitle"/>
          </p:nvPr>
        </p:nvSpPr>
        <p:spPr>
          <a:xfrm>
            <a:off x="685800" y="2590800"/>
            <a:ext cx="7772400" cy="1143000"/>
          </a:xfrm>
        </p:spPr>
        <p:txBody>
          <a:bodyPr/>
          <a:lstStyle/>
          <a:p>
            <a:r>
              <a:rPr lang="en-US">
                <a:solidFill>
                  <a:schemeClr val="bg1"/>
                </a:solidFill>
              </a:rPr>
              <a:t>Click to begin</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D:\My Documents\My Pictures\Meditation.jpg"/>
          <p:cNvPicPr>
            <a:picLocks noChangeAspect="1" noChangeArrowheads="1"/>
          </p:cNvPicPr>
          <p:nvPr/>
        </p:nvPicPr>
        <p:blipFill>
          <a:blip r:embed="rId2" cstate="print"/>
          <a:srcRect/>
          <a:stretch>
            <a:fillRect/>
          </a:stretch>
        </p:blipFill>
        <p:spPr bwMode="auto">
          <a:xfrm>
            <a:off x="838200" y="685800"/>
            <a:ext cx="7620000" cy="5257800"/>
          </a:xfrm>
          <a:prstGeom prst="rect">
            <a:avLst/>
          </a:prstGeom>
          <a:noFill/>
        </p:spPr>
      </p:pic>
      <p:sp>
        <p:nvSpPr>
          <p:cNvPr id="11269" name="AutoShape 5"/>
          <p:cNvSpPr>
            <a:spLocks noChangeArrowheads="1"/>
          </p:cNvSpPr>
          <p:nvPr/>
        </p:nvSpPr>
        <p:spPr bwMode="auto">
          <a:xfrm>
            <a:off x="4038600" y="990600"/>
            <a:ext cx="3962400" cy="2057400"/>
          </a:xfrm>
          <a:prstGeom prst="cloudCallout">
            <a:avLst>
              <a:gd name="adj1" fmla="val -60338"/>
              <a:gd name="adj2" fmla="val 56792"/>
            </a:avLst>
          </a:prstGeom>
          <a:solidFill>
            <a:schemeClr val="bg1"/>
          </a:solidFill>
          <a:ln w="9525">
            <a:solidFill>
              <a:schemeClr val="tx1"/>
            </a:solidFill>
            <a:round/>
            <a:headEnd/>
            <a:tailEnd/>
          </a:ln>
          <a:effectLst/>
        </p:spPr>
        <p:txBody>
          <a:bodyPr/>
          <a:lstStyle/>
          <a:p>
            <a:pPr algn="ctr"/>
            <a:endParaRPr lang="en-US" sz="1200" b="1">
              <a:solidFill>
                <a:srgbClr val="0033CC"/>
              </a:solidFill>
              <a:effectLst>
                <a:outerShdw blurRad="38100" dist="38100" dir="2700000" algn="tl">
                  <a:srgbClr val="C0C0C0"/>
                </a:outerShdw>
              </a:effectLst>
              <a:latin typeface="Arial Unicode MS" pitchFamily="34" charset="-128"/>
            </a:endParaRPr>
          </a:p>
        </p:txBody>
      </p:sp>
      <p:pic>
        <p:nvPicPr>
          <p:cNvPr id="11271" name="Picture 7" descr="C:\Program Files\Common Files\Microsoft Shared\Clipart\cagcat50\tn00332_.wmf"/>
          <p:cNvPicPr>
            <a:picLocks noChangeAspect="1" noChangeArrowheads="1"/>
          </p:cNvPicPr>
          <p:nvPr/>
        </p:nvPicPr>
        <p:blipFill>
          <a:blip r:embed="rId3" cstate="print"/>
          <a:srcRect/>
          <a:stretch>
            <a:fillRect/>
          </a:stretch>
        </p:blipFill>
        <p:spPr bwMode="auto">
          <a:xfrm>
            <a:off x="5181600" y="1447800"/>
            <a:ext cx="1760538" cy="874713"/>
          </a:xfrm>
          <a:prstGeom prst="rect">
            <a:avLst/>
          </a:prstGeom>
          <a:noFill/>
        </p:spPr>
      </p:pic>
      <p:sp>
        <p:nvSpPr>
          <p:cNvPr id="11270" name="AutoShape 6"/>
          <p:cNvSpPr>
            <a:spLocks noChangeArrowheads="1"/>
          </p:cNvSpPr>
          <p:nvPr/>
        </p:nvSpPr>
        <p:spPr bwMode="auto">
          <a:xfrm>
            <a:off x="5562600" y="1371600"/>
            <a:ext cx="990600" cy="914400"/>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700" y="9117"/>
                  <a:pt x="2700" y="10799"/>
                </a:cubicBezTo>
                <a:cubicBezTo>
                  <a:pt x="2700" y="15273"/>
                  <a:pt x="6326" y="18900"/>
                  <a:pt x="10800" y="18900"/>
                </a:cubicBezTo>
                <a:cubicBezTo>
                  <a:pt x="12482" y="18900"/>
                  <a:pt x="14122" y="18376"/>
                  <a:pt x="15493" y="17401"/>
                </a:cubicBezTo>
                <a:close/>
              </a:path>
            </a:pathLst>
          </a:custGeom>
          <a:solidFill>
            <a:srgbClr val="FF3300"/>
          </a:solidFill>
          <a:ln w="9525">
            <a:solidFill>
              <a:schemeClr val="tx1"/>
            </a:solidFill>
            <a:miter lim="800000"/>
            <a:headEnd/>
            <a:tailEnd/>
          </a:ln>
          <a:effectLst/>
        </p:spPr>
        <p:txBody>
          <a:bodyPr wrap="none" anchor="ct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dissolve">
                                      <p:cBhvr>
                                        <p:cTn id="7" dur="500"/>
                                        <p:tgtEl>
                                          <p:spTgt spid="1126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269"/>
                                        </p:tgtEl>
                                        <p:attrNameLst>
                                          <p:attrName>style.visibility</p:attrName>
                                        </p:attrNameLst>
                                      </p:cBhvr>
                                      <p:to>
                                        <p:strVal val="visible"/>
                                      </p:to>
                                    </p:set>
                                    <p:animEffect transition="in" filter="dissolve">
                                      <p:cBhvr>
                                        <p:cTn id="11" dur="500"/>
                                        <p:tgtEl>
                                          <p:spTgt spid="11269"/>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11271"/>
                                        </p:tgtEl>
                                        <p:attrNameLst>
                                          <p:attrName>style.visibility</p:attrName>
                                        </p:attrNameLst>
                                      </p:cBhvr>
                                      <p:to>
                                        <p:strVal val="visible"/>
                                      </p:to>
                                    </p:set>
                                    <p:animEffect transition="in" filter="dissolve">
                                      <p:cBhvr>
                                        <p:cTn id="15" dur="500"/>
                                        <p:tgtEl>
                                          <p:spTgt spid="11271"/>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70"/>
                                        </p:tgtEl>
                                        <p:attrNameLst>
                                          <p:attrName>style.visibility</p:attrName>
                                        </p:attrNameLst>
                                      </p:cBhvr>
                                      <p:to>
                                        <p:strVal val="visible"/>
                                      </p:to>
                                    </p:set>
                                    <p:animEffect transition="in" filter="dissolve">
                                      <p:cBhvr>
                                        <p:cTn id="19" dur="500"/>
                                        <p:tgtEl>
                                          <p:spTgt spid="11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autoUpdateAnimBg="0"/>
      <p:bldP spid="1127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D:\Images\CAPCOM\JM\JM 1-27-92.tif"/>
          <p:cNvPicPr>
            <a:picLocks noChangeAspect="1" noChangeArrowheads="1"/>
          </p:cNvPicPr>
          <p:nvPr/>
        </p:nvPicPr>
        <p:blipFill>
          <a:blip r:embed="rId2" cstate="print"/>
          <a:srcRect/>
          <a:stretch>
            <a:fillRect/>
          </a:stretch>
        </p:blipFill>
        <p:spPr bwMode="auto">
          <a:xfrm>
            <a:off x="0" y="0"/>
            <a:ext cx="4286250" cy="3087688"/>
          </a:xfrm>
          <a:prstGeom prst="rect">
            <a:avLst/>
          </a:prstGeom>
          <a:noFill/>
        </p:spPr>
      </p:pic>
      <p:pic>
        <p:nvPicPr>
          <p:cNvPr id="4099" name="Picture 3" descr="D:\Images\CAPCOM\JM\JM 5-23-95.tif"/>
          <p:cNvPicPr>
            <a:picLocks noChangeAspect="1" noChangeArrowheads="1"/>
          </p:cNvPicPr>
          <p:nvPr/>
        </p:nvPicPr>
        <p:blipFill>
          <a:blip r:embed="rId3" cstate="print"/>
          <a:srcRect/>
          <a:stretch>
            <a:fillRect/>
          </a:stretch>
        </p:blipFill>
        <p:spPr bwMode="auto">
          <a:xfrm>
            <a:off x="4419600" y="152400"/>
            <a:ext cx="4067175" cy="2906713"/>
          </a:xfrm>
          <a:prstGeom prst="rect">
            <a:avLst/>
          </a:prstGeom>
          <a:noFill/>
        </p:spPr>
      </p:pic>
      <p:pic>
        <p:nvPicPr>
          <p:cNvPr id="4100" name="Picture 4" descr="D:\Images\CAPCOM\JM\JM 9-14-98.tif"/>
          <p:cNvPicPr>
            <a:picLocks noChangeAspect="1" noChangeArrowheads="1"/>
          </p:cNvPicPr>
          <p:nvPr/>
        </p:nvPicPr>
        <p:blipFill>
          <a:blip r:embed="rId4" cstate="print"/>
          <a:srcRect/>
          <a:stretch>
            <a:fillRect/>
          </a:stretch>
        </p:blipFill>
        <p:spPr bwMode="auto">
          <a:xfrm>
            <a:off x="2057400" y="3429000"/>
            <a:ext cx="4267200" cy="3011488"/>
          </a:xfrm>
          <a:prstGeom prst="rect">
            <a:avLst/>
          </a:prstGeom>
          <a:noFill/>
        </p:spPr>
      </p:pic>
      <p:sp>
        <p:nvSpPr>
          <p:cNvPr id="4101" name="Line 5"/>
          <p:cNvSpPr>
            <a:spLocks noChangeShapeType="1"/>
          </p:cNvSpPr>
          <p:nvPr/>
        </p:nvSpPr>
        <p:spPr bwMode="auto">
          <a:xfrm flipV="1">
            <a:off x="7543800" y="609600"/>
            <a:ext cx="990600" cy="685800"/>
          </a:xfrm>
          <a:prstGeom prst="line">
            <a:avLst/>
          </a:prstGeom>
          <a:noFill/>
          <a:ln w="9525">
            <a:solidFill>
              <a:schemeClr val="tx1"/>
            </a:solidFill>
            <a:round/>
            <a:headEnd type="triangle" w="med" len="med"/>
            <a:tailEnd/>
          </a:ln>
          <a:effectLst/>
        </p:spPr>
        <p:txBody>
          <a:bodyPr/>
          <a:lstStyle/>
          <a:p>
            <a:endParaRPr lang="en-US"/>
          </a:p>
        </p:txBody>
      </p:sp>
      <p:sp>
        <p:nvSpPr>
          <p:cNvPr id="4102" name="Line 6"/>
          <p:cNvSpPr>
            <a:spLocks noChangeShapeType="1"/>
          </p:cNvSpPr>
          <p:nvPr/>
        </p:nvSpPr>
        <p:spPr bwMode="auto">
          <a:xfrm>
            <a:off x="4876800" y="381000"/>
            <a:ext cx="457200" cy="838200"/>
          </a:xfrm>
          <a:prstGeom prst="line">
            <a:avLst/>
          </a:prstGeom>
          <a:noFill/>
          <a:ln w="9525">
            <a:solidFill>
              <a:schemeClr val="tx1"/>
            </a:solidFill>
            <a:round/>
            <a:headEnd/>
            <a:tailEnd type="triangle" w="med" len="med"/>
          </a:ln>
          <a:effectLst/>
        </p:spPr>
        <p:txBody>
          <a:bodyPr/>
          <a:lstStyle/>
          <a:p>
            <a:endParaRPr lang="en-US"/>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p:txBody>
          <a:bodyPr/>
          <a:lstStyle/>
          <a:p>
            <a:r>
              <a:rPr lang="en-US" sz="6000">
                <a:solidFill>
                  <a:srgbClr val="FFFF00"/>
                </a:solidFill>
              </a:rPr>
              <a:t>JV</a:t>
            </a:r>
          </a:p>
        </p:txBody>
      </p:sp>
      <p:sp>
        <p:nvSpPr>
          <p:cNvPr id="2051" name="Rectangle 3"/>
          <p:cNvSpPr>
            <a:spLocks noGrp="1" noChangeArrowheads="1"/>
          </p:cNvSpPr>
          <p:nvPr>
            <p:ph type="body" idx="1"/>
          </p:nvPr>
        </p:nvSpPr>
        <p:spPr/>
        <p:txBody>
          <a:bodyPr/>
          <a:lstStyle/>
          <a:p>
            <a:r>
              <a:rPr lang="en-US" dirty="0">
                <a:solidFill>
                  <a:schemeClr val="bg1"/>
                </a:solidFill>
              </a:rPr>
              <a:t>45 </a:t>
            </a:r>
            <a:r>
              <a:rPr lang="en-US" dirty="0" err="1">
                <a:solidFill>
                  <a:schemeClr val="bg1"/>
                </a:solidFill>
              </a:rPr>
              <a:t>yo</a:t>
            </a:r>
            <a:r>
              <a:rPr lang="en-US" dirty="0">
                <a:solidFill>
                  <a:schemeClr val="bg1"/>
                </a:solidFill>
              </a:rPr>
              <a:t> woman with Stage IIIB </a:t>
            </a:r>
            <a:r>
              <a:rPr lang="en-US" dirty="0" err="1">
                <a:solidFill>
                  <a:schemeClr val="bg1"/>
                </a:solidFill>
              </a:rPr>
              <a:t>adenocarcinoma</a:t>
            </a:r>
            <a:r>
              <a:rPr lang="en-US" dirty="0">
                <a:solidFill>
                  <a:schemeClr val="bg1"/>
                </a:solidFill>
              </a:rPr>
              <a:t> of lung diagnosed in April 1995.</a:t>
            </a:r>
          </a:p>
          <a:p>
            <a:r>
              <a:rPr lang="en-US" dirty="0">
                <a:solidFill>
                  <a:schemeClr val="bg1"/>
                </a:solidFill>
              </a:rPr>
              <a:t>Abdominal mass removed  April 19, 1995 (poorly differentiated </a:t>
            </a:r>
            <a:r>
              <a:rPr lang="en-US" dirty="0" err="1">
                <a:solidFill>
                  <a:schemeClr val="bg1"/>
                </a:solidFill>
              </a:rPr>
              <a:t>adenocarcinoma</a:t>
            </a:r>
            <a:r>
              <a:rPr lang="en-US" dirty="0">
                <a:solidFill>
                  <a:schemeClr val="bg1"/>
                </a:solidFill>
              </a:rPr>
              <a:t>)</a:t>
            </a:r>
          </a:p>
          <a:p>
            <a:r>
              <a:rPr lang="en-US" dirty="0">
                <a:solidFill>
                  <a:schemeClr val="bg1"/>
                </a:solidFill>
              </a:rPr>
              <a:t>Macrobiotic diet June 1995</a:t>
            </a: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D:\Images\CAPCOM\JV\JV 4-10-95  chest.tif"/>
          <p:cNvPicPr>
            <a:picLocks noChangeAspect="1" noChangeArrowheads="1"/>
          </p:cNvPicPr>
          <p:nvPr/>
        </p:nvPicPr>
        <p:blipFill>
          <a:blip r:embed="rId2" cstate="print"/>
          <a:srcRect/>
          <a:stretch>
            <a:fillRect/>
          </a:stretch>
        </p:blipFill>
        <p:spPr bwMode="auto">
          <a:xfrm>
            <a:off x="0" y="0"/>
            <a:ext cx="4516438" cy="3071813"/>
          </a:xfrm>
          <a:prstGeom prst="rect">
            <a:avLst/>
          </a:prstGeom>
          <a:noFill/>
        </p:spPr>
      </p:pic>
      <p:pic>
        <p:nvPicPr>
          <p:cNvPr id="3075" name="Picture 3" descr="D:\Images\CAPCOM\JV\JV 4-10-95 chestb.tif"/>
          <p:cNvPicPr>
            <a:picLocks noChangeAspect="1" noChangeArrowheads="1"/>
          </p:cNvPicPr>
          <p:nvPr/>
        </p:nvPicPr>
        <p:blipFill>
          <a:blip r:embed="rId3" cstate="print"/>
          <a:srcRect/>
          <a:stretch>
            <a:fillRect/>
          </a:stretch>
        </p:blipFill>
        <p:spPr bwMode="auto">
          <a:xfrm>
            <a:off x="4572000" y="0"/>
            <a:ext cx="4292600" cy="3100388"/>
          </a:xfrm>
          <a:prstGeom prst="rect">
            <a:avLst/>
          </a:prstGeom>
          <a:noFill/>
        </p:spPr>
      </p:pic>
      <p:pic>
        <p:nvPicPr>
          <p:cNvPr id="3076" name="Picture 4" descr="D:\Images\CAPCOM\JV\JV 4-10-95 chestc.tif"/>
          <p:cNvPicPr>
            <a:picLocks noChangeAspect="1" noChangeArrowheads="1"/>
          </p:cNvPicPr>
          <p:nvPr/>
        </p:nvPicPr>
        <p:blipFill>
          <a:blip r:embed="rId4" cstate="print"/>
          <a:srcRect/>
          <a:stretch>
            <a:fillRect/>
          </a:stretch>
        </p:blipFill>
        <p:spPr bwMode="auto">
          <a:xfrm>
            <a:off x="0" y="3581400"/>
            <a:ext cx="4495800" cy="2828925"/>
          </a:xfrm>
          <a:prstGeom prst="rect">
            <a:avLst/>
          </a:prstGeom>
          <a:noFill/>
        </p:spPr>
      </p:pic>
      <p:pic>
        <p:nvPicPr>
          <p:cNvPr id="3078" name="Picture 6" descr="D:\Images\CAPCOM\JV\JV 4-10-95 chestd.tif"/>
          <p:cNvPicPr>
            <a:picLocks noChangeAspect="1" noChangeArrowheads="1"/>
          </p:cNvPicPr>
          <p:nvPr/>
        </p:nvPicPr>
        <p:blipFill>
          <a:blip r:embed="rId5" cstate="print"/>
          <a:srcRect/>
          <a:stretch>
            <a:fillRect/>
          </a:stretch>
        </p:blipFill>
        <p:spPr bwMode="auto">
          <a:xfrm>
            <a:off x="4495800" y="3429000"/>
            <a:ext cx="4398963" cy="3298825"/>
          </a:xfrm>
          <a:prstGeom prst="rect">
            <a:avLst/>
          </a:prstGeom>
          <a:noFill/>
        </p:spPr>
      </p:pic>
      <p:sp>
        <p:nvSpPr>
          <p:cNvPr id="3081" name="Rectangle 9"/>
          <p:cNvSpPr>
            <a:spLocks noChangeArrowheads="1"/>
          </p:cNvSpPr>
          <p:nvPr/>
        </p:nvSpPr>
        <p:spPr bwMode="auto">
          <a:xfrm>
            <a:off x="3352800" y="3048000"/>
            <a:ext cx="1979613"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April 10, 1995</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D:\Images\CAPCOM\JV\JV 4-10-95.tif"/>
          <p:cNvPicPr>
            <a:picLocks noChangeAspect="1" noChangeArrowheads="1"/>
          </p:cNvPicPr>
          <p:nvPr/>
        </p:nvPicPr>
        <p:blipFill>
          <a:blip r:embed="rId2" cstate="print"/>
          <a:srcRect/>
          <a:stretch>
            <a:fillRect/>
          </a:stretch>
        </p:blipFill>
        <p:spPr bwMode="auto">
          <a:xfrm>
            <a:off x="2133600" y="1552575"/>
            <a:ext cx="5410200" cy="3571875"/>
          </a:xfrm>
          <a:prstGeom prst="rect">
            <a:avLst/>
          </a:prstGeom>
          <a:noFill/>
        </p:spPr>
      </p:pic>
      <p:sp>
        <p:nvSpPr>
          <p:cNvPr id="4099" name="Rectangle 3"/>
          <p:cNvSpPr>
            <a:spLocks noChangeArrowheads="1"/>
          </p:cNvSpPr>
          <p:nvPr/>
        </p:nvSpPr>
        <p:spPr bwMode="auto">
          <a:xfrm>
            <a:off x="3657600" y="5334000"/>
            <a:ext cx="1979613"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April 10, 1995</a:t>
            </a: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D:\Images\CAPCOM\JV\JV 5-23-95  b.tif"/>
          <p:cNvPicPr>
            <a:picLocks noChangeAspect="1" noChangeArrowheads="1"/>
          </p:cNvPicPr>
          <p:nvPr/>
        </p:nvPicPr>
        <p:blipFill>
          <a:blip r:embed="rId2" cstate="print"/>
          <a:srcRect/>
          <a:stretch>
            <a:fillRect/>
          </a:stretch>
        </p:blipFill>
        <p:spPr bwMode="auto">
          <a:xfrm>
            <a:off x="0" y="0"/>
            <a:ext cx="4724400" cy="3449638"/>
          </a:xfrm>
          <a:prstGeom prst="rect">
            <a:avLst/>
          </a:prstGeom>
          <a:noFill/>
        </p:spPr>
      </p:pic>
      <p:pic>
        <p:nvPicPr>
          <p:cNvPr id="5123" name="Picture 3" descr="D:\Images\CAPCOM\JV\JV 5-23-95 c.tif"/>
          <p:cNvPicPr>
            <a:picLocks noChangeAspect="1" noChangeArrowheads="1"/>
          </p:cNvPicPr>
          <p:nvPr/>
        </p:nvPicPr>
        <p:blipFill>
          <a:blip r:embed="rId3" cstate="print"/>
          <a:srcRect/>
          <a:stretch>
            <a:fillRect/>
          </a:stretch>
        </p:blipFill>
        <p:spPr bwMode="auto">
          <a:xfrm>
            <a:off x="4419600" y="0"/>
            <a:ext cx="4724400" cy="3292475"/>
          </a:xfrm>
          <a:prstGeom prst="rect">
            <a:avLst/>
          </a:prstGeom>
          <a:noFill/>
        </p:spPr>
      </p:pic>
      <p:pic>
        <p:nvPicPr>
          <p:cNvPr id="5124" name="Picture 4" descr="D:\Images\CAPCOM\JV\JV 5-23-95.tif"/>
          <p:cNvPicPr>
            <a:picLocks noChangeAspect="1" noChangeArrowheads="1"/>
          </p:cNvPicPr>
          <p:nvPr/>
        </p:nvPicPr>
        <p:blipFill>
          <a:blip r:embed="rId4" cstate="print"/>
          <a:srcRect/>
          <a:stretch>
            <a:fillRect/>
          </a:stretch>
        </p:blipFill>
        <p:spPr bwMode="auto">
          <a:xfrm>
            <a:off x="2209800" y="3429000"/>
            <a:ext cx="4572000" cy="3230563"/>
          </a:xfrm>
          <a:prstGeom prst="rect">
            <a:avLst/>
          </a:prstGeom>
          <a:noFill/>
        </p:spPr>
      </p:pic>
      <p:sp>
        <p:nvSpPr>
          <p:cNvPr id="5125" name="Rectangle 5"/>
          <p:cNvSpPr>
            <a:spLocks noChangeArrowheads="1"/>
          </p:cNvSpPr>
          <p:nvPr/>
        </p:nvSpPr>
        <p:spPr bwMode="auto">
          <a:xfrm>
            <a:off x="195263" y="4876800"/>
            <a:ext cx="1895475"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May 23, 1995</a:t>
            </a:r>
          </a:p>
        </p:txBody>
      </p:sp>
      <p:sp>
        <p:nvSpPr>
          <p:cNvPr id="5126" name="Line 6"/>
          <p:cNvSpPr>
            <a:spLocks noChangeShapeType="1"/>
          </p:cNvSpPr>
          <p:nvPr/>
        </p:nvSpPr>
        <p:spPr bwMode="auto">
          <a:xfrm flipV="1">
            <a:off x="1905000" y="762000"/>
            <a:ext cx="457200" cy="685800"/>
          </a:xfrm>
          <a:prstGeom prst="line">
            <a:avLst/>
          </a:prstGeom>
          <a:noFill/>
          <a:ln w="9525">
            <a:solidFill>
              <a:schemeClr val="tx1"/>
            </a:solidFill>
            <a:round/>
            <a:headEnd type="triangle" w="med" len="med"/>
            <a:tailEnd/>
          </a:ln>
          <a:effectLst/>
        </p:spPr>
        <p:txBody>
          <a:bodyPr/>
          <a:lstStyle/>
          <a:p>
            <a:endParaRPr lang="en-US"/>
          </a:p>
        </p:txBody>
      </p:sp>
      <p:sp>
        <p:nvSpPr>
          <p:cNvPr id="5127" name="Line 7"/>
          <p:cNvSpPr>
            <a:spLocks noChangeShapeType="1"/>
          </p:cNvSpPr>
          <p:nvPr/>
        </p:nvSpPr>
        <p:spPr bwMode="auto">
          <a:xfrm>
            <a:off x="6934200" y="2590800"/>
            <a:ext cx="685800" cy="838200"/>
          </a:xfrm>
          <a:prstGeom prst="line">
            <a:avLst/>
          </a:prstGeom>
          <a:noFill/>
          <a:ln w="9525">
            <a:solidFill>
              <a:schemeClr val="accent1"/>
            </a:solidFill>
            <a:round/>
            <a:headEnd type="triangle" w="med" len="med"/>
            <a:tailEnd/>
          </a:ln>
          <a:effectLst/>
        </p:spPr>
        <p:txBody>
          <a:bodyPr/>
          <a:lstStyle/>
          <a:p>
            <a:endParaRPr lang="en-US"/>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D:\Images\CAPCOM\JV\JV 11-7-95 b.tif"/>
          <p:cNvPicPr>
            <a:picLocks noChangeAspect="1" noChangeArrowheads="1"/>
          </p:cNvPicPr>
          <p:nvPr/>
        </p:nvPicPr>
        <p:blipFill>
          <a:blip r:embed="rId2" cstate="print"/>
          <a:srcRect/>
          <a:stretch>
            <a:fillRect/>
          </a:stretch>
        </p:blipFill>
        <p:spPr bwMode="auto">
          <a:xfrm>
            <a:off x="4419600" y="0"/>
            <a:ext cx="4724400" cy="3348038"/>
          </a:xfrm>
          <a:prstGeom prst="rect">
            <a:avLst/>
          </a:prstGeom>
          <a:noFill/>
        </p:spPr>
      </p:pic>
      <p:pic>
        <p:nvPicPr>
          <p:cNvPr id="6147" name="Picture 3" descr="D:\Images\CAPCOM\JV\JV 11-7-95 c.tif"/>
          <p:cNvPicPr>
            <a:picLocks noChangeAspect="1" noChangeArrowheads="1"/>
          </p:cNvPicPr>
          <p:nvPr/>
        </p:nvPicPr>
        <p:blipFill>
          <a:blip r:embed="rId3" cstate="print"/>
          <a:srcRect/>
          <a:stretch>
            <a:fillRect/>
          </a:stretch>
        </p:blipFill>
        <p:spPr bwMode="auto">
          <a:xfrm>
            <a:off x="2286000" y="3581400"/>
            <a:ext cx="4267200" cy="2830513"/>
          </a:xfrm>
          <a:prstGeom prst="rect">
            <a:avLst/>
          </a:prstGeom>
          <a:noFill/>
        </p:spPr>
      </p:pic>
      <p:pic>
        <p:nvPicPr>
          <p:cNvPr id="6148" name="Picture 4" descr="D:\Images\CAPCOM\JV\JV 11-7-95.tif"/>
          <p:cNvPicPr>
            <a:picLocks noChangeAspect="1" noChangeArrowheads="1"/>
          </p:cNvPicPr>
          <p:nvPr/>
        </p:nvPicPr>
        <p:blipFill>
          <a:blip r:embed="rId4" cstate="print"/>
          <a:srcRect/>
          <a:stretch>
            <a:fillRect/>
          </a:stretch>
        </p:blipFill>
        <p:spPr bwMode="auto">
          <a:xfrm>
            <a:off x="0" y="196850"/>
            <a:ext cx="4343400" cy="3089275"/>
          </a:xfrm>
          <a:prstGeom prst="rect">
            <a:avLst/>
          </a:prstGeom>
          <a:noFill/>
        </p:spPr>
      </p:pic>
      <p:sp>
        <p:nvSpPr>
          <p:cNvPr id="6149" name="Rectangle 5"/>
          <p:cNvSpPr>
            <a:spLocks noChangeArrowheads="1"/>
          </p:cNvSpPr>
          <p:nvPr/>
        </p:nvSpPr>
        <p:spPr bwMode="auto">
          <a:xfrm>
            <a:off x="363538" y="4572000"/>
            <a:ext cx="1862137"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Nov 11, 1995</a:t>
            </a: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D:\Images\CAPCOM\JV\JV 4-11-96.tif"/>
          <p:cNvPicPr>
            <a:picLocks noChangeAspect="1" noChangeArrowheads="1"/>
          </p:cNvPicPr>
          <p:nvPr/>
        </p:nvPicPr>
        <p:blipFill>
          <a:blip r:embed="rId2" cstate="print"/>
          <a:srcRect/>
          <a:stretch>
            <a:fillRect/>
          </a:stretch>
        </p:blipFill>
        <p:spPr bwMode="auto">
          <a:xfrm>
            <a:off x="0" y="0"/>
            <a:ext cx="4724400" cy="3276600"/>
          </a:xfrm>
          <a:prstGeom prst="rect">
            <a:avLst/>
          </a:prstGeom>
          <a:noFill/>
        </p:spPr>
      </p:pic>
      <p:pic>
        <p:nvPicPr>
          <p:cNvPr id="7171" name="Picture 3" descr="D:\Images\CAPCOM\JV\JV 4-11-96 b.tif"/>
          <p:cNvPicPr>
            <a:picLocks noChangeAspect="1" noChangeArrowheads="1"/>
          </p:cNvPicPr>
          <p:nvPr/>
        </p:nvPicPr>
        <p:blipFill>
          <a:blip r:embed="rId3" cstate="print"/>
          <a:srcRect/>
          <a:stretch>
            <a:fillRect/>
          </a:stretch>
        </p:blipFill>
        <p:spPr bwMode="auto">
          <a:xfrm>
            <a:off x="4419600" y="39688"/>
            <a:ext cx="4419600" cy="3259137"/>
          </a:xfrm>
          <a:prstGeom prst="rect">
            <a:avLst/>
          </a:prstGeom>
          <a:noFill/>
        </p:spPr>
      </p:pic>
      <p:pic>
        <p:nvPicPr>
          <p:cNvPr id="7172" name="Picture 4" descr="D:\Images\CAPCOM\JV\JV  4-11-96 c.tif"/>
          <p:cNvPicPr>
            <a:picLocks noChangeAspect="1" noChangeArrowheads="1"/>
          </p:cNvPicPr>
          <p:nvPr/>
        </p:nvPicPr>
        <p:blipFill>
          <a:blip r:embed="rId4" cstate="print"/>
          <a:srcRect/>
          <a:stretch>
            <a:fillRect/>
          </a:stretch>
        </p:blipFill>
        <p:spPr bwMode="auto">
          <a:xfrm>
            <a:off x="2362200" y="3429000"/>
            <a:ext cx="4267200" cy="3057525"/>
          </a:xfrm>
          <a:prstGeom prst="rect">
            <a:avLst/>
          </a:prstGeom>
          <a:noFill/>
        </p:spPr>
      </p:pic>
      <p:sp>
        <p:nvSpPr>
          <p:cNvPr id="7173" name="Rectangle 5"/>
          <p:cNvSpPr>
            <a:spLocks noChangeArrowheads="1"/>
          </p:cNvSpPr>
          <p:nvPr/>
        </p:nvSpPr>
        <p:spPr bwMode="auto">
          <a:xfrm>
            <a:off x="381000" y="4648200"/>
            <a:ext cx="1979613"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April 11, 1996</a:t>
            </a: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D:\Images\CAPCOM\JV\JV 4-11-96 c.tif"/>
          <p:cNvPicPr>
            <a:picLocks noChangeAspect="1" noChangeArrowheads="1"/>
          </p:cNvPicPr>
          <p:nvPr/>
        </p:nvPicPr>
        <p:blipFill>
          <a:blip r:embed="rId2" cstate="print"/>
          <a:srcRect/>
          <a:stretch>
            <a:fillRect/>
          </a:stretch>
        </p:blipFill>
        <p:spPr bwMode="auto">
          <a:xfrm>
            <a:off x="4495800" y="609600"/>
            <a:ext cx="4648200" cy="3092450"/>
          </a:xfrm>
          <a:prstGeom prst="rect">
            <a:avLst/>
          </a:prstGeom>
          <a:noFill/>
        </p:spPr>
      </p:pic>
      <p:pic>
        <p:nvPicPr>
          <p:cNvPr id="8195" name="Picture 3" descr="D:\Images\CAPCOM\JV\JV 4-11-96 a.tif"/>
          <p:cNvPicPr>
            <a:picLocks noChangeAspect="1" noChangeArrowheads="1"/>
          </p:cNvPicPr>
          <p:nvPr/>
        </p:nvPicPr>
        <p:blipFill>
          <a:blip r:embed="rId3" cstate="print"/>
          <a:srcRect/>
          <a:stretch>
            <a:fillRect/>
          </a:stretch>
        </p:blipFill>
        <p:spPr bwMode="auto">
          <a:xfrm>
            <a:off x="0" y="609600"/>
            <a:ext cx="4724400" cy="3175000"/>
          </a:xfrm>
          <a:prstGeom prst="rect">
            <a:avLst/>
          </a:prstGeom>
          <a:noFill/>
        </p:spPr>
      </p:pic>
      <p:sp>
        <p:nvSpPr>
          <p:cNvPr id="8196" name="Rectangle 4"/>
          <p:cNvSpPr>
            <a:spLocks noChangeArrowheads="1"/>
          </p:cNvSpPr>
          <p:nvPr/>
        </p:nvSpPr>
        <p:spPr bwMode="auto">
          <a:xfrm>
            <a:off x="3657600" y="4343400"/>
            <a:ext cx="1979613"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April 11, 1996</a:t>
            </a:r>
          </a:p>
        </p:txBody>
      </p:sp>
      <p:sp>
        <p:nvSpPr>
          <p:cNvPr id="8197" name="Line 5"/>
          <p:cNvSpPr>
            <a:spLocks noChangeShapeType="1"/>
          </p:cNvSpPr>
          <p:nvPr/>
        </p:nvSpPr>
        <p:spPr bwMode="auto">
          <a:xfrm>
            <a:off x="1676400" y="1447800"/>
            <a:ext cx="0" cy="1143000"/>
          </a:xfrm>
          <a:prstGeom prst="line">
            <a:avLst/>
          </a:prstGeom>
          <a:noFill/>
          <a:ln w="9525">
            <a:solidFill>
              <a:schemeClr val="tx1"/>
            </a:solidFill>
            <a:round/>
            <a:headEnd/>
            <a:tailEnd type="triangle" w="med" len="med"/>
          </a:ln>
          <a:effectLst/>
        </p:spPr>
        <p:txBody>
          <a:bodyPr/>
          <a:lstStyle/>
          <a:p>
            <a:endParaRPr lang="en-US"/>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D:\Images\CAPCOM\JV\JV 5-23-97.tif"/>
          <p:cNvPicPr>
            <a:picLocks noChangeAspect="1" noChangeArrowheads="1"/>
          </p:cNvPicPr>
          <p:nvPr/>
        </p:nvPicPr>
        <p:blipFill>
          <a:blip r:embed="rId2" cstate="print"/>
          <a:srcRect/>
          <a:stretch>
            <a:fillRect/>
          </a:stretch>
        </p:blipFill>
        <p:spPr bwMode="auto">
          <a:xfrm>
            <a:off x="1219200" y="1219200"/>
            <a:ext cx="7239000" cy="4818063"/>
          </a:xfrm>
          <a:prstGeom prst="rect">
            <a:avLst/>
          </a:prstGeom>
          <a:noFill/>
        </p:spPr>
      </p:pic>
      <p:sp>
        <p:nvSpPr>
          <p:cNvPr id="9219" name="Rectangle 3"/>
          <p:cNvSpPr>
            <a:spLocks noChangeArrowheads="1"/>
          </p:cNvSpPr>
          <p:nvPr/>
        </p:nvSpPr>
        <p:spPr bwMode="auto">
          <a:xfrm>
            <a:off x="4005263" y="6096000"/>
            <a:ext cx="1895475"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May 23, 1997</a:t>
            </a: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D:\Images\CAPCOM\JV\JV cxr 5-21-95.tif"/>
          <p:cNvPicPr>
            <a:picLocks noChangeAspect="1" noChangeArrowheads="1"/>
          </p:cNvPicPr>
          <p:nvPr/>
        </p:nvPicPr>
        <p:blipFill>
          <a:blip r:embed="rId2" cstate="print"/>
          <a:srcRect t="6071"/>
          <a:stretch>
            <a:fillRect/>
          </a:stretch>
        </p:blipFill>
        <p:spPr bwMode="auto">
          <a:xfrm>
            <a:off x="381000" y="685800"/>
            <a:ext cx="3821113" cy="4714875"/>
          </a:xfrm>
          <a:prstGeom prst="rect">
            <a:avLst/>
          </a:prstGeom>
          <a:noFill/>
        </p:spPr>
      </p:pic>
      <p:pic>
        <p:nvPicPr>
          <p:cNvPr id="10243" name="Picture 3" descr="D:\Images\CAPCOM\JV\JV CXR 7-25-95.tif"/>
          <p:cNvPicPr>
            <a:picLocks noChangeAspect="1" noChangeArrowheads="1"/>
          </p:cNvPicPr>
          <p:nvPr/>
        </p:nvPicPr>
        <p:blipFill>
          <a:blip r:embed="rId3" cstate="print"/>
          <a:srcRect t="4616"/>
          <a:stretch>
            <a:fillRect/>
          </a:stretch>
        </p:blipFill>
        <p:spPr bwMode="auto">
          <a:xfrm>
            <a:off x="4724400" y="685800"/>
            <a:ext cx="3716338" cy="4724400"/>
          </a:xfrm>
          <a:prstGeom prst="rect">
            <a:avLst/>
          </a:prstGeom>
          <a:noFill/>
        </p:spPr>
      </p:pic>
      <p:sp>
        <p:nvSpPr>
          <p:cNvPr id="10244" name="Rectangle 4"/>
          <p:cNvSpPr>
            <a:spLocks noChangeArrowheads="1"/>
          </p:cNvSpPr>
          <p:nvPr/>
        </p:nvSpPr>
        <p:spPr bwMode="auto">
          <a:xfrm>
            <a:off x="1566863" y="5715000"/>
            <a:ext cx="1895475"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May 21, 1995</a:t>
            </a:r>
          </a:p>
        </p:txBody>
      </p:sp>
      <p:sp>
        <p:nvSpPr>
          <p:cNvPr id="10245" name="Rectangle 5"/>
          <p:cNvSpPr>
            <a:spLocks noChangeArrowheads="1"/>
          </p:cNvSpPr>
          <p:nvPr/>
        </p:nvSpPr>
        <p:spPr bwMode="auto">
          <a:xfrm>
            <a:off x="5605463" y="5791200"/>
            <a:ext cx="1895475"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June 19, 1995</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r>
              <a:rPr lang="en-US" i="1">
                <a:solidFill>
                  <a:srgbClr val="FFFF00"/>
                </a:solidFill>
              </a:rPr>
              <a:t>The Macrobiotic Perspective of the accident…</a:t>
            </a:r>
          </a:p>
        </p:txBody>
      </p:sp>
      <p:sp>
        <p:nvSpPr>
          <p:cNvPr id="7171" name="Rectangle 3"/>
          <p:cNvSpPr>
            <a:spLocks noGrp="1" noChangeArrowheads="1"/>
          </p:cNvSpPr>
          <p:nvPr>
            <p:ph type="body" idx="1"/>
          </p:nvPr>
        </p:nvSpPr>
        <p:spPr>
          <a:xfrm>
            <a:off x="685800" y="1981200"/>
            <a:ext cx="7772400" cy="4343400"/>
          </a:xfrm>
        </p:spPr>
        <p:txBody>
          <a:bodyPr/>
          <a:lstStyle/>
          <a:p>
            <a:r>
              <a:rPr lang="en-US" sz="2400">
                <a:solidFill>
                  <a:srgbClr val="FFFF00"/>
                </a:solidFill>
              </a:rPr>
              <a:t>Critical Objective:</a:t>
            </a:r>
            <a:r>
              <a:rPr lang="en-US" sz="2400">
                <a:solidFill>
                  <a:schemeClr val="bg1"/>
                </a:solidFill>
              </a:rPr>
              <a:t> Resolve immediate risk through appropriate means and dietary intervention, </a:t>
            </a:r>
            <a:r>
              <a:rPr lang="en-US" sz="2400" i="1">
                <a:solidFill>
                  <a:srgbClr val="FFFF00"/>
                </a:solidFill>
              </a:rPr>
              <a:t>also</a:t>
            </a:r>
            <a:r>
              <a:rPr lang="en-US" sz="2400">
                <a:solidFill>
                  <a:schemeClr val="bg1"/>
                </a:solidFill>
              </a:rPr>
              <a:t> address global or universal patterns as applicable to the situation</a:t>
            </a:r>
          </a:p>
          <a:p>
            <a:r>
              <a:rPr lang="en-US" sz="2400">
                <a:solidFill>
                  <a:srgbClr val="FFFF00"/>
                </a:solidFill>
              </a:rPr>
              <a:t>Response:</a:t>
            </a:r>
            <a:r>
              <a:rPr lang="en-US" sz="2400">
                <a:solidFill>
                  <a:schemeClr val="bg1"/>
                </a:solidFill>
              </a:rPr>
              <a:t>  Focus on awareness of food and environmental influences and interactions</a:t>
            </a:r>
          </a:p>
          <a:p>
            <a:r>
              <a:rPr lang="en-US" sz="2400">
                <a:solidFill>
                  <a:srgbClr val="FFFF00"/>
                </a:solidFill>
              </a:rPr>
              <a:t>Paradigm of education and awareness:  </a:t>
            </a:r>
            <a:r>
              <a:rPr lang="en-US" sz="2400">
                <a:solidFill>
                  <a:schemeClr val="bg1"/>
                </a:solidFill>
              </a:rPr>
              <a:t>Teach universal patterns of</a:t>
            </a:r>
            <a:r>
              <a:rPr lang="en-US" sz="2400">
                <a:solidFill>
                  <a:srgbClr val="FFFF00"/>
                </a:solidFill>
              </a:rPr>
              <a:t> </a:t>
            </a:r>
            <a:r>
              <a:rPr lang="en-US" sz="2400">
                <a:solidFill>
                  <a:schemeClr val="bg1"/>
                </a:solidFill>
              </a:rPr>
              <a:t>food, lifestyle and environment</a:t>
            </a:r>
          </a:p>
          <a:p>
            <a:r>
              <a:rPr lang="en-US" sz="2400">
                <a:solidFill>
                  <a:srgbClr val="FFFF00"/>
                </a:solidFill>
              </a:rPr>
              <a:t>Result:</a:t>
            </a:r>
            <a:r>
              <a:rPr lang="en-US" sz="2400">
                <a:solidFill>
                  <a:schemeClr val="bg1"/>
                </a:solidFill>
              </a:rPr>
              <a:t> Eliminate immediate risk through conventional and alternative approaches and educate pedestrian of existing traffic patterns, signals, rules and their influence </a:t>
            </a:r>
            <a:r>
              <a:rPr lang="en-US" sz="2400" i="1">
                <a:solidFill>
                  <a:srgbClr val="FFFF00"/>
                </a:solidFill>
              </a:rPr>
              <a:t>and</a:t>
            </a:r>
            <a:r>
              <a:rPr lang="en-US" sz="2400">
                <a:solidFill>
                  <a:schemeClr val="bg1"/>
                </a:solidFill>
              </a:rPr>
              <a:t> introduce proper eating habits.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dissolve">
                                      <p:cBhvr>
                                        <p:cTn id="7" dur="500"/>
                                        <p:tgtEl>
                                          <p:spTgt spid="717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7171">
                                            <p:txEl>
                                              <p:pRg st="0" end="0"/>
                                            </p:txEl>
                                          </p:spTgt>
                                        </p:tgtEl>
                                        <p:attrNameLst>
                                          <p:attrName>style.visibility</p:attrName>
                                        </p:attrNameLst>
                                      </p:cBhvr>
                                      <p:to>
                                        <p:strVal val="visible"/>
                                      </p:to>
                                    </p:set>
                                    <p:anim calcmode="lin" valueType="num">
                                      <p:cBhvr additive="base">
                                        <p:cTn id="12" dur="500" fill="hold"/>
                                        <p:tgtEl>
                                          <p:spTgt spid="7171">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71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171">
                                            <p:txEl>
                                              <p:pRg st="1" end="1"/>
                                            </p:txEl>
                                          </p:spTgt>
                                        </p:tgtEl>
                                        <p:attrNameLst>
                                          <p:attrName>style.visibility</p:attrName>
                                        </p:attrNameLst>
                                      </p:cBhvr>
                                      <p:to>
                                        <p:strVal val="visible"/>
                                      </p:to>
                                    </p:set>
                                    <p:anim calcmode="lin" valueType="num">
                                      <p:cBhvr additive="base">
                                        <p:cTn id="18" dur="500" fill="hold"/>
                                        <p:tgtEl>
                                          <p:spTgt spid="7171">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71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171">
                                            <p:txEl>
                                              <p:pRg st="2" end="2"/>
                                            </p:txEl>
                                          </p:spTgt>
                                        </p:tgtEl>
                                        <p:attrNameLst>
                                          <p:attrName>style.visibility</p:attrName>
                                        </p:attrNameLst>
                                      </p:cBhvr>
                                      <p:to>
                                        <p:strVal val="visible"/>
                                      </p:to>
                                    </p:set>
                                    <p:anim calcmode="lin" valueType="num">
                                      <p:cBhvr additive="base">
                                        <p:cTn id="24" dur="500" fill="hold"/>
                                        <p:tgtEl>
                                          <p:spTgt spid="7171">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71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171">
                                            <p:txEl>
                                              <p:pRg st="3" end="3"/>
                                            </p:txEl>
                                          </p:spTgt>
                                        </p:tgtEl>
                                        <p:attrNameLst>
                                          <p:attrName>style.visibility</p:attrName>
                                        </p:attrNameLst>
                                      </p:cBhvr>
                                      <p:to>
                                        <p:strVal val="visible"/>
                                      </p:to>
                                    </p:set>
                                    <p:anim calcmode="lin" valueType="num">
                                      <p:cBhvr additive="base">
                                        <p:cTn id="30" dur="500" fill="hold"/>
                                        <p:tgtEl>
                                          <p:spTgt spid="7171">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717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autoUpdateAnimBg="0"/>
      <p:bldP spid="7171" grpId="0" build="p"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D:\Images\CAPCOM\JV\JV cxr  8-14-95.tif"/>
          <p:cNvPicPr>
            <a:picLocks noChangeAspect="1" noChangeArrowheads="1"/>
          </p:cNvPicPr>
          <p:nvPr/>
        </p:nvPicPr>
        <p:blipFill>
          <a:blip r:embed="rId2" cstate="print"/>
          <a:srcRect t="14659"/>
          <a:stretch>
            <a:fillRect/>
          </a:stretch>
        </p:blipFill>
        <p:spPr bwMode="auto">
          <a:xfrm>
            <a:off x="457200" y="990600"/>
            <a:ext cx="4289425" cy="4879975"/>
          </a:xfrm>
          <a:prstGeom prst="rect">
            <a:avLst/>
          </a:prstGeom>
          <a:noFill/>
        </p:spPr>
      </p:pic>
      <p:pic>
        <p:nvPicPr>
          <p:cNvPr id="11267" name="Picture 3" descr="D:\Images\CAPCOM\JV\JV cxr  10-17-95.tif"/>
          <p:cNvPicPr>
            <a:picLocks noChangeAspect="1" noChangeArrowheads="1"/>
          </p:cNvPicPr>
          <p:nvPr/>
        </p:nvPicPr>
        <p:blipFill>
          <a:blip r:embed="rId3" cstate="print"/>
          <a:srcRect t="4762"/>
          <a:stretch>
            <a:fillRect/>
          </a:stretch>
        </p:blipFill>
        <p:spPr bwMode="auto">
          <a:xfrm>
            <a:off x="4876800" y="990600"/>
            <a:ext cx="3840163" cy="4876800"/>
          </a:xfrm>
          <a:prstGeom prst="rect">
            <a:avLst/>
          </a:prstGeom>
          <a:noFill/>
        </p:spPr>
      </p:pic>
      <p:sp>
        <p:nvSpPr>
          <p:cNvPr id="11268" name="Rectangle 4"/>
          <p:cNvSpPr>
            <a:spLocks noChangeArrowheads="1"/>
          </p:cNvSpPr>
          <p:nvPr/>
        </p:nvSpPr>
        <p:spPr bwMode="auto">
          <a:xfrm>
            <a:off x="1658938" y="6019800"/>
            <a:ext cx="1862137"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Aug 14, 1995</a:t>
            </a:r>
          </a:p>
        </p:txBody>
      </p:sp>
      <p:sp>
        <p:nvSpPr>
          <p:cNvPr id="11269" name="Rectangle 5"/>
          <p:cNvSpPr>
            <a:spLocks noChangeArrowheads="1"/>
          </p:cNvSpPr>
          <p:nvPr/>
        </p:nvSpPr>
        <p:spPr bwMode="auto">
          <a:xfrm>
            <a:off x="5767388" y="6096000"/>
            <a:ext cx="1725612"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Sept 6, 1995</a:t>
            </a: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D:\Images\CAPCOM\JV\JV cxr 11-29-95.tif"/>
          <p:cNvPicPr>
            <a:picLocks noChangeAspect="1" noChangeArrowheads="1"/>
          </p:cNvPicPr>
          <p:nvPr/>
        </p:nvPicPr>
        <p:blipFill>
          <a:blip r:embed="rId2" cstate="print"/>
          <a:srcRect/>
          <a:stretch>
            <a:fillRect/>
          </a:stretch>
        </p:blipFill>
        <p:spPr bwMode="auto">
          <a:xfrm>
            <a:off x="2667000" y="609600"/>
            <a:ext cx="3998913" cy="5332413"/>
          </a:xfrm>
          <a:prstGeom prst="rect">
            <a:avLst/>
          </a:prstGeom>
          <a:noFill/>
        </p:spPr>
      </p:pic>
      <p:sp>
        <p:nvSpPr>
          <p:cNvPr id="12291" name="Rectangle 3"/>
          <p:cNvSpPr>
            <a:spLocks noChangeArrowheads="1"/>
          </p:cNvSpPr>
          <p:nvPr/>
        </p:nvSpPr>
        <p:spPr bwMode="auto">
          <a:xfrm>
            <a:off x="3717925" y="6172200"/>
            <a:ext cx="1862138"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Nov 29, 1995</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p:txBody>
          <a:bodyPr/>
          <a:lstStyle/>
          <a:p>
            <a:r>
              <a:rPr lang="en-US" dirty="0">
                <a:solidFill>
                  <a:srgbClr val="FFFF00"/>
                </a:solidFill>
              </a:rPr>
              <a:t>NA</a:t>
            </a:r>
          </a:p>
        </p:txBody>
      </p:sp>
      <p:sp>
        <p:nvSpPr>
          <p:cNvPr id="2051" name="Rectangle 3"/>
          <p:cNvSpPr>
            <a:spLocks noGrp="1" noChangeArrowheads="1"/>
          </p:cNvSpPr>
          <p:nvPr>
            <p:ph type="body" idx="1"/>
          </p:nvPr>
        </p:nvSpPr>
        <p:spPr/>
        <p:txBody>
          <a:bodyPr/>
          <a:lstStyle/>
          <a:p>
            <a:r>
              <a:rPr lang="en-US" dirty="0">
                <a:solidFill>
                  <a:schemeClr val="bg1"/>
                </a:solidFill>
              </a:rPr>
              <a:t>52 </a:t>
            </a:r>
            <a:r>
              <a:rPr lang="en-US" dirty="0" err="1">
                <a:solidFill>
                  <a:schemeClr val="bg1"/>
                </a:solidFill>
              </a:rPr>
              <a:t>yo</a:t>
            </a:r>
            <a:r>
              <a:rPr lang="en-US" dirty="0">
                <a:solidFill>
                  <a:schemeClr val="bg1"/>
                </a:solidFill>
              </a:rPr>
              <a:t> male with metastatic pancreatic cancer </a:t>
            </a:r>
            <a:r>
              <a:rPr lang="en-US" dirty="0" err="1">
                <a:solidFill>
                  <a:schemeClr val="bg1"/>
                </a:solidFill>
              </a:rPr>
              <a:t>dx’ed</a:t>
            </a:r>
            <a:r>
              <a:rPr lang="en-US" dirty="0">
                <a:solidFill>
                  <a:schemeClr val="bg1"/>
                </a:solidFill>
              </a:rPr>
              <a:t> at </a:t>
            </a:r>
            <a:r>
              <a:rPr lang="en-US" dirty="0" err="1">
                <a:solidFill>
                  <a:schemeClr val="bg1"/>
                </a:solidFill>
              </a:rPr>
              <a:t>cholecystectomy</a:t>
            </a:r>
            <a:r>
              <a:rPr lang="en-US" dirty="0">
                <a:solidFill>
                  <a:schemeClr val="bg1"/>
                </a:solidFill>
              </a:rPr>
              <a:t> in July 1982</a:t>
            </a:r>
          </a:p>
          <a:p>
            <a:r>
              <a:rPr lang="en-US" dirty="0">
                <a:solidFill>
                  <a:schemeClr val="bg1"/>
                </a:solidFill>
              </a:rPr>
              <a:t>Began macrobiotic diet September 1982</a:t>
            </a: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D:\Images\CAPCOM\NA 8-4-82  T tube.tif"/>
          <p:cNvPicPr>
            <a:picLocks noChangeAspect="1" noChangeArrowheads="1"/>
          </p:cNvPicPr>
          <p:nvPr/>
        </p:nvPicPr>
        <p:blipFill>
          <a:blip r:embed="rId2" cstate="print"/>
          <a:srcRect/>
          <a:stretch>
            <a:fillRect/>
          </a:stretch>
        </p:blipFill>
        <p:spPr bwMode="auto">
          <a:xfrm>
            <a:off x="2590800" y="1143000"/>
            <a:ext cx="4044950" cy="4876800"/>
          </a:xfrm>
          <a:prstGeom prst="rect">
            <a:avLst/>
          </a:prstGeom>
          <a:noFill/>
        </p:spPr>
      </p:pic>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D:\Images\CAPCOM\NA 8-9-82  BMC.tif"/>
          <p:cNvPicPr>
            <a:picLocks noChangeAspect="1" noChangeArrowheads="1"/>
          </p:cNvPicPr>
          <p:nvPr/>
        </p:nvPicPr>
        <p:blipFill>
          <a:blip r:embed="rId2" cstate="print"/>
          <a:srcRect/>
          <a:stretch>
            <a:fillRect/>
          </a:stretch>
        </p:blipFill>
        <p:spPr bwMode="auto">
          <a:xfrm>
            <a:off x="533400" y="228600"/>
            <a:ext cx="3857625" cy="2743200"/>
          </a:xfrm>
          <a:prstGeom prst="rect">
            <a:avLst/>
          </a:prstGeom>
          <a:noFill/>
        </p:spPr>
      </p:pic>
      <p:pic>
        <p:nvPicPr>
          <p:cNvPr id="4099" name="Picture 3" descr="D:\Images\CAPCOM\NA 8-9-82.tif"/>
          <p:cNvPicPr>
            <a:picLocks noChangeAspect="1" noChangeArrowheads="1"/>
          </p:cNvPicPr>
          <p:nvPr/>
        </p:nvPicPr>
        <p:blipFill>
          <a:blip r:embed="rId3" cstate="print"/>
          <a:srcRect/>
          <a:stretch>
            <a:fillRect/>
          </a:stretch>
        </p:blipFill>
        <p:spPr bwMode="auto">
          <a:xfrm>
            <a:off x="5029200" y="304800"/>
            <a:ext cx="3098800" cy="2746375"/>
          </a:xfrm>
          <a:prstGeom prst="rect">
            <a:avLst/>
          </a:prstGeom>
          <a:noFill/>
        </p:spPr>
      </p:pic>
      <p:pic>
        <p:nvPicPr>
          <p:cNvPr id="4100" name="Picture 4" descr="D:\Images\CAPCOM\NA 8-9-82a.tif"/>
          <p:cNvPicPr>
            <a:picLocks noChangeAspect="1" noChangeArrowheads="1"/>
          </p:cNvPicPr>
          <p:nvPr/>
        </p:nvPicPr>
        <p:blipFill>
          <a:blip r:embed="rId3" cstate="print"/>
          <a:srcRect/>
          <a:stretch>
            <a:fillRect/>
          </a:stretch>
        </p:blipFill>
        <p:spPr bwMode="auto">
          <a:xfrm>
            <a:off x="2895600" y="3581400"/>
            <a:ext cx="3098800" cy="2746375"/>
          </a:xfrm>
          <a:prstGeom prst="rect">
            <a:avLst/>
          </a:prstGeom>
          <a:noFill/>
        </p:spPr>
      </p:pic>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D:\Images\CAPCOM\NA  9-22-82 Fox Chase.tif"/>
          <p:cNvPicPr>
            <a:picLocks noChangeAspect="1" noChangeArrowheads="1"/>
          </p:cNvPicPr>
          <p:nvPr/>
        </p:nvPicPr>
        <p:blipFill>
          <a:blip r:embed="rId2" cstate="print"/>
          <a:srcRect/>
          <a:stretch>
            <a:fillRect/>
          </a:stretch>
        </p:blipFill>
        <p:spPr bwMode="auto">
          <a:xfrm>
            <a:off x="0" y="0"/>
            <a:ext cx="3757613" cy="2744788"/>
          </a:xfrm>
          <a:prstGeom prst="rect">
            <a:avLst/>
          </a:prstGeom>
          <a:noFill/>
        </p:spPr>
      </p:pic>
      <p:pic>
        <p:nvPicPr>
          <p:cNvPr id="5123" name="Picture 3" descr="D:\Images\CAPCOM\NA 11-2-82  BMC.tif"/>
          <p:cNvPicPr>
            <a:picLocks noChangeAspect="1" noChangeArrowheads="1"/>
          </p:cNvPicPr>
          <p:nvPr/>
        </p:nvPicPr>
        <p:blipFill>
          <a:blip r:embed="rId3" cstate="print"/>
          <a:srcRect/>
          <a:stretch>
            <a:fillRect/>
          </a:stretch>
        </p:blipFill>
        <p:spPr bwMode="auto">
          <a:xfrm>
            <a:off x="4114800" y="152400"/>
            <a:ext cx="4305300" cy="2740025"/>
          </a:xfrm>
          <a:prstGeom prst="rect">
            <a:avLst/>
          </a:prstGeom>
          <a:noFill/>
        </p:spPr>
      </p:pic>
      <p:pic>
        <p:nvPicPr>
          <p:cNvPr id="5124" name="Picture 4" descr="D:\Images\CAPCOM\NA 1-4-83  US.tif"/>
          <p:cNvPicPr>
            <a:picLocks noChangeAspect="1" noChangeArrowheads="1"/>
          </p:cNvPicPr>
          <p:nvPr/>
        </p:nvPicPr>
        <p:blipFill>
          <a:blip r:embed="rId4" cstate="print"/>
          <a:srcRect/>
          <a:stretch>
            <a:fillRect/>
          </a:stretch>
        </p:blipFill>
        <p:spPr bwMode="auto">
          <a:xfrm>
            <a:off x="2133600" y="3276600"/>
            <a:ext cx="4441825" cy="2741613"/>
          </a:xfrm>
          <a:prstGeom prst="rect">
            <a:avLst/>
          </a:prstGeom>
          <a:noFill/>
        </p:spPr>
      </p:pic>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D:\Images\CAPCOM\NA 7-14-93  BMCb.tif"/>
          <p:cNvPicPr>
            <a:picLocks noChangeAspect="1" noChangeArrowheads="1"/>
          </p:cNvPicPr>
          <p:nvPr/>
        </p:nvPicPr>
        <p:blipFill>
          <a:blip r:embed="rId2" cstate="print"/>
          <a:srcRect/>
          <a:stretch>
            <a:fillRect/>
          </a:stretch>
        </p:blipFill>
        <p:spPr bwMode="auto">
          <a:xfrm>
            <a:off x="4419600" y="3581400"/>
            <a:ext cx="3482975" cy="2740025"/>
          </a:xfrm>
          <a:prstGeom prst="rect">
            <a:avLst/>
          </a:prstGeom>
          <a:noFill/>
        </p:spPr>
      </p:pic>
      <p:pic>
        <p:nvPicPr>
          <p:cNvPr id="6147" name="Picture 3" descr="D:\Images\CAPCOM\NA 7-14-93 BMC.tif"/>
          <p:cNvPicPr>
            <a:picLocks noChangeAspect="1" noChangeArrowheads="1"/>
          </p:cNvPicPr>
          <p:nvPr/>
        </p:nvPicPr>
        <p:blipFill>
          <a:blip r:embed="rId3" cstate="print"/>
          <a:srcRect/>
          <a:stretch>
            <a:fillRect/>
          </a:stretch>
        </p:blipFill>
        <p:spPr bwMode="auto">
          <a:xfrm>
            <a:off x="4419600" y="381000"/>
            <a:ext cx="3363913" cy="2738438"/>
          </a:xfrm>
          <a:prstGeom prst="rect">
            <a:avLst/>
          </a:prstGeom>
          <a:noFill/>
        </p:spPr>
      </p:pic>
      <p:pic>
        <p:nvPicPr>
          <p:cNvPr id="6148" name="Picture 4" descr="D:\Images\CAPCOM\NA 7-14-93 BMCc.tif"/>
          <p:cNvPicPr>
            <a:picLocks noChangeAspect="1" noChangeArrowheads="1"/>
          </p:cNvPicPr>
          <p:nvPr/>
        </p:nvPicPr>
        <p:blipFill>
          <a:blip r:embed="rId4" cstate="print"/>
          <a:srcRect/>
          <a:stretch>
            <a:fillRect/>
          </a:stretch>
        </p:blipFill>
        <p:spPr bwMode="auto">
          <a:xfrm>
            <a:off x="533400" y="3505200"/>
            <a:ext cx="3482975" cy="2744788"/>
          </a:xfrm>
          <a:prstGeom prst="rect">
            <a:avLst/>
          </a:prstGeom>
          <a:noFill/>
        </p:spPr>
      </p:pic>
      <p:pic>
        <p:nvPicPr>
          <p:cNvPr id="6149" name="Picture 5" descr="D:\Images\CAPCOM\NA 7-14-93 BMCd.tif"/>
          <p:cNvPicPr>
            <a:picLocks noChangeAspect="1" noChangeArrowheads="1"/>
          </p:cNvPicPr>
          <p:nvPr/>
        </p:nvPicPr>
        <p:blipFill>
          <a:blip r:embed="rId5" cstate="print"/>
          <a:srcRect/>
          <a:stretch>
            <a:fillRect/>
          </a:stretch>
        </p:blipFill>
        <p:spPr bwMode="auto">
          <a:xfrm>
            <a:off x="457200" y="304800"/>
            <a:ext cx="3336925" cy="2743200"/>
          </a:xfrm>
          <a:prstGeom prst="rect">
            <a:avLst/>
          </a:prstGeom>
          <a:noFill/>
        </p:spPr>
      </p:pic>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D:\Images\CAPCOM\NA 6-2-95  BMC.tif"/>
          <p:cNvPicPr>
            <a:picLocks noChangeAspect="1" noChangeArrowheads="1"/>
          </p:cNvPicPr>
          <p:nvPr/>
        </p:nvPicPr>
        <p:blipFill>
          <a:blip r:embed="rId2" cstate="print"/>
          <a:srcRect/>
          <a:stretch>
            <a:fillRect/>
          </a:stretch>
        </p:blipFill>
        <p:spPr bwMode="auto">
          <a:xfrm>
            <a:off x="381000" y="990600"/>
            <a:ext cx="3765550" cy="2740025"/>
          </a:xfrm>
          <a:prstGeom prst="rect">
            <a:avLst/>
          </a:prstGeom>
          <a:noFill/>
        </p:spPr>
      </p:pic>
      <p:pic>
        <p:nvPicPr>
          <p:cNvPr id="7171" name="Picture 3" descr="D:\Images\CAPCOM\NA 6-2-95 BMCc.tif"/>
          <p:cNvPicPr>
            <a:picLocks noChangeAspect="1" noChangeArrowheads="1"/>
          </p:cNvPicPr>
          <p:nvPr/>
        </p:nvPicPr>
        <p:blipFill>
          <a:blip r:embed="rId3" cstate="print">
            <a:lum bright="-42000" contrast="36000"/>
          </a:blip>
          <a:srcRect/>
          <a:stretch>
            <a:fillRect/>
          </a:stretch>
        </p:blipFill>
        <p:spPr bwMode="auto">
          <a:xfrm>
            <a:off x="4724400" y="990600"/>
            <a:ext cx="3446463" cy="2740025"/>
          </a:xfrm>
          <a:prstGeom prst="rect">
            <a:avLst/>
          </a:prstGeom>
          <a:noFill/>
        </p:spPr>
      </p:pic>
      <p:sp>
        <p:nvSpPr>
          <p:cNvPr id="7172" name="Line 4"/>
          <p:cNvSpPr>
            <a:spLocks noChangeShapeType="1"/>
          </p:cNvSpPr>
          <p:nvPr/>
        </p:nvSpPr>
        <p:spPr bwMode="auto">
          <a:xfrm flipH="1">
            <a:off x="5029200" y="2438400"/>
            <a:ext cx="685800" cy="457200"/>
          </a:xfrm>
          <a:prstGeom prst="line">
            <a:avLst/>
          </a:prstGeom>
          <a:noFill/>
          <a:ln w="9525">
            <a:solidFill>
              <a:srgbClr val="FFFF00"/>
            </a:solidFill>
            <a:round/>
            <a:headEnd type="triangle" w="med" len="med"/>
            <a:tailEnd/>
          </a:ln>
          <a:effectLst/>
        </p:spPr>
        <p:txBody>
          <a:bodyPr/>
          <a:lstStyle/>
          <a:p>
            <a:endParaRPr lang="en-US"/>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D:\Images\CAPCOM\NA 8-19-98  BMC.tif"/>
          <p:cNvPicPr>
            <a:picLocks noChangeAspect="1" noChangeArrowheads="1"/>
          </p:cNvPicPr>
          <p:nvPr/>
        </p:nvPicPr>
        <p:blipFill>
          <a:blip r:embed="rId2" cstate="print"/>
          <a:srcRect/>
          <a:stretch>
            <a:fillRect/>
          </a:stretch>
        </p:blipFill>
        <p:spPr bwMode="auto">
          <a:xfrm>
            <a:off x="838200" y="1752600"/>
            <a:ext cx="3382963" cy="2744788"/>
          </a:xfrm>
          <a:prstGeom prst="rect">
            <a:avLst/>
          </a:prstGeom>
          <a:noFill/>
        </p:spPr>
      </p:pic>
      <p:pic>
        <p:nvPicPr>
          <p:cNvPr id="8195" name="Picture 3" descr="D:\Images\CAPCOM\NA 8-19-98 BMCb.tif"/>
          <p:cNvPicPr>
            <a:picLocks noChangeAspect="1" noChangeArrowheads="1"/>
          </p:cNvPicPr>
          <p:nvPr/>
        </p:nvPicPr>
        <p:blipFill>
          <a:blip r:embed="rId3" cstate="print">
            <a:lum bright="-24000"/>
          </a:blip>
          <a:srcRect/>
          <a:stretch>
            <a:fillRect/>
          </a:stretch>
        </p:blipFill>
        <p:spPr bwMode="auto">
          <a:xfrm>
            <a:off x="5029200" y="1752600"/>
            <a:ext cx="3327400" cy="2738438"/>
          </a:xfrm>
          <a:prstGeom prst="rect">
            <a:avLst/>
          </a:prstGeom>
          <a:noFill/>
        </p:spPr>
      </p:pic>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2" descr="C:\Users\Phiya\Downloads\marlene.jpg"/>
          <p:cNvPicPr>
            <a:picLocks noChangeAspect="1" noChangeArrowheads="1"/>
          </p:cNvPicPr>
          <p:nvPr/>
        </p:nvPicPr>
        <p:blipFill>
          <a:blip r:embed="rId2" cstate="print"/>
          <a:srcRect/>
          <a:stretch>
            <a:fillRect/>
          </a:stretch>
        </p:blipFill>
        <p:spPr bwMode="auto">
          <a:xfrm>
            <a:off x="685800" y="381000"/>
            <a:ext cx="1428750" cy="1790700"/>
          </a:xfrm>
          <a:prstGeom prst="rect">
            <a:avLst/>
          </a:prstGeom>
          <a:noFill/>
        </p:spPr>
      </p:pic>
      <p:sp>
        <p:nvSpPr>
          <p:cNvPr id="3" name="TextBox 2"/>
          <p:cNvSpPr txBox="1"/>
          <p:nvPr/>
        </p:nvSpPr>
        <p:spPr>
          <a:xfrm>
            <a:off x="2590800" y="381000"/>
            <a:ext cx="4953000" cy="830997"/>
          </a:xfrm>
          <a:prstGeom prst="rect">
            <a:avLst/>
          </a:prstGeom>
          <a:noFill/>
        </p:spPr>
        <p:txBody>
          <a:bodyPr wrap="square" rtlCol="0">
            <a:spAutoFit/>
          </a:bodyPr>
          <a:lstStyle/>
          <a:p>
            <a:r>
              <a:rPr lang="en-US" dirty="0" smtClean="0">
                <a:solidFill>
                  <a:srgbClr val="FFFF00"/>
                </a:solidFill>
              </a:rPr>
              <a:t>Marlene McKenna</a:t>
            </a:r>
          </a:p>
          <a:p>
            <a:r>
              <a:rPr lang="en-US" dirty="0" smtClean="0">
                <a:solidFill>
                  <a:srgbClr val="FFFF00"/>
                </a:solidFill>
              </a:rPr>
              <a:t>Malignant Melanoma – Stage 4</a:t>
            </a:r>
          </a:p>
        </p:txBody>
      </p:sp>
      <p:sp>
        <p:nvSpPr>
          <p:cNvPr id="4" name="TextBox 3"/>
          <p:cNvSpPr txBox="1"/>
          <p:nvPr/>
        </p:nvSpPr>
        <p:spPr>
          <a:xfrm>
            <a:off x="2590800" y="1371600"/>
            <a:ext cx="5791200" cy="4524315"/>
          </a:xfrm>
          <a:prstGeom prst="rect">
            <a:avLst/>
          </a:prstGeom>
          <a:noFill/>
        </p:spPr>
        <p:txBody>
          <a:bodyPr wrap="square" rtlCol="0">
            <a:spAutoFit/>
          </a:bodyPr>
          <a:lstStyle/>
          <a:p>
            <a:r>
              <a:rPr lang="en-US" dirty="0">
                <a:solidFill>
                  <a:schemeClr val="bg1"/>
                </a:solidFill>
              </a:rPr>
              <a:t>Marlene </a:t>
            </a:r>
            <a:r>
              <a:rPr lang="en-US" dirty="0" smtClean="0">
                <a:solidFill>
                  <a:schemeClr val="bg1"/>
                </a:solidFill>
              </a:rPr>
              <a:t>is </a:t>
            </a:r>
            <a:r>
              <a:rPr lang="en-US" dirty="0">
                <a:solidFill>
                  <a:schemeClr val="bg1"/>
                </a:solidFill>
              </a:rPr>
              <a:t>a 24-year terminal cancer survivor and prominent author of </a:t>
            </a:r>
            <a:r>
              <a:rPr lang="en-US" dirty="0" smtClean="0">
                <a:solidFill>
                  <a:schemeClr val="bg1"/>
                </a:solidFill>
              </a:rPr>
              <a:t>“When </a:t>
            </a:r>
            <a:r>
              <a:rPr lang="en-US" dirty="0">
                <a:solidFill>
                  <a:schemeClr val="bg1"/>
                </a:solidFill>
              </a:rPr>
              <a:t>Hope Never </a:t>
            </a:r>
            <a:r>
              <a:rPr lang="en-US" dirty="0" smtClean="0">
                <a:solidFill>
                  <a:schemeClr val="bg1"/>
                </a:solidFill>
              </a:rPr>
              <a:t>Dies” . </a:t>
            </a:r>
            <a:r>
              <a:rPr lang="en-US" dirty="0">
                <a:solidFill>
                  <a:schemeClr val="bg1"/>
                </a:solidFill>
              </a:rPr>
              <a:t>Her book details her extraordinary recovery from metastatic cancer and her physical, emotional and spiritual journey back to </a:t>
            </a:r>
            <a:r>
              <a:rPr lang="en-US" dirty="0" smtClean="0">
                <a:solidFill>
                  <a:schemeClr val="bg1"/>
                </a:solidFill>
              </a:rPr>
              <a:t>health.  She </a:t>
            </a:r>
            <a:r>
              <a:rPr lang="en-US" dirty="0">
                <a:solidFill>
                  <a:schemeClr val="bg1"/>
                </a:solidFill>
              </a:rPr>
              <a:t>was also selected to be part of a National Cancer Institute study on macrobiotic survivors. Marlene’s well-documented survival from terminal disease has provoked the medical establishment into further research of nutritional intervention and holistic approaches.</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C:\Program Files\Common Files\Microsoft Shared\Clipart\cagcat50\bd07304_.wmf"/>
          <p:cNvPicPr>
            <a:picLocks noChangeAspect="1" noChangeArrowheads="1"/>
          </p:cNvPicPr>
          <p:nvPr/>
        </p:nvPicPr>
        <p:blipFill>
          <a:blip r:embed="rId2" cstate="print"/>
          <a:srcRect/>
          <a:stretch>
            <a:fillRect/>
          </a:stretch>
        </p:blipFill>
        <p:spPr bwMode="auto">
          <a:xfrm>
            <a:off x="1524000" y="381000"/>
            <a:ext cx="1822450" cy="1812925"/>
          </a:xfrm>
          <a:prstGeom prst="rect">
            <a:avLst/>
          </a:prstGeom>
          <a:noFill/>
        </p:spPr>
      </p:pic>
      <p:pic>
        <p:nvPicPr>
          <p:cNvPr id="12291" name="Picture 3" descr="C:\Program Files\Common Files\Microsoft Shared\Clipart\cagcat50\bd06663_.wmf"/>
          <p:cNvPicPr>
            <a:picLocks noChangeAspect="1" noChangeArrowheads="1"/>
          </p:cNvPicPr>
          <p:nvPr/>
        </p:nvPicPr>
        <p:blipFill>
          <a:blip r:embed="rId3" cstate="print"/>
          <a:srcRect/>
          <a:stretch>
            <a:fillRect/>
          </a:stretch>
        </p:blipFill>
        <p:spPr bwMode="auto">
          <a:xfrm>
            <a:off x="1752600" y="2209800"/>
            <a:ext cx="4876800" cy="4230688"/>
          </a:xfrm>
          <a:prstGeom prst="rect">
            <a:avLst/>
          </a:prstGeom>
          <a:noFill/>
        </p:spPr>
      </p:pic>
      <p:sp>
        <p:nvSpPr>
          <p:cNvPr id="12292" name="AutoShape 4"/>
          <p:cNvSpPr>
            <a:spLocks noChangeArrowheads="1"/>
          </p:cNvSpPr>
          <p:nvPr/>
        </p:nvSpPr>
        <p:spPr bwMode="auto">
          <a:xfrm>
            <a:off x="4876800" y="304800"/>
            <a:ext cx="3886200" cy="2133600"/>
          </a:xfrm>
          <a:prstGeom prst="cloudCallout">
            <a:avLst>
              <a:gd name="adj1" fmla="val -20222"/>
              <a:gd name="adj2" fmla="val 84819"/>
            </a:avLst>
          </a:prstGeom>
          <a:solidFill>
            <a:srgbClr val="FFFF00"/>
          </a:solidFill>
          <a:ln w="9525">
            <a:solidFill>
              <a:schemeClr val="tx1"/>
            </a:solidFill>
            <a:round/>
            <a:headEnd/>
            <a:tailEnd/>
          </a:ln>
          <a:effectLst/>
        </p:spPr>
        <p:txBody>
          <a:bodyPr/>
          <a:lstStyle/>
          <a:p>
            <a:pPr algn="ctr"/>
            <a:r>
              <a:rPr lang="en-US" sz="2800" dirty="0"/>
              <a:t>I began my day</a:t>
            </a:r>
          </a:p>
          <a:p>
            <a:pPr algn="ctr"/>
            <a:r>
              <a:rPr lang="en-US" sz="2800" dirty="0"/>
              <a:t>with a healthy</a:t>
            </a:r>
          </a:p>
          <a:p>
            <a:pPr algn="ctr"/>
            <a:r>
              <a:rPr lang="en-US" sz="2800" dirty="0"/>
              <a:t>meal!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dissolve">
                                      <p:cBhvr>
                                        <p:cTn id="7" dur="500"/>
                                        <p:tgtEl>
                                          <p:spTgt spid="12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91"/>
                                        </p:tgtEl>
                                        <p:attrNameLst>
                                          <p:attrName>style.visibility</p:attrName>
                                        </p:attrNameLst>
                                      </p:cBhvr>
                                      <p:to>
                                        <p:strVal val="visible"/>
                                      </p:to>
                                    </p:set>
                                    <p:animEffect transition="in" filter="dissolve">
                                      <p:cBhvr>
                                        <p:cTn id="11" dur="500"/>
                                        <p:tgtEl>
                                          <p:spTgt spid="12291"/>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2292"/>
                                        </p:tgtEl>
                                        <p:attrNameLst>
                                          <p:attrName>style.visibility</p:attrName>
                                        </p:attrNameLst>
                                      </p:cBhvr>
                                      <p:to>
                                        <p:strVal val="visible"/>
                                      </p:to>
                                    </p:set>
                                    <p:animEffect transition="in" filter="dissolve">
                                      <p:cBhvr>
                                        <p:cTn id="15" dur="500"/>
                                        <p:tgtEl>
                                          <p:spTgt spid="12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p:txBody>
          <a:bodyPr/>
          <a:lstStyle/>
          <a:p>
            <a:r>
              <a:rPr lang="en-US" sz="4800">
                <a:solidFill>
                  <a:srgbClr val="FFFF00"/>
                </a:solidFill>
              </a:rPr>
              <a:t>The Success of the Best Cases</a:t>
            </a:r>
            <a:br>
              <a:rPr lang="en-US" sz="4800">
                <a:solidFill>
                  <a:srgbClr val="FFFF00"/>
                </a:solidFill>
              </a:rPr>
            </a:br>
            <a:r>
              <a:rPr lang="en-US" sz="4000" i="1">
                <a:solidFill>
                  <a:srgbClr val="FFFF00"/>
                </a:solidFill>
              </a:rPr>
              <a:t>According to Macrobiotics</a:t>
            </a:r>
          </a:p>
        </p:txBody>
      </p:sp>
      <p:sp>
        <p:nvSpPr>
          <p:cNvPr id="77827" name="Rectangle 3"/>
          <p:cNvSpPr>
            <a:spLocks noGrp="1" noChangeArrowheads="1"/>
          </p:cNvSpPr>
          <p:nvPr>
            <p:ph type="body" idx="1"/>
          </p:nvPr>
        </p:nvSpPr>
        <p:spPr>
          <a:xfrm>
            <a:off x="647700" y="2133600"/>
            <a:ext cx="7848600" cy="4191000"/>
          </a:xfrm>
        </p:spPr>
        <p:txBody>
          <a:bodyPr/>
          <a:lstStyle/>
          <a:p>
            <a:pPr marL="609600" indent="-609600">
              <a:lnSpc>
                <a:spcPct val="95000"/>
              </a:lnSpc>
              <a:spcBef>
                <a:spcPct val="30000"/>
              </a:spcBef>
              <a:buFontTx/>
              <a:buAutoNum type="arabicPeriod"/>
            </a:pPr>
            <a:r>
              <a:rPr lang="en-US" sz="3600" dirty="0"/>
              <a:t>Followed carefully dietary and lifestyle recommendations of their macrobiotic counselors.</a:t>
            </a:r>
          </a:p>
          <a:p>
            <a:pPr marL="609600" indent="-609600">
              <a:lnSpc>
                <a:spcPct val="95000"/>
              </a:lnSpc>
              <a:spcBef>
                <a:spcPct val="30000"/>
              </a:spcBef>
              <a:buFontTx/>
              <a:buAutoNum type="arabicPeriod"/>
            </a:pPr>
            <a:r>
              <a:rPr lang="en-US" sz="3600" dirty="0"/>
              <a:t>Created a supportive social </a:t>
            </a:r>
            <a:r>
              <a:rPr lang="en-US" sz="3600" dirty="0" smtClean="0"/>
              <a:t>environment for themselves.</a:t>
            </a:r>
            <a:endParaRPr lang="en-US" sz="3600" dirty="0"/>
          </a:p>
          <a:p>
            <a:pPr marL="609600" indent="-609600">
              <a:lnSpc>
                <a:spcPct val="95000"/>
              </a:lnSpc>
              <a:spcBef>
                <a:spcPct val="30000"/>
              </a:spcBef>
              <a:buFontTx/>
              <a:buAutoNum type="arabicPeriod"/>
            </a:pPr>
            <a:r>
              <a:rPr lang="en-US" sz="3600" dirty="0"/>
              <a:t>Maintained regular check-ups with medical and macrobiotic experts.</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7826"/>
                                        </p:tgtEl>
                                        <p:attrNameLst>
                                          <p:attrName>style.visibility</p:attrName>
                                        </p:attrNameLst>
                                      </p:cBhvr>
                                      <p:to>
                                        <p:strVal val="visible"/>
                                      </p:to>
                                    </p:set>
                                    <p:animEffect transition="in" filter="dissolve">
                                      <p:cBhvr>
                                        <p:cTn id="7" dur="500"/>
                                        <p:tgtEl>
                                          <p:spTgt spid="7782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7827"/>
                                        </p:tgtEl>
                                        <p:attrNameLst>
                                          <p:attrName>style.visibility</p:attrName>
                                        </p:attrNameLst>
                                      </p:cBhvr>
                                      <p:to>
                                        <p:strVal val="visible"/>
                                      </p:to>
                                    </p:set>
                                    <p:animEffect transition="in" filter="dissolve">
                                      <p:cBhvr>
                                        <p:cTn id="11" dur="5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6" grpId="0" autoUpdateAnimBg="0"/>
      <p:bldP spid="7782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a:xfrm>
            <a:off x="685800" y="457200"/>
            <a:ext cx="7772400" cy="1143000"/>
          </a:xfrm>
        </p:spPr>
        <p:txBody>
          <a:bodyPr/>
          <a:lstStyle/>
          <a:p>
            <a:r>
              <a:rPr lang="en-US" sz="5400">
                <a:solidFill>
                  <a:srgbClr val="FFFF00"/>
                </a:solidFill>
              </a:rPr>
              <a:t>Does macrobiotics work?</a:t>
            </a:r>
          </a:p>
        </p:txBody>
      </p:sp>
      <p:sp>
        <p:nvSpPr>
          <p:cNvPr id="79875" name="Text Box 3"/>
          <p:cNvSpPr txBox="1">
            <a:spLocks noChangeArrowheads="1"/>
          </p:cNvSpPr>
          <p:nvPr/>
        </p:nvSpPr>
        <p:spPr bwMode="auto">
          <a:xfrm>
            <a:off x="563563" y="1752600"/>
            <a:ext cx="8016875" cy="3500438"/>
          </a:xfrm>
          <a:prstGeom prst="rect">
            <a:avLst/>
          </a:prstGeom>
          <a:noFill/>
          <a:ln w="9525">
            <a:noFill/>
            <a:miter lim="800000"/>
            <a:headEnd/>
            <a:tailEnd/>
          </a:ln>
          <a:effectLst/>
        </p:spPr>
        <p:txBody>
          <a:bodyPr>
            <a:spAutoFit/>
          </a:bodyPr>
          <a:lstStyle/>
          <a:p>
            <a:pPr marL="279400" indent="-279400">
              <a:lnSpc>
                <a:spcPct val="95000"/>
              </a:lnSpc>
              <a:spcBef>
                <a:spcPct val="50000"/>
              </a:spcBef>
              <a:buFontTx/>
              <a:buChar char="•"/>
            </a:pPr>
            <a:r>
              <a:rPr lang="en-US" sz="3600"/>
              <a:t>The Kushi Institute recognizes the need for rigorous scientific scrutiny to resolve the question, “Does macrobiotics work?”</a:t>
            </a:r>
          </a:p>
          <a:p>
            <a:pPr marL="279400" indent="-279400">
              <a:lnSpc>
                <a:spcPct val="95000"/>
              </a:lnSpc>
              <a:spcBef>
                <a:spcPct val="50000"/>
              </a:spcBef>
              <a:buFontTx/>
              <a:buChar char="•"/>
            </a:pPr>
            <a:r>
              <a:rPr lang="en-US" sz="3600"/>
              <a:t>Our aim is to assist in helping to resolve this question for the benefit of cancer research and the health of humanity.  </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9874"/>
                                        </p:tgtEl>
                                        <p:attrNameLst>
                                          <p:attrName>style.visibility</p:attrName>
                                        </p:attrNameLst>
                                      </p:cBhvr>
                                      <p:to>
                                        <p:strVal val="visible"/>
                                      </p:to>
                                    </p:set>
                                    <p:animEffect transition="in" filter="dissolve">
                                      <p:cBhvr>
                                        <p:cTn id="7" dur="500"/>
                                        <p:tgtEl>
                                          <p:spTgt spid="7987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9875"/>
                                        </p:tgtEl>
                                        <p:attrNameLst>
                                          <p:attrName>style.visibility</p:attrName>
                                        </p:attrNameLst>
                                      </p:cBhvr>
                                      <p:to>
                                        <p:strVal val="visible"/>
                                      </p:to>
                                    </p:set>
                                    <p:animEffect transition="in" filter="dissolve">
                                      <p:cBhvr>
                                        <p:cTn id="11" dur="500"/>
                                        <p:tgtEl>
                                          <p:spTgt spid="798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autoUpdateAnimBg="0"/>
      <p:bldP spid="79875"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438400"/>
            <a:ext cx="7772400" cy="2514600"/>
          </a:xfrm>
        </p:spPr>
        <p:txBody>
          <a:bodyPr/>
          <a:lstStyle/>
          <a:p>
            <a:r>
              <a:rPr lang="en-US" dirty="0">
                <a:solidFill>
                  <a:srgbClr val="FFFF00"/>
                </a:solidFill>
              </a:rPr>
              <a:t>Key Questions from </a:t>
            </a:r>
            <a:r>
              <a:rPr lang="en-US" dirty="0" smtClean="0">
                <a:solidFill>
                  <a:srgbClr val="FFFF00"/>
                </a:solidFill>
              </a:rPr>
              <a:t>CAPCAM*</a:t>
            </a:r>
            <a:br>
              <a:rPr lang="en-US" dirty="0" smtClean="0">
                <a:solidFill>
                  <a:srgbClr val="FFFF00"/>
                </a:solidFill>
              </a:rPr>
            </a:br>
            <a:r>
              <a:rPr lang="en-US" dirty="0" smtClean="0">
                <a:solidFill>
                  <a:srgbClr val="FFFF00"/>
                </a:solidFill>
              </a:rPr>
              <a:t/>
            </a:r>
            <a:br>
              <a:rPr lang="en-US" dirty="0" smtClean="0">
                <a:solidFill>
                  <a:srgbClr val="FFFF00"/>
                </a:solidFill>
              </a:rPr>
            </a:br>
            <a:r>
              <a:rPr lang="en-US" sz="2000" dirty="0" smtClean="0">
                <a:solidFill>
                  <a:schemeClr val="bg1"/>
                </a:solidFill>
              </a:rPr>
              <a:t>(*2002 National Cancer Institute’s Cancer Advisory Panel for</a:t>
            </a:r>
            <a:br>
              <a:rPr lang="en-US" sz="2000" dirty="0" smtClean="0">
                <a:solidFill>
                  <a:schemeClr val="bg1"/>
                </a:solidFill>
              </a:rPr>
            </a:br>
            <a:r>
              <a:rPr lang="en-US" sz="2000" dirty="0" smtClean="0">
                <a:solidFill>
                  <a:schemeClr val="bg1"/>
                </a:solidFill>
              </a:rPr>
              <a:t>Complementary and Alternative  Medicine)</a:t>
            </a:r>
            <a:r>
              <a:rPr lang="en-US" sz="3600" dirty="0" smtClean="0">
                <a:solidFill>
                  <a:schemeClr val="bg1"/>
                </a:solidFill>
              </a:rPr>
              <a:t/>
            </a:r>
            <a:br>
              <a:rPr lang="en-US" sz="3600" dirty="0" smtClean="0">
                <a:solidFill>
                  <a:schemeClr val="bg1"/>
                </a:solidFill>
              </a:rPr>
            </a:br>
            <a:endParaRPr lang="en-US" dirty="0">
              <a:solidFill>
                <a:srgbClr val="FFFF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898"/>
                                        </p:tgtEl>
                                        <p:attrNameLst>
                                          <p:attrName>style.visibility</p:attrName>
                                        </p:attrNameLst>
                                      </p:cBhvr>
                                      <p:to>
                                        <p:strVal val="visible"/>
                                      </p:to>
                                    </p:set>
                                    <p:animEffect transition="in" filter="dissolve">
                                      <p:cBhvr>
                                        <p:cTn id="7" dur="500"/>
                                        <p:tgtEl>
                                          <p:spTgt spid="80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8"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2" name="Rectangle 2"/>
          <p:cNvSpPr>
            <a:spLocks noGrp="1" noChangeArrowheads="1"/>
          </p:cNvSpPr>
          <p:nvPr>
            <p:ph type="ctrTitle"/>
          </p:nvPr>
        </p:nvSpPr>
        <p:spPr>
          <a:xfrm>
            <a:off x="609600" y="914400"/>
            <a:ext cx="7772400" cy="1143000"/>
          </a:xfrm>
        </p:spPr>
        <p:txBody>
          <a:bodyPr/>
          <a:lstStyle/>
          <a:p>
            <a:r>
              <a:rPr lang="en-US">
                <a:solidFill>
                  <a:srgbClr val="FFFF00"/>
                </a:solidFill>
              </a:rPr>
              <a:t>Key Questions from CAPCAM</a:t>
            </a:r>
            <a:br>
              <a:rPr lang="en-US">
                <a:solidFill>
                  <a:srgbClr val="FFFF00"/>
                </a:solidFill>
              </a:rPr>
            </a:br>
            <a:r>
              <a:rPr lang="en-US">
                <a:solidFill>
                  <a:srgbClr val="FFFF00"/>
                </a:solidFill>
              </a:rPr>
              <a:t>Members (1 of 6)</a:t>
            </a:r>
          </a:p>
        </p:txBody>
      </p:sp>
      <p:sp>
        <p:nvSpPr>
          <p:cNvPr id="81923" name="Rectangle 3"/>
          <p:cNvSpPr>
            <a:spLocks noGrp="1" noChangeArrowheads="1"/>
          </p:cNvSpPr>
          <p:nvPr>
            <p:ph type="subTitle" idx="1"/>
          </p:nvPr>
        </p:nvSpPr>
        <p:spPr>
          <a:xfrm>
            <a:off x="990600" y="2362200"/>
            <a:ext cx="7543800" cy="3581400"/>
          </a:xfrm>
        </p:spPr>
        <p:txBody>
          <a:bodyPr/>
          <a:lstStyle/>
          <a:p>
            <a:pPr marL="533400" indent="-533400" algn="l">
              <a:buFontTx/>
              <a:buAutoNum type="alphaUcPeriod" startAt="17"/>
            </a:pPr>
            <a:r>
              <a:rPr lang="en-US" i="1">
                <a:solidFill>
                  <a:schemeClr val="bg1"/>
                </a:solidFill>
              </a:rPr>
              <a:t>You are presenting “Best” Cases, what about those cases that do not make it?</a:t>
            </a:r>
          </a:p>
          <a:p>
            <a:pPr marL="533400" indent="-533400" algn="l">
              <a:buFontTx/>
              <a:buAutoNum type="alphaUcPeriod"/>
            </a:pPr>
            <a:r>
              <a:rPr lang="en-US">
                <a:solidFill>
                  <a:srgbClr val="FFFF00"/>
                </a:solidFill>
              </a:rPr>
              <a:t>We have found that most people fail due to compliance issues.  They simply do not follow the recommendations of their counselor</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1922"/>
                                        </p:tgtEl>
                                        <p:attrNameLst>
                                          <p:attrName>style.visibility</p:attrName>
                                        </p:attrNameLst>
                                      </p:cBhvr>
                                      <p:to>
                                        <p:strVal val="visible"/>
                                      </p:to>
                                    </p:set>
                                    <p:animEffect transition="in" filter="dissolve">
                                      <p:cBhvr>
                                        <p:cTn id="7" dur="500"/>
                                        <p:tgtEl>
                                          <p:spTgt spid="8192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1923">
                                            <p:txEl>
                                              <p:pRg st="0" end="0"/>
                                            </p:txEl>
                                          </p:spTgt>
                                        </p:tgtEl>
                                        <p:attrNameLst>
                                          <p:attrName>style.visibility</p:attrName>
                                        </p:attrNameLst>
                                      </p:cBhvr>
                                      <p:to>
                                        <p:strVal val="visible"/>
                                      </p:to>
                                    </p:set>
                                    <p:animEffect transition="in" filter="dissolve">
                                      <p:cBhvr>
                                        <p:cTn id="11" dur="500"/>
                                        <p:tgtEl>
                                          <p:spTgt spid="81923">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1923">
                                            <p:txEl>
                                              <p:pRg st="1" end="1"/>
                                            </p:txEl>
                                          </p:spTgt>
                                        </p:tgtEl>
                                        <p:attrNameLst>
                                          <p:attrName>style.visibility</p:attrName>
                                        </p:attrNameLst>
                                      </p:cBhvr>
                                      <p:to>
                                        <p:strVal val="visible"/>
                                      </p:to>
                                    </p:set>
                                    <p:animEffect transition="in" filter="dissolve">
                                      <p:cBhvr>
                                        <p:cTn id="15" dur="500"/>
                                        <p:tgtEl>
                                          <p:spTgt spid="819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autoUpdateAnimBg="0"/>
      <p:bldP spid="81923" grpId="0" build="p" autoUpdateAnimBg="0" advAuto="0"/>
    </p:bldLst>
  </p:timing>
</p:sld>
</file>

<file path=ppt/slides/slide1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p:txBody>
          <a:bodyPr/>
          <a:lstStyle/>
          <a:p>
            <a:r>
              <a:rPr lang="en-US">
                <a:solidFill>
                  <a:srgbClr val="FFFF00"/>
                </a:solidFill>
              </a:rPr>
              <a:t>More Questions (2 of 6)</a:t>
            </a:r>
          </a:p>
        </p:txBody>
      </p:sp>
      <p:sp>
        <p:nvSpPr>
          <p:cNvPr id="82947" name="Rectangle 3"/>
          <p:cNvSpPr>
            <a:spLocks noGrp="1" noChangeArrowheads="1"/>
          </p:cNvSpPr>
          <p:nvPr>
            <p:ph type="body" idx="1"/>
          </p:nvPr>
        </p:nvSpPr>
        <p:spPr/>
        <p:txBody>
          <a:bodyPr/>
          <a:lstStyle/>
          <a:p>
            <a:pPr marL="533400" indent="-533400">
              <a:buFontTx/>
              <a:buAutoNum type="alphaUcPeriod" startAt="17"/>
            </a:pPr>
            <a:r>
              <a:rPr lang="en-US" i="1">
                <a:solidFill>
                  <a:schemeClr val="bg1"/>
                </a:solidFill>
              </a:rPr>
              <a:t>How long does it normally take for patients to notice any physical changes?</a:t>
            </a:r>
          </a:p>
          <a:p>
            <a:pPr marL="533400" indent="-533400">
              <a:buFontTx/>
              <a:buNone/>
            </a:pPr>
            <a:r>
              <a:rPr lang="en-US">
                <a:solidFill>
                  <a:srgbClr val="FFFF00"/>
                </a:solidFill>
              </a:rPr>
              <a:t>A.</a:t>
            </a:r>
            <a:r>
              <a:rPr lang="en-US">
                <a:solidFill>
                  <a:schemeClr val="bg1"/>
                </a:solidFill>
              </a:rPr>
              <a:t>	</a:t>
            </a:r>
            <a:r>
              <a:rPr lang="en-US">
                <a:solidFill>
                  <a:srgbClr val="FFFF00"/>
                </a:solidFill>
              </a:rPr>
              <a:t>As long patients are in compliance with their counselors recommendations significant physical changes will occur within the first four months</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2946"/>
                                        </p:tgtEl>
                                        <p:attrNameLst>
                                          <p:attrName>style.visibility</p:attrName>
                                        </p:attrNameLst>
                                      </p:cBhvr>
                                      <p:to>
                                        <p:strVal val="visible"/>
                                      </p:to>
                                    </p:set>
                                    <p:animEffect transition="in" filter="dissolve">
                                      <p:cBhvr>
                                        <p:cTn id="7" dur="500"/>
                                        <p:tgtEl>
                                          <p:spTgt spid="8294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2947">
                                            <p:txEl>
                                              <p:pRg st="0" end="0"/>
                                            </p:txEl>
                                          </p:spTgt>
                                        </p:tgtEl>
                                        <p:attrNameLst>
                                          <p:attrName>style.visibility</p:attrName>
                                        </p:attrNameLst>
                                      </p:cBhvr>
                                      <p:to>
                                        <p:strVal val="visible"/>
                                      </p:to>
                                    </p:set>
                                    <p:animEffect transition="in" filter="dissolve">
                                      <p:cBhvr>
                                        <p:cTn id="11" dur="500"/>
                                        <p:tgtEl>
                                          <p:spTgt spid="82947">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2947">
                                            <p:txEl>
                                              <p:pRg st="1" end="1"/>
                                            </p:txEl>
                                          </p:spTgt>
                                        </p:tgtEl>
                                        <p:attrNameLst>
                                          <p:attrName>style.visibility</p:attrName>
                                        </p:attrNameLst>
                                      </p:cBhvr>
                                      <p:to>
                                        <p:strVal val="visible"/>
                                      </p:to>
                                    </p:set>
                                    <p:animEffect transition="in" filter="dissolve">
                                      <p:cBhvr>
                                        <p:cTn id="15" dur="500"/>
                                        <p:tgtEl>
                                          <p:spTgt spid="829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6" grpId="0" autoUpdateAnimBg="0"/>
      <p:bldP spid="82947" grpId="0" build="p" autoUpdateAnimBg="0" advAuto="0"/>
    </p:bldLst>
  </p:timing>
</p:sld>
</file>

<file path=ppt/slides/slide1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p:txBody>
          <a:bodyPr/>
          <a:lstStyle/>
          <a:p>
            <a:r>
              <a:rPr lang="en-US">
                <a:solidFill>
                  <a:srgbClr val="FFFF00"/>
                </a:solidFill>
              </a:rPr>
              <a:t>More Questions (3 of 6)</a:t>
            </a:r>
          </a:p>
        </p:txBody>
      </p:sp>
      <p:sp>
        <p:nvSpPr>
          <p:cNvPr id="83971" name="Rectangle 3"/>
          <p:cNvSpPr>
            <a:spLocks noGrp="1" noChangeArrowheads="1"/>
          </p:cNvSpPr>
          <p:nvPr>
            <p:ph type="body" idx="1"/>
          </p:nvPr>
        </p:nvSpPr>
        <p:spPr/>
        <p:txBody>
          <a:bodyPr/>
          <a:lstStyle/>
          <a:p>
            <a:pPr marL="533400" indent="-533400">
              <a:buFontTx/>
              <a:buAutoNum type="alphaUcPeriod" startAt="17"/>
            </a:pPr>
            <a:r>
              <a:rPr lang="en-US" i="1">
                <a:solidFill>
                  <a:schemeClr val="bg1"/>
                </a:solidFill>
              </a:rPr>
              <a:t>Are “organic” quality foods necessary for the macrobiotic approach?</a:t>
            </a:r>
          </a:p>
          <a:p>
            <a:pPr marL="533400" indent="-533400">
              <a:buFontTx/>
              <a:buNone/>
            </a:pPr>
            <a:r>
              <a:rPr lang="en-US">
                <a:solidFill>
                  <a:schemeClr val="bg1"/>
                </a:solidFill>
              </a:rPr>
              <a:t>A.	</a:t>
            </a:r>
            <a:r>
              <a:rPr lang="en-US">
                <a:solidFill>
                  <a:srgbClr val="FFFF00"/>
                </a:solidFill>
              </a:rPr>
              <a:t>No.  They are recommended for obvious environmental reasons and for possible enhanced nutritional value but they are not absolutely necessary.</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3970"/>
                                        </p:tgtEl>
                                        <p:attrNameLst>
                                          <p:attrName>style.visibility</p:attrName>
                                        </p:attrNameLst>
                                      </p:cBhvr>
                                      <p:to>
                                        <p:strVal val="visible"/>
                                      </p:to>
                                    </p:set>
                                    <p:animEffect transition="in" filter="dissolve">
                                      <p:cBhvr>
                                        <p:cTn id="7" dur="500"/>
                                        <p:tgtEl>
                                          <p:spTgt spid="8397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3971">
                                            <p:txEl>
                                              <p:pRg st="0" end="0"/>
                                            </p:txEl>
                                          </p:spTgt>
                                        </p:tgtEl>
                                        <p:attrNameLst>
                                          <p:attrName>style.visibility</p:attrName>
                                        </p:attrNameLst>
                                      </p:cBhvr>
                                      <p:to>
                                        <p:strVal val="visible"/>
                                      </p:to>
                                    </p:set>
                                    <p:animEffect transition="in" filter="dissolve">
                                      <p:cBhvr>
                                        <p:cTn id="11" dur="500"/>
                                        <p:tgtEl>
                                          <p:spTgt spid="8397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3971">
                                            <p:txEl>
                                              <p:pRg st="1" end="1"/>
                                            </p:txEl>
                                          </p:spTgt>
                                        </p:tgtEl>
                                        <p:attrNameLst>
                                          <p:attrName>style.visibility</p:attrName>
                                        </p:attrNameLst>
                                      </p:cBhvr>
                                      <p:to>
                                        <p:strVal val="visible"/>
                                      </p:to>
                                    </p:set>
                                    <p:animEffect transition="in" filter="dissolve">
                                      <p:cBhvr>
                                        <p:cTn id="15" dur="500"/>
                                        <p:tgtEl>
                                          <p:spTgt spid="8397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0" grpId="0" autoUpdateAnimBg="0"/>
      <p:bldP spid="83971" grpId="0" build="p" autoUpdateAnimBg="0" advAuto="0"/>
    </p:bldLst>
  </p:timing>
</p:sld>
</file>

<file path=ppt/slides/slide1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r>
              <a:rPr lang="en-US">
                <a:solidFill>
                  <a:srgbClr val="FFFF00"/>
                </a:solidFill>
              </a:rPr>
              <a:t>More Questions (4 of 6)</a:t>
            </a:r>
          </a:p>
        </p:txBody>
      </p:sp>
      <p:sp>
        <p:nvSpPr>
          <p:cNvPr id="84995" name="Rectangle 3"/>
          <p:cNvSpPr>
            <a:spLocks noGrp="1" noChangeArrowheads="1"/>
          </p:cNvSpPr>
          <p:nvPr>
            <p:ph type="body" idx="1"/>
          </p:nvPr>
        </p:nvSpPr>
        <p:spPr/>
        <p:txBody>
          <a:bodyPr/>
          <a:lstStyle/>
          <a:p>
            <a:pPr marL="533400" indent="-533400">
              <a:buFontTx/>
              <a:buAutoNum type="alphaUcPeriod" startAt="17"/>
            </a:pPr>
            <a:r>
              <a:rPr lang="en-US" i="1">
                <a:solidFill>
                  <a:schemeClr val="bg1"/>
                </a:solidFill>
              </a:rPr>
              <a:t>Do you tell your patients not to use conventional treatment?</a:t>
            </a:r>
          </a:p>
          <a:p>
            <a:pPr marL="533400" indent="-533400">
              <a:buFontTx/>
              <a:buNone/>
            </a:pPr>
            <a:r>
              <a:rPr lang="en-US">
                <a:solidFill>
                  <a:schemeClr val="bg1"/>
                </a:solidFill>
              </a:rPr>
              <a:t>A.	</a:t>
            </a:r>
            <a:r>
              <a:rPr lang="en-US">
                <a:solidFill>
                  <a:srgbClr val="FFFF00"/>
                </a:solidFill>
              </a:rPr>
              <a:t>Treatment choice is up to the patients. We will modify their dietary recommendations according to the treatment of their choice</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4994"/>
                                        </p:tgtEl>
                                        <p:attrNameLst>
                                          <p:attrName>style.visibility</p:attrName>
                                        </p:attrNameLst>
                                      </p:cBhvr>
                                      <p:to>
                                        <p:strVal val="visible"/>
                                      </p:to>
                                    </p:set>
                                    <p:animEffect transition="in" filter="dissolve">
                                      <p:cBhvr>
                                        <p:cTn id="7" dur="500"/>
                                        <p:tgtEl>
                                          <p:spTgt spid="8499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4995">
                                            <p:txEl>
                                              <p:pRg st="0" end="0"/>
                                            </p:txEl>
                                          </p:spTgt>
                                        </p:tgtEl>
                                        <p:attrNameLst>
                                          <p:attrName>style.visibility</p:attrName>
                                        </p:attrNameLst>
                                      </p:cBhvr>
                                      <p:to>
                                        <p:strVal val="visible"/>
                                      </p:to>
                                    </p:set>
                                    <p:animEffect transition="in" filter="dissolve">
                                      <p:cBhvr>
                                        <p:cTn id="11" dur="500"/>
                                        <p:tgtEl>
                                          <p:spTgt spid="84995">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4995">
                                            <p:txEl>
                                              <p:pRg st="1" end="1"/>
                                            </p:txEl>
                                          </p:spTgt>
                                        </p:tgtEl>
                                        <p:attrNameLst>
                                          <p:attrName>style.visibility</p:attrName>
                                        </p:attrNameLst>
                                      </p:cBhvr>
                                      <p:to>
                                        <p:strVal val="visible"/>
                                      </p:to>
                                    </p:set>
                                    <p:animEffect transition="in" filter="dissolve">
                                      <p:cBhvr>
                                        <p:cTn id="15" dur="500"/>
                                        <p:tgtEl>
                                          <p:spTgt spid="849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4" grpId="0" autoUpdateAnimBg="0"/>
      <p:bldP spid="84995" grpId="0" build="p" autoUpdateAnimBg="0" advAuto="0"/>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p:txBody>
          <a:bodyPr/>
          <a:lstStyle/>
          <a:p>
            <a:r>
              <a:rPr lang="en-US">
                <a:solidFill>
                  <a:srgbClr val="FFFF00"/>
                </a:solidFill>
              </a:rPr>
              <a:t>More Questions (5 of 6)</a:t>
            </a:r>
          </a:p>
        </p:txBody>
      </p:sp>
      <p:sp>
        <p:nvSpPr>
          <p:cNvPr id="86019" name="Rectangle 3"/>
          <p:cNvSpPr>
            <a:spLocks noGrp="1" noChangeArrowheads="1"/>
          </p:cNvSpPr>
          <p:nvPr>
            <p:ph type="body" idx="1"/>
          </p:nvPr>
        </p:nvSpPr>
        <p:spPr/>
        <p:txBody>
          <a:bodyPr/>
          <a:lstStyle/>
          <a:p>
            <a:pPr marL="533400" indent="-533400">
              <a:buFontTx/>
              <a:buAutoNum type="alphaUcPeriod" startAt="17"/>
            </a:pPr>
            <a:r>
              <a:rPr lang="en-US" i="1">
                <a:solidFill>
                  <a:schemeClr val="bg1"/>
                </a:solidFill>
              </a:rPr>
              <a:t>There seems to be a Japanese influence in macrobiotics, why is that?</a:t>
            </a:r>
          </a:p>
          <a:p>
            <a:pPr marL="533400" indent="-533400">
              <a:buFontTx/>
              <a:buNone/>
            </a:pPr>
            <a:r>
              <a:rPr lang="en-US">
                <a:solidFill>
                  <a:schemeClr val="bg1"/>
                </a:solidFill>
              </a:rPr>
              <a:t>A.	</a:t>
            </a:r>
            <a:r>
              <a:rPr lang="en-US">
                <a:solidFill>
                  <a:srgbClr val="FFFF00"/>
                </a:solidFill>
              </a:rPr>
              <a:t>While the philosophical base of Yin and Yang has ancient Chinese origins, whole-grain based diets are common to all traditional cultures.</a:t>
            </a:r>
          </a:p>
          <a:p>
            <a:pPr marL="533400" indent="-533400"/>
            <a:endParaRPr lang="en-US">
              <a:solidFill>
                <a:srgbClr val="FFFF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6018"/>
                                        </p:tgtEl>
                                        <p:attrNameLst>
                                          <p:attrName>style.visibility</p:attrName>
                                        </p:attrNameLst>
                                      </p:cBhvr>
                                      <p:to>
                                        <p:strVal val="visible"/>
                                      </p:to>
                                    </p:set>
                                    <p:animEffect transition="in" filter="dissolve">
                                      <p:cBhvr>
                                        <p:cTn id="7" dur="500"/>
                                        <p:tgtEl>
                                          <p:spTgt spid="8601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6019">
                                            <p:txEl>
                                              <p:pRg st="0" end="0"/>
                                            </p:txEl>
                                          </p:spTgt>
                                        </p:tgtEl>
                                        <p:attrNameLst>
                                          <p:attrName>style.visibility</p:attrName>
                                        </p:attrNameLst>
                                      </p:cBhvr>
                                      <p:to>
                                        <p:strVal val="visible"/>
                                      </p:to>
                                    </p:set>
                                    <p:animEffect transition="in" filter="dissolve">
                                      <p:cBhvr>
                                        <p:cTn id="11" dur="500"/>
                                        <p:tgtEl>
                                          <p:spTgt spid="8601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6019">
                                            <p:txEl>
                                              <p:pRg st="1" end="1"/>
                                            </p:txEl>
                                          </p:spTgt>
                                        </p:tgtEl>
                                        <p:attrNameLst>
                                          <p:attrName>style.visibility</p:attrName>
                                        </p:attrNameLst>
                                      </p:cBhvr>
                                      <p:to>
                                        <p:strVal val="visible"/>
                                      </p:to>
                                    </p:set>
                                    <p:animEffect transition="in" filter="dissolve">
                                      <p:cBhvr>
                                        <p:cTn id="15" dur="500"/>
                                        <p:tgtEl>
                                          <p:spTgt spid="8601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8" grpId="0" autoUpdateAnimBg="0"/>
      <p:bldP spid="86019" grpId="0" build="p" autoUpdateAnimBg="0" advAuto="0"/>
    </p:bldLst>
  </p:timing>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p:txBody>
          <a:bodyPr/>
          <a:lstStyle/>
          <a:p>
            <a:r>
              <a:rPr lang="en-US">
                <a:solidFill>
                  <a:srgbClr val="FFFF00"/>
                </a:solidFill>
              </a:rPr>
              <a:t>More Questions (6 of 6)</a:t>
            </a:r>
          </a:p>
        </p:txBody>
      </p:sp>
      <p:sp>
        <p:nvSpPr>
          <p:cNvPr id="87043" name="Rectangle 3"/>
          <p:cNvSpPr>
            <a:spLocks noGrp="1" noChangeArrowheads="1"/>
          </p:cNvSpPr>
          <p:nvPr>
            <p:ph type="body" idx="1"/>
          </p:nvPr>
        </p:nvSpPr>
        <p:spPr/>
        <p:txBody>
          <a:bodyPr/>
          <a:lstStyle/>
          <a:p>
            <a:pPr marL="533400" indent="-533400">
              <a:buFontTx/>
              <a:buAutoNum type="alphaUcPeriod" startAt="17"/>
            </a:pPr>
            <a:r>
              <a:rPr lang="en-US" i="1">
                <a:solidFill>
                  <a:schemeClr val="bg1"/>
                </a:solidFill>
              </a:rPr>
              <a:t>There are many so-called “macrobiotic” counselors operating across the country.  How do handle continuity?</a:t>
            </a:r>
          </a:p>
          <a:p>
            <a:pPr marL="533400" indent="-533400">
              <a:buFontTx/>
              <a:buAutoNum type="alphaUcPeriod"/>
            </a:pPr>
            <a:r>
              <a:rPr lang="en-US">
                <a:solidFill>
                  <a:srgbClr val="FFFF00"/>
                </a:solidFill>
              </a:rPr>
              <a:t>While we are unable to guarantee or police “macrobiotic” counselors, we can ensure that the quality of the recommendations at the Kushi Institute are consistent with Michio Kushi’s direction.</a:t>
            </a:r>
          </a:p>
          <a:p>
            <a:pPr marL="533400" indent="-533400">
              <a:buFontTx/>
              <a:buAutoNum type="alphaUcPeriod"/>
            </a:pPr>
            <a:endParaRPr lang="en-US">
              <a:solidFill>
                <a:srgbClr val="FFFF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7042"/>
                                        </p:tgtEl>
                                        <p:attrNameLst>
                                          <p:attrName>style.visibility</p:attrName>
                                        </p:attrNameLst>
                                      </p:cBhvr>
                                      <p:to>
                                        <p:strVal val="visible"/>
                                      </p:to>
                                    </p:set>
                                    <p:animEffect transition="in" filter="dissolve">
                                      <p:cBhvr>
                                        <p:cTn id="7" dur="500"/>
                                        <p:tgtEl>
                                          <p:spTgt spid="8704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7043">
                                            <p:txEl>
                                              <p:pRg st="0" end="0"/>
                                            </p:txEl>
                                          </p:spTgt>
                                        </p:tgtEl>
                                        <p:attrNameLst>
                                          <p:attrName>style.visibility</p:attrName>
                                        </p:attrNameLst>
                                      </p:cBhvr>
                                      <p:to>
                                        <p:strVal val="visible"/>
                                      </p:to>
                                    </p:set>
                                    <p:animEffect transition="in" filter="dissolve">
                                      <p:cBhvr>
                                        <p:cTn id="11" dur="500"/>
                                        <p:tgtEl>
                                          <p:spTgt spid="87043">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87043">
                                            <p:txEl>
                                              <p:pRg st="1" end="1"/>
                                            </p:txEl>
                                          </p:spTgt>
                                        </p:tgtEl>
                                        <p:attrNameLst>
                                          <p:attrName>style.visibility</p:attrName>
                                        </p:attrNameLst>
                                      </p:cBhvr>
                                      <p:to>
                                        <p:strVal val="visible"/>
                                      </p:to>
                                    </p:set>
                                    <p:animEffect transition="in" filter="dissolve">
                                      <p:cBhvr>
                                        <p:cTn id="15" dur="500"/>
                                        <p:tgtEl>
                                          <p:spTgt spid="870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utoUpdateAnimBg="0"/>
      <p:bldP spid="87043" grpId="0" build="p" autoUpdateAnimBg="0" advAuto="0"/>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p:txBody>
          <a:bodyPr/>
          <a:lstStyle/>
          <a:p>
            <a:r>
              <a:rPr lang="en-US">
                <a:solidFill>
                  <a:srgbClr val="FFFF00"/>
                </a:solidFill>
              </a:rPr>
              <a:t>Results</a:t>
            </a:r>
          </a:p>
        </p:txBody>
      </p:sp>
      <p:sp>
        <p:nvSpPr>
          <p:cNvPr id="88067" name="Rectangle 3"/>
          <p:cNvSpPr>
            <a:spLocks noGrp="1" noChangeArrowheads="1"/>
          </p:cNvSpPr>
          <p:nvPr>
            <p:ph type="body" idx="1"/>
          </p:nvPr>
        </p:nvSpPr>
        <p:spPr/>
        <p:txBody>
          <a:bodyPr/>
          <a:lstStyle/>
          <a:p>
            <a:r>
              <a:rPr lang="en-US">
                <a:solidFill>
                  <a:schemeClr val="bg1"/>
                </a:solidFill>
              </a:rPr>
              <a:t>CAPCAM voted unanimously to support future Macrobiotic Research Conducted By The Kushi Institute based on evidence presented</a:t>
            </a:r>
          </a:p>
          <a:p>
            <a:pPr>
              <a:buFontTx/>
              <a:buNone/>
            </a:pPr>
            <a:endParaRPr lang="en-US">
              <a:solidFill>
                <a:schemeClr val="bg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8066"/>
                                        </p:tgtEl>
                                        <p:attrNameLst>
                                          <p:attrName>style.visibility</p:attrName>
                                        </p:attrNameLst>
                                      </p:cBhvr>
                                      <p:to>
                                        <p:strVal val="visible"/>
                                      </p:to>
                                    </p:set>
                                    <p:animEffect transition="in" filter="dissolve">
                                      <p:cBhvr>
                                        <p:cTn id="7" dur="500"/>
                                        <p:tgtEl>
                                          <p:spTgt spid="8806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88067">
                                            <p:txEl>
                                              <p:pRg st="0" end="0"/>
                                            </p:txEl>
                                          </p:spTgt>
                                        </p:tgtEl>
                                        <p:attrNameLst>
                                          <p:attrName>style.visibility</p:attrName>
                                        </p:attrNameLst>
                                      </p:cBhvr>
                                      <p:to>
                                        <p:strVal val="visible"/>
                                      </p:to>
                                    </p:set>
                                    <p:animEffect transition="in" filter="dissolve">
                                      <p:cBhvr>
                                        <p:cTn id="11" dur="500"/>
                                        <p:tgtEl>
                                          <p:spTgt spid="880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6" grpId="0" autoUpdateAnimBg="0"/>
      <p:bldP spid="88067" grpId="0" build="p" autoUpdateAnimBg="0" advAuto="0"/>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685800" y="609600"/>
            <a:ext cx="7772400" cy="1981200"/>
          </a:xfrm>
        </p:spPr>
        <p:txBody>
          <a:bodyPr/>
          <a:lstStyle/>
          <a:p>
            <a:r>
              <a:rPr lang="en-US" i="1">
                <a:solidFill>
                  <a:srgbClr val="FFFF00"/>
                </a:solidFill>
              </a:rPr>
              <a:t>Integrative/Comprehensive Perspective could therefore include all of the above…</a:t>
            </a:r>
          </a:p>
        </p:txBody>
      </p:sp>
      <p:sp>
        <p:nvSpPr>
          <p:cNvPr id="8195" name="Rectangle 3"/>
          <p:cNvSpPr>
            <a:spLocks noGrp="1" noChangeArrowheads="1"/>
          </p:cNvSpPr>
          <p:nvPr>
            <p:ph type="body" idx="1"/>
          </p:nvPr>
        </p:nvSpPr>
        <p:spPr>
          <a:xfrm>
            <a:off x="1219200" y="2895600"/>
            <a:ext cx="6629400" cy="3200400"/>
          </a:xfrm>
        </p:spPr>
        <p:txBody>
          <a:bodyPr/>
          <a:lstStyle/>
          <a:p>
            <a:r>
              <a:rPr lang="en-US">
                <a:solidFill>
                  <a:schemeClr val="bg1"/>
                </a:solidFill>
              </a:rPr>
              <a:t>Crisis Response</a:t>
            </a:r>
          </a:p>
          <a:p>
            <a:r>
              <a:rPr lang="en-US">
                <a:solidFill>
                  <a:schemeClr val="bg1"/>
                </a:solidFill>
              </a:rPr>
              <a:t>Selection of least harmful methods</a:t>
            </a:r>
          </a:p>
          <a:p>
            <a:r>
              <a:rPr lang="en-US">
                <a:solidFill>
                  <a:schemeClr val="bg1"/>
                </a:solidFill>
              </a:rPr>
              <a:t>Eliminate risk and situation</a:t>
            </a:r>
          </a:p>
          <a:p>
            <a:r>
              <a:rPr lang="en-US">
                <a:solidFill>
                  <a:schemeClr val="bg1"/>
                </a:solidFill>
              </a:rPr>
              <a:t>Education and awareness</a:t>
            </a:r>
          </a:p>
          <a:p>
            <a:r>
              <a:rPr lang="en-US">
                <a:solidFill>
                  <a:schemeClr val="bg1"/>
                </a:solidFill>
              </a:rPr>
              <a:t>Proper dietary habits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dissolve">
                                      <p:cBhvr>
                                        <p:cTn id="7" dur="500"/>
                                        <p:tgtEl>
                                          <p:spTgt spid="819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8195">
                                            <p:txEl>
                                              <p:pRg st="0" end="0"/>
                                            </p:txEl>
                                          </p:spTgt>
                                        </p:tgtEl>
                                        <p:attrNameLst>
                                          <p:attrName>style.visibility</p:attrName>
                                        </p:attrNameLst>
                                      </p:cBhvr>
                                      <p:to>
                                        <p:strVal val="visible"/>
                                      </p:to>
                                    </p:set>
                                    <p:anim calcmode="lin" valueType="num">
                                      <p:cBhvr additive="base">
                                        <p:cTn id="12" dur="500" fill="hold"/>
                                        <p:tgtEl>
                                          <p:spTgt spid="819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81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8195">
                                            <p:txEl>
                                              <p:pRg st="1" end="1"/>
                                            </p:txEl>
                                          </p:spTgt>
                                        </p:tgtEl>
                                        <p:attrNameLst>
                                          <p:attrName>style.visibility</p:attrName>
                                        </p:attrNameLst>
                                      </p:cBhvr>
                                      <p:to>
                                        <p:strVal val="visible"/>
                                      </p:to>
                                    </p:set>
                                    <p:anim calcmode="lin" valueType="num">
                                      <p:cBhvr additive="base">
                                        <p:cTn id="18" dur="500" fill="hold"/>
                                        <p:tgtEl>
                                          <p:spTgt spid="819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81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8195">
                                            <p:txEl>
                                              <p:pRg st="2" end="2"/>
                                            </p:txEl>
                                          </p:spTgt>
                                        </p:tgtEl>
                                        <p:attrNameLst>
                                          <p:attrName>style.visibility</p:attrName>
                                        </p:attrNameLst>
                                      </p:cBhvr>
                                      <p:to>
                                        <p:strVal val="visible"/>
                                      </p:to>
                                    </p:set>
                                    <p:anim calcmode="lin" valueType="num">
                                      <p:cBhvr additive="base">
                                        <p:cTn id="24" dur="500" fill="hold"/>
                                        <p:tgtEl>
                                          <p:spTgt spid="8195">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1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8195">
                                            <p:txEl>
                                              <p:pRg st="3" end="3"/>
                                            </p:txEl>
                                          </p:spTgt>
                                        </p:tgtEl>
                                        <p:attrNameLst>
                                          <p:attrName>style.visibility</p:attrName>
                                        </p:attrNameLst>
                                      </p:cBhvr>
                                      <p:to>
                                        <p:strVal val="visible"/>
                                      </p:to>
                                    </p:set>
                                    <p:anim calcmode="lin" valueType="num">
                                      <p:cBhvr additive="base">
                                        <p:cTn id="30" dur="500" fill="hold"/>
                                        <p:tgtEl>
                                          <p:spTgt spid="8195">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819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8195">
                                            <p:txEl>
                                              <p:pRg st="4" end="4"/>
                                            </p:txEl>
                                          </p:spTgt>
                                        </p:tgtEl>
                                        <p:attrNameLst>
                                          <p:attrName>style.visibility</p:attrName>
                                        </p:attrNameLst>
                                      </p:cBhvr>
                                      <p:to>
                                        <p:strVal val="visible"/>
                                      </p:to>
                                    </p:set>
                                    <p:anim calcmode="lin" valueType="num">
                                      <p:cBhvr additive="base">
                                        <p:cTn id="36" dur="500" fill="hold"/>
                                        <p:tgtEl>
                                          <p:spTgt spid="8195">
                                            <p:txEl>
                                              <p:pRg st="4" end="4"/>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819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utoUpdateAnimBg="0"/>
      <p:bldP spid="8195" grpId="0" build="p"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066800"/>
          </a:xfrm>
        </p:spPr>
        <p:txBody>
          <a:bodyPr/>
          <a:lstStyle/>
          <a:p>
            <a:r>
              <a:rPr lang="en-US" sz="3200" dirty="0" smtClean="0">
                <a:solidFill>
                  <a:srgbClr val="FFFF00"/>
                </a:solidFill>
              </a:rPr>
              <a:t>Ralph Moss Reports</a:t>
            </a:r>
            <a:r>
              <a:rPr lang="en-US" dirty="0" smtClean="0">
                <a:solidFill>
                  <a:srgbClr val="FFFF00"/>
                </a:solidFill>
              </a:rPr>
              <a:t/>
            </a:r>
            <a:br>
              <a:rPr lang="en-US" dirty="0" smtClean="0">
                <a:solidFill>
                  <a:srgbClr val="FFFF00"/>
                </a:solidFill>
              </a:rPr>
            </a:br>
            <a:r>
              <a:rPr lang="en-US" sz="2400" dirty="0">
                <a:solidFill>
                  <a:schemeClr val="bg1"/>
                </a:solidFill>
                <a:latin typeface="+mj-lt"/>
                <a:ea typeface="+mj-ea"/>
                <a:cs typeface="+mj-cs"/>
              </a:rPr>
              <a:t> For February 27, 2002</a:t>
            </a:r>
            <a:endParaRPr lang="en-US" sz="2400" dirty="0">
              <a:solidFill>
                <a:schemeClr val="bg1"/>
              </a:solidFill>
            </a:endParaRPr>
          </a:p>
        </p:txBody>
      </p:sp>
      <p:sp>
        <p:nvSpPr>
          <p:cNvPr id="3" name="Content Placeholder 2"/>
          <p:cNvSpPr>
            <a:spLocks noGrp="1"/>
          </p:cNvSpPr>
          <p:nvPr>
            <p:ph idx="1"/>
          </p:nvPr>
        </p:nvSpPr>
        <p:spPr>
          <a:xfrm>
            <a:off x="685800" y="1295400"/>
            <a:ext cx="7772400" cy="5029200"/>
          </a:xfrm>
        </p:spPr>
        <p:txBody>
          <a:bodyPr/>
          <a:lstStyle/>
          <a:p>
            <a:pPr>
              <a:buNone/>
            </a:pPr>
            <a:r>
              <a:rPr lang="en-US" sz="1200" b="1" u="sng" dirty="0">
                <a:solidFill>
                  <a:schemeClr val="bg1"/>
                </a:solidFill>
                <a:latin typeface="+mn-lt"/>
                <a:ea typeface="+mn-ea"/>
                <a:cs typeface="+mn-cs"/>
              </a:rPr>
              <a:t>The Olive Branch Bears Fruit</a:t>
            </a:r>
          </a:p>
          <a:p>
            <a:pPr indent="0">
              <a:buNone/>
            </a:pPr>
            <a:r>
              <a:rPr lang="en-US" sz="1200" dirty="0">
                <a:solidFill>
                  <a:schemeClr val="bg1"/>
                </a:solidFill>
                <a:latin typeface="+mn-lt"/>
                <a:ea typeface="+mn-ea"/>
                <a:cs typeface="+mn-cs"/>
              </a:rPr>
              <a:t>I just returned from the Feb. 26 meeting of the Cancer Advisory Panel on Complementary and Alternative Medicine (</a:t>
            </a:r>
            <a:r>
              <a:rPr lang="en-US" sz="1200" i="1" dirty="0">
                <a:solidFill>
                  <a:schemeClr val="bg1"/>
                </a:solidFill>
                <a:latin typeface="+mn-lt"/>
                <a:ea typeface="+mn-ea"/>
                <a:cs typeface="+mn-cs"/>
              </a:rPr>
              <a:t>CAPCAM</a:t>
            </a:r>
            <a:r>
              <a:rPr lang="en-US" sz="1200" dirty="0">
                <a:solidFill>
                  <a:schemeClr val="bg1"/>
                </a:solidFill>
                <a:latin typeface="+mn-lt"/>
                <a:ea typeface="+mn-ea"/>
                <a:cs typeface="+mn-cs"/>
              </a:rPr>
              <a:t>), of which I am a founding member. The creation of CAPCAM was the fulfillment of one of my dreams: representatives from both alternative and conventional medicine, who could meet regularly under government auspices to fairly evaluate the claims of unusual cancer treatments.</a:t>
            </a:r>
          </a:p>
          <a:p>
            <a:pPr indent="0">
              <a:buNone/>
            </a:pPr>
            <a:r>
              <a:rPr lang="en-US" sz="1200" dirty="0">
                <a:solidFill>
                  <a:schemeClr val="bg1"/>
                </a:solidFill>
                <a:latin typeface="+mn-lt"/>
                <a:ea typeface="+mn-ea"/>
                <a:cs typeface="+mn-cs"/>
              </a:rPr>
              <a:t>Until the formation of CAPCAM, conventional and alternative medicine usually met in battle. After the Office of Alternative Medicine (OAM) was founded in 1991, these skirmishes became more pitched. In time, the National Cancer Institute </a:t>
            </a:r>
            <a:r>
              <a:rPr lang="en-US" sz="1200" i="1" dirty="0">
                <a:solidFill>
                  <a:schemeClr val="bg1"/>
                </a:solidFill>
                <a:latin typeface="+mn-lt"/>
                <a:ea typeface="+mn-ea"/>
                <a:cs typeface="+mn-cs"/>
              </a:rPr>
              <a:t>(NCI</a:t>
            </a:r>
            <a:r>
              <a:rPr lang="en-US" sz="1200" dirty="0">
                <a:solidFill>
                  <a:schemeClr val="bg1"/>
                </a:solidFill>
                <a:latin typeface="+mn-lt"/>
                <a:ea typeface="+mn-ea"/>
                <a:cs typeface="+mn-cs"/>
              </a:rPr>
              <a:t>) asked for a truce and invited members of the two communities to a conference in August, 1997. This led to the formation of CAPCAM. Initially, I was among the skeptics. I had been fighting NCI so long that it was hard to accept the idea of cooperation, much less friendship. But Glenn Warner, MD, who had lost his medical license the year before through the machinations of government officials, passionately urged me to accept the olive branch that NCI extended. I thought to myself, </a:t>
            </a:r>
            <a:r>
              <a:rPr lang="en-US" sz="1200" i="1" dirty="0">
                <a:solidFill>
                  <a:schemeClr val="bg1"/>
                </a:solidFill>
                <a:latin typeface="+mn-lt"/>
                <a:ea typeface="+mn-ea"/>
                <a:cs typeface="+mn-cs"/>
              </a:rPr>
              <a:t>"If Glenn Warner, who has suffered so much, can accept this offer, why can't I?"</a:t>
            </a:r>
            <a:r>
              <a:rPr lang="en-US" sz="1200" dirty="0">
                <a:solidFill>
                  <a:schemeClr val="bg1"/>
                </a:solidFill>
                <a:latin typeface="+mn-lt"/>
                <a:ea typeface="+mn-ea"/>
                <a:cs typeface="+mn-cs"/>
              </a:rPr>
              <a:t> And so, I fought hard to create this panel.</a:t>
            </a:r>
          </a:p>
          <a:p>
            <a:pPr indent="0">
              <a:buNone/>
            </a:pPr>
            <a:r>
              <a:rPr lang="en-US" sz="1200" dirty="0">
                <a:solidFill>
                  <a:schemeClr val="bg1"/>
                </a:solidFill>
                <a:latin typeface="+mn-lt"/>
                <a:ea typeface="+mn-ea"/>
                <a:cs typeface="+mn-cs"/>
              </a:rPr>
              <a:t>NCI simultaneously established the Office of Complementary Cancer and Alternative Medicine (OCCAM) to direct its own participation in the process. Jeffrey White, MD, was made head of OCCAM and also serves on CAPCAM. Over the last few years, CAPCAM members, under the chairmanship of Michael Hawkins, MD, a Washington oncologist, have tried to evaluate new and promising cancer treatments that come from non-conventional sources.</a:t>
            </a:r>
          </a:p>
          <a:p>
            <a:pPr indent="0">
              <a:buNone/>
            </a:pPr>
            <a:r>
              <a:rPr lang="en-US" sz="1200" dirty="0">
                <a:solidFill>
                  <a:schemeClr val="bg1"/>
                </a:solidFill>
                <a:latin typeface="+mn-lt"/>
                <a:ea typeface="+mn-ea"/>
                <a:cs typeface="+mn-cs"/>
              </a:rPr>
              <a:t>The members of the panel have displayed an extraordinary degree of expertise in their respective fields. Some are top experts in cancer treatment, diagnostic radiology, tumor pathology and statistics. I know that CAPCAM has been attacked for not doing enough. Some people in alternative medicine scorn us because we have not yet validated any nonconventional treatments, while the self-declared </a:t>
            </a:r>
            <a:r>
              <a:rPr lang="en-US" sz="1200" i="1" dirty="0">
                <a:solidFill>
                  <a:schemeClr val="bg1"/>
                </a:solidFill>
                <a:latin typeface="+mn-lt"/>
                <a:ea typeface="+mn-ea"/>
                <a:cs typeface="+mn-cs"/>
              </a:rPr>
              <a:t>"</a:t>
            </a:r>
            <a:r>
              <a:rPr lang="en-US" sz="1200" i="1" dirty="0" err="1">
                <a:solidFill>
                  <a:schemeClr val="bg1"/>
                </a:solidFill>
                <a:latin typeface="+mn-lt"/>
                <a:ea typeface="+mn-ea"/>
                <a:cs typeface="+mn-cs"/>
              </a:rPr>
              <a:t>quackbusters</a:t>
            </a:r>
            <a:r>
              <a:rPr lang="en-US" sz="1200" i="1" dirty="0">
                <a:solidFill>
                  <a:schemeClr val="bg1"/>
                </a:solidFill>
                <a:latin typeface="+mn-lt"/>
                <a:ea typeface="+mn-ea"/>
                <a:cs typeface="+mn-cs"/>
              </a:rPr>
              <a:t>"</a:t>
            </a:r>
            <a:r>
              <a:rPr lang="en-US" sz="1200" dirty="0">
                <a:solidFill>
                  <a:schemeClr val="bg1"/>
                </a:solidFill>
                <a:latin typeface="+mn-lt"/>
                <a:ea typeface="+mn-ea"/>
                <a:cs typeface="+mn-cs"/>
              </a:rPr>
              <a:t> hate us because our existence validates the idea that there might be useful alternatives to surgery, radiation and chemotherapy.</a:t>
            </a:r>
          </a:p>
          <a:p>
            <a:pPr indent="0">
              <a:buNone/>
            </a:pPr>
            <a:r>
              <a:rPr lang="en-US" sz="1200" b="1" dirty="0">
                <a:solidFill>
                  <a:schemeClr val="bg1"/>
                </a:solidFill>
                <a:latin typeface="+mn-lt"/>
                <a:ea typeface="+mn-ea"/>
                <a:cs typeface="+mn-cs"/>
              </a:rPr>
              <a:t>Why has progress been so slow?</a:t>
            </a:r>
            <a:r>
              <a:rPr lang="en-US" sz="1200" dirty="0">
                <a:solidFill>
                  <a:schemeClr val="bg1"/>
                </a:solidFill>
                <a:latin typeface="+mn-lt"/>
                <a:ea typeface="+mn-ea"/>
                <a:cs typeface="+mn-cs"/>
              </a:rPr>
              <a:t> Rigorously validating a new treatment inevitably takes time. Not all of the blame rests with government inertia. For the last few years, NCI has been asking alternative practitioners to submit their best cases for evaluation. This could lead to a full-scale clinical trial, such as in the case of Nicholas Gonzalez, MD. Yet surprisingly few alternative practitioners have taken up this challenge.</a:t>
            </a:r>
          </a:p>
          <a:p>
            <a:pPr>
              <a:buNone/>
            </a:pPr>
            <a:r>
              <a:rPr lang="en-US" sz="1200" b="1" u="sng" dirty="0">
                <a:solidFill>
                  <a:schemeClr val="bg1"/>
                </a:solidFill>
                <a:latin typeface="+mn-lt"/>
                <a:ea typeface="+mn-ea"/>
                <a:cs typeface="+mn-cs"/>
              </a:rPr>
              <a:t>Macrobiotics</a:t>
            </a:r>
          </a:p>
          <a:p>
            <a:pPr>
              <a:buNone/>
            </a:pPr>
            <a:r>
              <a:rPr lang="en-US" sz="1200" dirty="0">
                <a:solidFill>
                  <a:schemeClr val="bg1"/>
                </a:solidFill>
                <a:latin typeface="+mn-lt"/>
                <a:ea typeface="+mn-ea"/>
                <a:cs typeface="+mn-cs"/>
              </a:rPr>
              <a:t>At this week's session, one group did. This was macrobiotics, promoted by the </a:t>
            </a:r>
            <a:r>
              <a:rPr lang="en-US" sz="1200" i="1" dirty="0" err="1">
                <a:solidFill>
                  <a:schemeClr val="bg1"/>
                </a:solidFill>
                <a:latin typeface="+mn-lt"/>
                <a:ea typeface="+mn-ea"/>
                <a:cs typeface="+mn-cs"/>
              </a:rPr>
              <a:t>Kushi</a:t>
            </a:r>
            <a:r>
              <a:rPr lang="en-US" sz="1200" i="1" dirty="0">
                <a:solidFill>
                  <a:schemeClr val="bg1"/>
                </a:solidFill>
                <a:latin typeface="+mn-lt"/>
                <a:ea typeface="+mn-ea"/>
                <a:cs typeface="+mn-cs"/>
              </a:rPr>
              <a:t> Institute of Becket</a:t>
            </a:r>
            <a:r>
              <a:rPr lang="en-US" sz="1200" dirty="0">
                <a:solidFill>
                  <a:schemeClr val="bg1"/>
                </a:solidFill>
                <a:latin typeface="+mn-lt"/>
                <a:ea typeface="+mn-ea"/>
                <a:cs typeface="+mn-cs"/>
              </a:rPr>
              <a:t>, Mass. </a:t>
            </a:r>
            <a:r>
              <a:rPr lang="en-US" sz="1200" b="1" dirty="0">
                <a:solidFill>
                  <a:schemeClr val="bg1"/>
                </a:solidFill>
                <a:latin typeface="+mn-lt"/>
                <a:ea typeface="+mn-ea"/>
                <a:cs typeface="+mn-cs"/>
              </a:rPr>
              <a:t>Macrobiotics is more than a diet.</a:t>
            </a:r>
            <a:r>
              <a:rPr lang="en-US" sz="1200" dirty="0">
                <a:solidFill>
                  <a:schemeClr val="bg1"/>
                </a:solidFill>
                <a:latin typeface="+mn-lt"/>
                <a:ea typeface="+mn-ea"/>
                <a:cs typeface="+mn-cs"/>
              </a:rPr>
              <a:t> It is a philosophical system based on the idea of achieving a balance between </a:t>
            </a:r>
            <a:r>
              <a:rPr lang="en-US" sz="1200" i="1" dirty="0">
                <a:solidFill>
                  <a:schemeClr val="bg1"/>
                </a:solidFill>
                <a:latin typeface="+mn-lt"/>
                <a:ea typeface="+mn-ea"/>
                <a:cs typeface="+mn-cs"/>
              </a:rPr>
              <a:t>Yin and Yang</a:t>
            </a:r>
            <a:r>
              <a:rPr lang="en-US" sz="1200" dirty="0">
                <a:solidFill>
                  <a:schemeClr val="bg1"/>
                </a:solidFill>
                <a:latin typeface="+mn-lt"/>
                <a:ea typeface="+mn-ea"/>
                <a:cs typeface="+mn-cs"/>
              </a:rPr>
              <a:t> in one's life and diet. </a:t>
            </a:r>
            <a:r>
              <a:rPr lang="en-US" sz="1200" dirty="0" err="1">
                <a:solidFill>
                  <a:schemeClr val="bg1"/>
                </a:solidFill>
                <a:latin typeface="+mn-lt"/>
                <a:ea typeface="+mn-ea"/>
                <a:cs typeface="+mn-cs"/>
              </a:rPr>
              <a:t>Michio</a:t>
            </a:r>
            <a:r>
              <a:rPr lang="en-US" sz="1200" dirty="0">
                <a:solidFill>
                  <a:schemeClr val="bg1"/>
                </a:solidFill>
                <a:latin typeface="+mn-lt"/>
                <a:ea typeface="+mn-ea"/>
                <a:cs typeface="+mn-cs"/>
              </a:rPr>
              <a:t> </a:t>
            </a:r>
            <a:r>
              <a:rPr lang="en-US" sz="1200" dirty="0" err="1">
                <a:solidFill>
                  <a:schemeClr val="bg1"/>
                </a:solidFill>
                <a:latin typeface="+mn-lt"/>
                <a:ea typeface="+mn-ea"/>
                <a:cs typeface="+mn-cs"/>
              </a:rPr>
              <a:t>Kushi</a:t>
            </a:r>
            <a:r>
              <a:rPr lang="en-US" sz="1200" dirty="0">
                <a:solidFill>
                  <a:schemeClr val="bg1"/>
                </a:solidFill>
                <a:latin typeface="+mn-lt"/>
                <a:ea typeface="+mn-ea"/>
                <a:cs typeface="+mn-cs"/>
              </a:rPr>
              <a:t> and his many followers believe that most cancers are caused by an excess of either "yin" or of "yang." Patients are treated according to the type of cancer they have and what food imbalances supposedly caused it. The emphasis is on the intake of foods that are available in groceries, and not on medicine, not even medicinal herbs. It is, in essence, a simple and inexpensive approach to advanced disease. The biggest expenses are for the initial consultation with a counselor and to purchase specialized equipment, such as a pressure cooker.</a:t>
            </a:r>
          </a:p>
          <a:p>
            <a:pPr>
              <a:buNone/>
            </a:pPr>
            <a:r>
              <a:rPr lang="en-US" sz="1200" dirty="0">
                <a:solidFill>
                  <a:schemeClr val="bg1"/>
                </a:solidFill>
                <a:latin typeface="+mn-lt"/>
                <a:ea typeface="+mn-ea"/>
                <a:cs typeface="+mn-cs"/>
              </a:rPr>
              <a:t>Most patients are put on a diet high in whole grains, beans and cooked vegetables that avoids sugar, stimulatory beverages and most meat. From the standard American perspective it sounds like Dullsville. I have had some excellent meals at macrobiotic restaurants, but those were, so to speak, one-night stands. I don't know what it would be like to be wedded to this diet for life. The rigorous food regimen is accompanied by many and varied recommendations about life style, some of which would be onerous for me. For example, followers are supposed to strictly limit their use of computers because of the alleged danger from electromagnetism.</a:t>
            </a:r>
          </a:p>
          <a:p>
            <a:pPr>
              <a:buNone/>
            </a:pPr>
            <a:r>
              <a:rPr lang="en-US" sz="1200" b="1" u="sng" dirty="0">
                <a:solidFill>
                  <a:schemeClr val="bg1"/>
                </a:solidFill>
                <a:latin typeface="+mn-lt"/>
                <a:ea typeface="+mn-ea"/>
                <a:cs typeface="+mn-cs"/>
              </a:rPr>
              <a:t>Does It Work?</a:t>
            </a:r>
          </a:p>
          <a:p>
            <a:pPr>
              <a:buNone/>
            </a:pPr>
            <a:r>
              <a:rPr lang="en-US" sz="1200" dirty="0">
                <a:solidFill>
                  <a:schemeClr val="bg1"/>
                </a:solidFill>
                <a:latin typeface="+mn-lt"/>
                <a:ea typeface="+mn-ea"/>
                <a:cs typeface="+mn-cs"/>
              </a:rPr>
              <a:t>Of course, the question on everyone's mind is, </a:t>
            </a:r>
            <a:r>
              <a:rPr lang="en-US" sz="1200" i="1" dirty="0">
                <a:solidFill>
                  <a:schemeClr val="bg1"/>
                </a:solidFill>
                <a:latin typeface="+mn-lt"/>
                <a:ea typeface="+mn-ea"/>
                <a:cs typeface="+mn-cs"/>
              </a:rPr>
              <a:t>"Does macrobiotics work?"</a:t>
            </a:r>
            <a:r>
              <a:rPr lang="en-US" sz="1200" dirty="0">
                <a:solidFill>
                  <a:schemeClr val="bg1"/>
                </a:solidFill>
                <a:latin typeface="+mn-lt"/>
                <a:ea typeface="+mn-ea"/>
                <a:cs typeface="+mn-cs"/>
              </a:rPr>
              <a:t> Can it really cure cancer or other intractable diseases? Opinions are sharply divided. At yesterday's afternoon session, there was a devoted group of believers who overflowed the small meeting room. Some had perfect faith in this all-embracing system. There are also skeptics who think that macrobiotics is a kind of cult. Between these two extremes are those of us who want to know if there is something that might be beneficial to patients in this system.</a:t>
            </a:r>
          </a:p>
          <a:p>
            <a:pPr>
              <a:buNone/>
            </a:pPr>
            <a:r>
              <a:rPr lang="en-US" sz="1200" dirty="0">
                <a:solidFill>
                  <a:schemeClr val="bg1"/>
                </a:solidFill>
                <a:latin typeface="+mn-lt"/>
                <a:ea typeface="+mn-ea"/>
                <a:cs typeface="+mn-cs"/>
              </a:rPr>
              <a:t>The session brought forth strong testimony that sometimes the adoption of a macrobiotic diet is followed by the dramatic regression of advanced cancers. A nurse told how, in 1995, she was diagnosed with lung cancer that had spread all over her body. She received no effective conventional therapy, and reluctantly went on the macrobiotics diet. (</a:t>
            </a:r>
            <a:r>
              <a:rPr lang="en-US" sz="1200" i="1" dirty="0">
                <a:solidFill>
                  <a:schemeClr val="bg1"/>
                </a:solidFill>
                <a:latin typeface="+mn-lt"/>
                <a:ea typeface="+mn-ea"/>
                <a:cs typeface="+mn-cs"/>
              </a:rPr>
              <a:t>"I have cancer, and now I have to eat this s**t,"</a:t>
            </a:r>
            <a:r>
              <a:rPr lang="en-US" sz="1200" dirty="0">
                <a:solidFill>
                  <a:schemeClr val="bg1"/>
                </a:solidFill>
                <a:latin typeface="+mn-lt"/>
                <a:ea typeface="+mn-ea"/>
                <a:cs typeface="+mn-cs"/>
              </a:rPr>
              <a:t> is how she graphically put it at the time.) What makes this case so extraordinary is that her progress was monitored weekly by a sympathetic physician colleague. The shrinkage, and finally the disappearance, of her tumors was documented millimeter by millimeter!</a:t>
            </a:r>
            <a:r>
              <a:rPr lang="en-US" sz="1200" b="1" dirty="0">
                <a:solidFill>
                  <a:schemeClr val="bg1"/>
                </a:solidFill>
                <a:latin typeface="+mn-lt"/>
                <a:ea typeface="+mn-ea"/>
                <a:cs typeface="+mn-cs"/>
              </a:rPr>
              <a:t> She has now been disease-free for over five years.</a:t>
            </a:r>
            <a:r>
              <a:rPr lang="en-US" sz="1200" dirty="0">
                <a:solidFill>
                  <a:schemeClr val="bg1"/>
                </a:solidFill>
                <a:latin typeface="+mn-lt"/>
                <a:ea typeface="+mn-ea"/>
                <a:cs typeface="+mn-cs"/>
              </a:rPr>
              <a:t> It is the kind of story that renews one's faith in the power of natural medicine to sometimes conquer this awful disease.</a:t>
            </a:r>
          </a:p>
          <a:p>
            <a:pPr>
              <a:buNone/>
            </a:pPr>
            <a:r>
              <a:rPr lang="en-US" sz="1200" dirty="0">
                <a:solidFill>
                  <a:schemeClr val="bg1"/>
                </a:solidFill>
                <a:latin typeface="+mn-lt"/>
                <a:ea typeface="+mn-ea"/>
                <a:cs typeface="+mn-cs"/>
              </a:rPr>
              <a:t>The trouble is that such well-documented cases are very rare. Usually you get cases that are muddled by confounding treatments, by missing records (</a:t>
            </a:r>
            <a:r>
              <a:rPr lang="en-US" sz="1200" i="1" dirty="0">
                <a:solidFill>
                  <a:schemeClr val="bg1"/>
                </a:solidFill>
                <a:latin typeface="+mn-lt"/>
                <a:ea typeface="+mn-ea"/>
                <a:cs typeface="+mn-cs"/>
              </a:rPr>
              <a:t>films are often melted down for their silver after just a few years</a:t>
            </a:r>
            <a:r>
              <a:rPr lang="en-US" sz="1200" dirty="0">
                <a:solidFill>
                  <a:schemeClr val="bg1"/>
                </a:solidFill>
                <a:latin typeface="+mn-lt"/>
                <a:ea typeface="+mn-ea"/>
                <a:cs typeface="+mn-cs"/>
              </a:rPr>
              <a:t>), or by scans that are technologically outdated and </a:t>
            </a:r>
            <a:r>
              <a:rPr lang="en-US" sz="1200" dirty="0" err="1">
                <a:solidFill>
                  <a:schemeClr val="bg1"/>
                </a:solidFill>
                <a:latin typeface="+mn-lt"/>
                <a:ea typeface="+mn-ea"/>
                <a:cs typeface="+mn-cs"/>
              </a:rPr>
              <a:t>uninterpretable</a:t>
            </a:r>
            <a:r>
              <a:rPr lang="en-US" sz="1200" dirty="0">
                <a:solidFill>
                  <a:schemeClr val="bg1"/>
                </a:solidFill>
                <a:latin typeface="+mn-lt"/>
                <a:ea typeface="+mn-ea"/>
                <a:cs typeface="+mn-cs"/>
              </a:rPr>
              <a:t>. A stellar case history, or even a case series, cannot answer the ultimate question of how often such cures are likely to occur. We have to remember that the people who testified are precisely those who responded and who lived long enough to extol the virtues of the method in question. Those who did not respond did not get to testify.</a:t>
            </a:r>
          </a:p>
          <a:p>
            <a:pPr indent="0">
              <a:buNone/>
            </a:pPr>
            <a:endParaRPr lang="en-US" sz="1200" dirty="0">
              <a:solidFill>
                <a:schemeClr val="bg1"/>
              </a:solidFill>
            </a:endParaRP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5715000"/>
          </a:xfrm>
        </p:spPr>
        <p:txBody>
          <a:bodyPr anchor="t"/>
          <a:lstStyle/>
          <a:p>
            <a:pPr algn="l"/>
            <a:r>
              <a:rPr lang="en-US" sz="2400" b="1" u="sng" dirty="0" smtClean="0">
                <a:solidFill>
                  <a:srgbClr val="FFFF00"/>
                </a:solidFill>
                <a:latin typeface="+mj-lt"/>
                <a:ea typeface="+mj-ea"/>
                <a:cs typeface="+mj-cs"/>
              </a:rPr>
              <a:t>Macrobiotics  (Moss Report </a:t>
            </a:r>
            <a:r>
              <a:rPr lang="en-US" sz="2400" b="1" u="sng" dirty="0" err="1" smtClean="0">
                <a:solidFill>
                  <a:srgbClr val="FFFF00"/>
                </a:solidFill>
                <a:latin typeface="+mj-lt"/>
                <a:ea typeface="+mj-ea"/>
                <a:cs typeface="+mj-cs"/>
              </a:rPr>
              <a:t>con’t</a:t>
            </a:r>
            <a:r>
              <a:rPr lang="en-US" sz="2400" b="1" u="sng" dirty="0" smtClean="0">
                <a:solidFill>
                  <a:srgbClr val="FFFF00"/>
                </a:solidFill>
                <a:latin typeface="+mj-lt"/>
                <a:ea typeface="+mj-ea"/>
                <a:cs typeface="+mj-cs"/>
              </a:rPr>
              <a:t>)</a:t>
            </a:r>
            <a:r>
              <a:rPr lang="en-US" sz="1200" b="1" u="sng" dirty="0" smtClean="0">
                <a:solidFill>
                  <a:schemeClr val="bg1"/>
                </a:solidFill>
                <a:latin typeface="+mj-lt"/>
                <a:ea typeface="+mj-ea"/>
                <a:cs typeface="+mj-cs"/>
              </a:rPr>
              <a:t/>
            </a:r>
            <a:br>
              <a:rPr lang="en-US" sz="1200" b="1" u="sng" dirty="0" smtClean="0">
                <a:solidFill>
                  <a:schemeClr val="bg1"/>
                </a:solidFill>
                <a:latin typeface="+mj-lt"/>
                <a:ea typeface="+mj-ea"/>
                <a:cs typeface="+mj-cs"/>
              </a:rPr>
            </a:br>
            <a:r>
              <a:rPr lang="en-US" sz="1200" b="1" u="sng" dirty="0">
                <a:solidFill>
                  <a:schemeClr val="bg1"/>
                </a:solidFill>
                <a:latin typeface="+mj-lt"/>
                <a:ea typeface="+mj-ea"/>
                <a:cs typeface="+mj-cs"/>
              </a:rPr>
              <a:t/>
            </a:r>
            <a:br>
              <a:rPr lang="en-US" sz="1200" b="1" u="sng" dirty="0">
                <a:solidFill>
                  <a:schemeClr val="bg1"/>
                </a:solidFill>
                <a:latin typeface="+mj-lt"/>
                <a:ea typeface="+mj-ea"/>
                <a:cs typeface="+mj-cs"/>
              </a:rPr>
            </a:br>
            <a:r>
              <a:rPr lang="en-US" sz="1600" dirty="0" smtClean="0">
                <a:solidFill>
                  <a:schemeClr val="bg1"/>
                </a:solidFill>
                <a:latin typeface="+mj-lt"/>
                <a:ea typeface="+mj-ea"/>
                <a:cs typeface="+mj-cs"/>
              </a:rPr>
              <a:t>At this week's session, one group did. This was macrobiotics, promoted by the </a:t>
            </a:r>
            <a:r>
              <a:rPr lang="en-US" sz="1600" i="1" dirty="0" err="1" smtClean="0">
                <a:solidFill>
                  <a:schemeClr val="bg1"/>
                </a:solidFill>
                <a:latin typeface="+mj-lt"/>
                <a:ea typeface="+mj-ea"/>
                <a:cs typeface="+mj-cs"/>
              </a:rPr>
              <a:t>Kushi</a:t>
            </a:r>
            <a:r>
              <a:rPr lang="en-US" sz="1600" i="1" dirty="0" smtClean="0">
                <a:solidFill>
                  <a:schemeClr val="bg1"/>
                </a:solidFill>
                <a:latin typeface="+mj-lt"/>
                <a:ea typeface="+mj-ea"/>
                <a:cs typeface="+mj-cs"/>
              </a:rPr>
              <a:t> Institute of Becket</a:t>
            </a:r>
            <a:r>
              <a:rPr lang="en-US" sz="1600" dirty="0" smtClean="0">
                <a:solidFill>
                  <a:schemeClr val="bg1"/>
                </a:solidFill>
                <a:latin typeface="+mj-lt"/>
                <a:ea typeface="+mj-ea"/>
                <a:cs typeface="+mj-cs"/>
              </a:rPr>
              <a:t>, Mass. </a:t>
            </a:r>
            <a:r>
              <a:rPr lang="en-US" sz="1600" b="1" dirty="0" smtClean="0">
                <a:solidFill>
                  <a:schemeClr val="bg1"/>
                </a:solidFill>
                <a:latin typeface="+mj-lt"/>
                <a:ea typeface="+mj-ea"/>
                <a:cs typeface="+mj-cs"/>
              </a:rPr>
              <a:t>Macrobiotics is more than a diet.</a:t>
            </a:r>
            <a:r>
              <a:rPr lang="en-US" sz="1600" dirty="0" smtClean="0">
                <a:solidFill>
                  <a:schemeClr val="bg1"/>
                </a:solidFill>
                <a:latin typeface="+mj-lt"/>
                <a:ea typeface="+mj-ea"/>
                <a:cs typeface="+mj-cs"/>
              </a:rPr>
              <a:t> It is a philosophical system based on the idea of achieving a balance between </a:t>
            </a:r>
            <a:r>
              <a:rPr lang="en-US" sz="1600" i="1" dirty="0" smtClean="0">
                <a:solidFill>
                  <a:schemeClr val="bg1"/>
                </a:solidFill>
                <a:latin typeface="+mj-lt"/>
                <a:ea typeface="+mj-ea"/>
                <a:cs typeface="+mj-cs"/>
              </a:rPr>
              <a:t>Yin and Yang</a:t>
            </a:r>
            <a:r>
              <a:rPr lang="en-US" sz="1600" dirty="0" smtClean="0">
                <a:solidFill>
                  <a:schemeClr val="bg1"/>
                </a:solidFill>
                <a:latin typeface="+mj-lt"/>
                <a:ea typeface="+mj-ea"/>
                <a:cs typeface="+mj-cs"/>
              </a:rPr>
              <a:t> in one's life and diet. </a:t>
            </a:r>
            <a:r>
              <a:rPr lang="en-US" sz="1600" dirty="0" err="1" smtClean="0">
                <a:solidFill>
                  <a:schemeClr val="bg1"/>
                </a:solidFill>
                <a:latin typeface="+mj-lt"/>
                <a:ea typeface="+mj-ea"/>
                <a:cs typeface="+mj-cs"/>
              </a:rPr>
              <a:t>Michio</a:t>
            </a:r>
            <a:r>
              <a:rPr lang="en-US" sz="1600" dirty="0" smtClean="0">
                <a:solidFill>
                  <a:schemeClr val="bg1"/>
                </a:solidFill>
                <a:latin typeface="+mj-lt"/>
                <a:ea typeface="+mj-ea"/>
                <a:cs typeface="+mj-cs"/>
              </a:rPr>
              <a:t> </a:t>
            </a:r>
            <a:r>
              <a:rPr lang="en-US" sz="1600" dirty="0" err="1" smtClean="0">
                <a:solidFill>
                  <a:schemeClr val="bg1"/>
                </a:solidFill>
                <a:latin typeface="+mj-lt"/>
                <a:ea typeface="+mj-ea"/>
                <a:cs typeface="+mj-cs"/>
              </a:rPr>
              <a:t>Kushi</a:t>
            </a:r>
            <a:r>
              <a:rPr lang="en-US" sz="1600" dirty="0" smtClean="0">
                <a:solidFill>
                  <a:schemeClr val="bg1"/>
                </a:solidFill>
                <a:latin typeface="+mj-lt"/>
                <a:ea typeface="+mj-ea"/>
                <a:cs typeface="+mj-cs"/>
              </a:rPr>
              <a:t> and his many followers believe that most cancers are caused by an excess of either "yin" or of "yang." Patients are treated according to the type of cancer they have and what food imbalances supposedly caused it. The emphasis is on the intake of foods that are available in groceries, and not on medicine, not even medicinal herbs. It is, in essence, a simple and inexpensive approach to advanced disease. The biggest expenses are for the initial consultation with a counselor and to purchase specialized equipment, such as a pressure cooker.</a:t>
            </a:r>
            <a:br>
              <a:rPr lang="en-US" sz="1600" dirty="0" smtClean="0">
                <a:solidFill>
                  <a:schemeClr val="bg1"/>
                </a:solidFill>
                <a:latin typeface="+mj-lt"/>
                <a:ea typeface="+mj-ea"/>
                <a:cs typeface="+mj-cs"/>
              </a:rPr>
            </a:br>
            <a:r>
              <a:rPr lang="en-US" sz="1600" dirty="0" smtClean="0">
                <a:solidFill>
                  <a:schemeClr val="bg1"/>
                </a:solidFill>
                <a:latin typeface="+mj-lt"/>
                <a:ea typeface="+mj-ea"/>
                <a:cs typeface="+mj-cs"/>
              </a:rPr>
              <a:t/>
            </a:r>
            <a:br>
              <a:rPr lang="en-US" sz="1600" dirty="0" smtClean="0">
                <a:solidFill>
                  <a:schemeClr val="bg1"/>
                </a:solidFill>
                <a:latin typeface="+mj-lt"/>
                <a:ea typeface="+mj-ea"/>
                <a:cs typeface="+mj-cs"/>
              </a:rPr>
            </a:br>
            <a:r>
              <a:rPr lang="en-US" sz="1600" dirty="0" smtClean="0">
                <a:solidFill>
                  <a:schemeClr val="bg1"/>
                </a:solidFill>
                <a:latin typeface="+mj-lt"/>
                <a:ea typeface="+mj-ea"/>
                <a:cs typeface="+mj-cs"/>
              </a:rPr>
              <a:t>Most patients are put on a diet high in whole grains, beans and cooked vegetables that avoids sugar, stimulatory beverages and most meat. From the standard American perspective it sounds like Dullsville. I have had some excellent meals at macrobiotic restaurants, but those were, so to speak, one-night stands. I don't know what it would be like to be wedded to this diet for life. The rigorous food regimen is accompanied by many and varied recommendations about life style, some of which would be onerous for me. For example, followers are supposed to strictly limit their use of computers because of the alleged danger from electromagnetism.</a:t>
            </a:r>
            <a:r>
              <a:rPr lang="en-US" sz="1600" dirty="0">
                <a:solidFill>
                  <a:schemeClr val="bg1"/>
                </a:solidFill>
                <a:latin typeface="+mj-lt"/>
                <a:ea typeface="+mj-ea"/>
                <a:cs typeface="+mj-cs"/>
              </a:rPr>
              <a:t/>
            </a:r>
            <a:br>
              <a:rPr lang="en-US" sz="1600" dirty="0">
                <a:solidFill>
                  <a:schemeClr val="bg1"/>
                </a:solidFill>
                <a:latin typeface="+mj-lt"/>
                <a:ea typeface="+mj-ea"/>
                <a:cs typeface="+mj-cs"/>
              </a:rPr>
            </a:br>
            <a:r>
              <a:rPr lang="en-US" sz="1200" dirty="0">
                <a:solidFill>
                  <a:schemeClr val="bg1"/>
                </a:solidFill>
                <a:latin typeface="+mj-lt"/>
                <a:ea typeface="+mj-ea"/>
                <a:cs typeface="+mj-cs"/>
              </a:rPr>
              <a:t/>
            </a:r>
            <a:br>
              <a:rPr lang="en-US" sz="1200" dirty="0">
                <a:solidFill>
                  <a:schemeClr val="bg1"/>
                </a:solidFill>
                <a:latin typeface="+mj-lt"/>
                <a:ea typeface="+mj-ea"/>
                <a:cs typeface="+mj-cs"/>
              </a:rPr>
            </a:br>
            <a:endParaRPr lang="en-US" sz="1200" dirty="0"/>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5715000"/>
          </a:xfrm>
        </p:spPr>
        <p:txBody>
          <a:bodyPr anchor="t"/>
          <a:lstStyle/>
          <a:p>
            <a:pPr algn="l"/>
            <a:r>
              <a:rPr lang="en-US" sz="2400" b="1" u="sng" dirty="0" smtClean="0">
                <a:solidFill>
                  <a:srgbClr val="FFFF00"/>
                </a:solidFill>
                <a:latin typeface="+mj-lt"/>
                <a:ea typeface="+mj-ea"/>
                <a:cs typeface="+mj-cs"/>
              </a:rPr>
              <a:t>Does It Work?</a:t>
            </a:r>
            <a:r>
              <a:rPr lang="en-US" sz="1200" b="1" u="sng" dirty="0" smtClean="0">
                <a:solidFill>
                  <a:srgbClr val="FFFF00"/>
                </a:solidFill>
                <a:latin typeface="+mj-lt"/>
                <a:ea typeface="+mj-ea"/>
                <a:cs typeface="+mj-cs"/>
              </a:rPr>
              <a:t> </a:t>
            </a:r>
            <a:r>
              <a:rPr lang="en-US" sz="2400" b="1" u="sng" dirty="0" smtClean="0">
                <a:solidFill>
                  <a:srgbClr val="FFFF00"/>
                </a:solidFill>
                <a:latin typeface="+mj-lt"/>
                <a:ea typeface="+mj-ea"/>
                <a:cs typeface="+mj-cs"/>
              </a:rPr>
              <a:t>(Moss Report </a:t>
            </a:r>
            <a:r>
              <a:rPr lang="en-US" sz="2400" b="1" u="sng" dirty="0" err="1" smtClean="0">
                <a:solidFill>
                  <a:srgbClr val="FFFF00"/>
                </a:solidFill>
                <a:latin typeface="+mj-lt"/>
                <a:ea typeface="+mj-ea"/>
                <a:cs typeface="+mj-cs"/>
              </a:rPr>
              <a:t>con’t</a:t>
            </a:r>
            <a:r>
              <a:rPr lang="en-US" sz="2400" b="1" u="sng" dirty="0" smtClean="0">
                <a:solidFill>
                  <a:srgbClr val="FFFF00"/>
                </a:solidFill>
                <a:latin typeface="+mj-lt"/>
                <a:ea typeface="+mj-ea"/>
                <a:cs typeface="+mj-cs"/>
              </a:rPr>
              <a:t>) </a:t>
            </a:r>
            <a:r>
              <a:rPr lang="en-US" sz="1200" b="1" u="sng" dirty="0" smtClean="0">
                <a:solidFill>
                  <a:schemeClr val="bg1"/>
                </a:solidFill>
                <a:latin typeface="+mj-lt"/>
                <a:ea typeface="+mj-ea"/>
                <a:cs typeface="+mj-cs"/>
              </a:rPr>
              <a:t/>
            </a:r>
            <a:br>
              <a:rPr lang="en-US" sz="1200" b="1" u="sng" dirty="0" smtClean="0">
                <a:solidFill>
                  <a:schemeClr val="bg1"/>
                </a:solidFill>
                <a:latin typeface="+mj-lt"/>
                <a:ea typeface="+mj-ea"/>
                <a:cs typeface="+mj-cs"/>
              </a:rPr>
            </a:br>
            <a:r>
              <a:rPr lang="en-US" sz="1200" b="1" u="sng" dirty="0" smtClean="0">
                <a:solidFill>
                  <a:schemeClr val="bg1"/>
                </a:solidFill>
                <a:latin typeface="+mj-lt"/>
                <a:ea typeface="+mj-ea"/>
                <a:cs typeface="+mj-cs"/>
              </a:rPr>
              <a:t/>
            </a:r>
            <a:br>
              <a:rPr lang="en-US" sz="1200" b="1" u="sng" dirty="0" smtClean="0">
                <a:solidFill>
                  <a:schemeClr val="bg1"/>
                </a:solidFill>
                <a:latin typeface="+mj-lt"/>
                <a:ea typeface="+mj-ea"/>
                <a:cs typeface="+mj-cs"/>
              </a:rPr>
            </a:br>
            <a:r>
              <a:rPr lang="en-US" sz="1400" dirty="0" smtClean="0">
                <a:solidFill>
                  <a:schemeClr val="bg1"/>
                </a:solidFill>
                <a:latin typeface="+mj-lt"/>
                <a:ea typeface="+mj-ea"/>
                <a:cs typeface="+mj-cs"/>
              </a:rPr>
              <a:t>Of course, the question on everyone's mind is, </a:t>
            </a:r>
            <a:r>
              <a:rPr lang="en-US" sz="1400" i="1" dirty="0" smtClean="0">
                <a:solidFill>
                  <a:schemeClr val="bg1"/>
                </a:solidFill>
                <a:latin typeface="+mj-lt"/>
                <a:ea typeface="+mj-ea"/>
                <a:cs typeface="+mj-cs"/>
              </a:rPr>
              <a:t>"Does macrobiotics work?"</a:t>
            </a:r>
            <a:r>
              <a:rPr lang="en-US" sz="1400" dirty="0" smtClean="0">
                <a:solidFill>
                  <a:schemeClr val="bg1"/>
                </a:solidFill>
                <a:latin typeface="+mj-lt"/>
                <a:ea typeface="+mj-ea"/>
                <a:cs typeface="+mj-cs"/>
              </a:rPr>
              <a:t> Can it really cure cancer or other intractable diseases? Opinions are sharply divided. At yesterday's afternoon session, there was a devoted group of believers who overflowed the small meeting room. Some had perfect faith in this all-embracing system. There are also skeptics who think that macrobiotics is a kind of cult. Between these two extremes are those of us who want to know if there is something that might be beneficial to patients in this system.</a:t>
            </a:r>
            <a:br>
              <a:rPr lang="en-US" sz="1400" dirty="0" smtClean="0">
                <a:solidFill>
                  <a:schemeClr val="bg1"/>
                </a:solidFill>
                <a:latin typeface="+mj-lt"/>
                <a:ea typeface="+mj-ea"/>
                <a:cs typeface="+mj-cs"/>
              </a:rPr>
            </a:br>
            <a:r>
              <a:rPr lang="en-US" sz="1400" dirty="0" smtClean="0">
                <a:solidFill>
                  <a:schemeClr val="bg1"/>
                </a:solidFill>
                <a:latin typeface="+mj-lt"/>
                <a:ea typeface="+mj-ea"/>
                <a:cs typeface="+mj-cs"/>
              </a:rPr>
              <a:t/>
            </a:r>
            <a:br>
              <a:rPr lang="en-US" sz="1400" dirty="0" smtClean="0">
                <a:solidFill>
                  <a:schemeClr val="bg1"/>
                </a:solidFill>
                <a:latin typeface="+mj-lt"/>
                <a:ea typeface="+mj-ea"/>
                <a:cs typeface="+mj-cs"/>
              </a:rPr>
            </a:br>
            <a:r>
              <a:rPr lang="en-US" sz="1400" dirty="0" smtClean="0">
                <a:solidFill>
                  <a:schemeClr val="bg1"/>
                </a:solidFill>
                <a:latin typeface="+mj-lt"/>
                <a:ea typeface="+mj-ea"/>
                <a:cs typeface="+mj-cs"/>
              </a:rPr>
              <a:t>The session brought forth strong testimony that sometimes the adoption of a macrobiotic diet is followed by the dramatic regression of advanced cancers. A nurse told how, in 1995, she was diagnosed with lung cancer that had spread all over her body. She received no effective conventional therapy, and reluctantly went on the macrobiotics diet. (</a:t>
            </a:r>
            <a:r>
              <a:rPr lang="en-US" sz="1400" i="1" dirty="0" smtClean="0">
                <a:solidFill>
                  <a:schemeClr val="bg1"/>
                </a:solidFill>
                <a:latin typeface="+mj-lt"/>
                <a:ea typeface="+mj-ea"/>
                <a:cs typeface="+mj-cs"/>
              </a:rPr>
              <a:t>"I have cancer, and now I have to eat this s**t,"</a:t>
            </a:r>
            <a:r>
              <a:rPr lang="en-US" sz="1400" dirty="0" smtClean="0">
                <a:solidFill>
                  <a:schemeClr val="bg1"/>
                </a:solidFill>
                <a:latin typeface="+mj-lt"/>
                <a:ea typeface="+mj-ea"/>
                <a:cs typeface="+mj-cs"/>
              </a:rPr>
              <a:t> is how she graphically put it at the time.) What makes this case so extraordinary is that her progress was monitored weekly by a sympathetic physician colleague. The shrinkage, and finally the disappearance, of her tumors was documented millimeter by millimeter!</a:t>
            </a:r>
            <a:r>
              <a:rPr lang="en-US" sz="1400" b="1" dirty="0" smtClean="0">
                <a:solidFill>
                  <a:schemeClr val="bg1"/>
                </a:solidFill>
                <a:latin typeface="+mj-lt"/>
                <a:ea typeface="+mj-ea"/>
                <a:cs typeface="+mj-cs"/>
              </a:rPr>
              <a:t> She has now been disease-free for over five years.</a:t>
            </a:r>
            <a:r>
              <a:rPr lang="en-US" sz="1400" dirty="0" smtClean="0">
                <a:solidFill>
                  <a:schemeClr val="bg1"/>
                </a:solidFill>
                <a:latin typeface="+mj-lt"/>
                <a:ea typeface="+mj-ea"/>
                <a:cs typeface="+mj-cs"/>
              </a:rPr>
              <a:t> It is the kind of story that renews one's faith in the power of natural medicine to sometimes conquer this awful disease.</a:t>
            </a:r>
            <a:br>
              <a:rPr lang="en-US" sz="1400" dirty="0" smtClean="0">
                <a:solidFill>
                  <a:schemeClr val="bg1"/>
                </a:solidFill>
                <a:latin typeface="+mj-lt"/>
                <a:ea typeface="+mj-ea"/>
                <a:cs typeface="+mj-cs"/>
              </a:rPr>
            </a:br>
            <a:r>
              <a:rPr lang="en-US" sz="1400" dirty="0" smtClean="0">
                <a:solidFill>
                  <a:schemeClr val="bg1"/>
                </a:solidFill>
                <a:latin typeface="+mj-lt"/>
                <a:ea typeface="+mj-ea"/>
                <a:cs typeface="+mj-cs"/>
              </a:rPr>
              <a:t/>
            </a:r>
            <a:br>
              <a:rPr lang="en-US" sz="1400" dirty="0" smtClean="0">
                <a:solidFill>
                  <a:schemeClr val="bg1"/>
                </a:solidFill>
                <a:latin typeface="+mj-lt"/>
                <a:ea typeface="+mj-ea"/>
                <a:cs typeface="+mj-cs"/>
              </a:rPr>
            </a:br>
            <a:r>
              <a:rPr lang="en-US" sz="1400" dirty="0" smtClean="0">
                <a:solidFill>
                  <a:schemeClr val="bg1"/>
                </a:solidFill>
                <a:latin typeface="+mj-lt"/>
                <a:ea typeface="+mj-ea"/>
                <a:cs typeface="+mj-cs"/>
              </a:rPr>
              <a:t>The trouble is that such well-documented cases are very rare. Usually you get cases that are muddled by confounding treatments, by missing records (</a:t>
            </a:r>
            <a:r>
              <a:rPr lang="en-US" sz="1400" i="1" dirty="0" smtClean="0">
                <a:solidFill>
                  <a:schemeClr val="bg1"/>
                </a:solidFill>
                <a:latin typeface="+mj-lt"/>
                <a:ea typeface="+mj-ea"/>
                <a:cs typeface="+mj-cs"/>
              </a:rPr>
              <a:t>films are often melted down for their silver after just a few years</a:t>
            </a:r>
            <a:r>
              <a:rPr lang="en-US" sz="1400" dirty="0" smtClean="0">
                <a:solidFill>
                  <a:schemeClr val="bg1"/>
                </a:solidFill>
                <a:latin typeface="+mj-lt"/>
                <a:ea typeface="+mj-ea"/>
                <a:cs typeface="+mj-cs"/>
              </a:rPr>
              <a:t>), or by scans that are technologically outdated and </a:t>
            </a:r>
            <a:r>
              <a:rPr lang="en-US" sz="1400" dirty="0" err="1" smtClean="0">
                <a:solidFill>
                  <a:schemeClr val="bg1"/>
                </a:solidFill>
                <a:latin typeface="+mj-lt"/>
                <a:ea typeface="+mj-ea"/>
                <a:cs typeface="+mj-cs"/>
              </a:rPr>
              <a:t>uninterpretable</a:t>
            </a:r>
            <a:r>
              <a:rPr lang="en-US" sz="1400" dirty="0" smtClean="0">
                <a:solidFill>
                  <a:schemeClr val="bg1"/>
                </a:solidFill>
                <a:latin typeface="+mj-lt"/>
                <a:ea typeface="+mj-ea"/>
                <a:cs typeface="+mj-cs"/>
              </a:rPr>
              <a:t>. A stellar case history, or even a case series, cannot answer the ultimate question of how often such cures are likely to occur. We have to remember that the people who testified are precisely those who responded and who lived long enough to extol the virtues of the method in question. Those who did not respond did not get to testify.</a:t>
            </a:r>
            <a:endParaRPr lang="en-US" sz="1400" dirty="0"/>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5715000"/>
          </a:xfrm>
        </p:spPr>
        <p:txBody>
          <a:bodyPr anchor="t"/>
          <a:lstStyle/>
          <a:p>
            <a:pPr algn="l"/>
            <a:r>
              <a:rPr lang="en-US" sz="2400" b="1" u="sng" dirty="0">
                <a:solidFill>
                  <a:srgbClr val="FFFF00"/>
                </a:solidFill>
                <a:latin typeface="+mj-lt"/>
                <a:ea typeface="+mj-ea"/>
                <a:cs typeface="+mj-cs"/>
              </a:rPr>
              <a:t>The Gold </a:t>
            </a:r>
            <a:r>
              <a:rPr lang="en-US" sz="2400" b="1" u="sng" dirty="0" smtClean="0">
                <a:solidFill>
                  <a:srgbClr val="FFFF00"/>
                </a:solidFill>
                <a:latin typeface="+mj-lt"/>
                <a:ea typeface="+mj-ea"/>
                <a:cs typeface="+mj-cs"/>
              </a:rPr>
              <a:t>Rush </a:t>
            </a:r>
            <a:r>
              <a:rPr lang="en-US" sz="2400" b="1" u="sng" dirty="0" smtClean="0">
                <a:solidFill>
                  <a:srgbClr val="FFFF00"/>
                </a:solidFill>
                <a:latin typeface="+mj-lt"/>
                <a:ea typeface="+mj-ea"/>
                <a:cs typeface="+mj-cs"/>
              </a:rPr>
              <a:t>(Moss Report </a:t>
            </a:r>
            <a:r>
              <a:rPr lang="en-US" sz="2400" b="1" u="sng" dirty="0" err="1" smtClean="0">
                <a:solidFill>
                  <a:srgbClr val="FFFF00"/>
                </a:solidFill>
                <a:latin typeface="+mj-lt"/>
                <a:ea typeface="+mj-ea"/>
                <a:cs typeface="+mj-cs"/>
              </a:rPr>
              <a:t>con’t</a:t>
            </a:r>
            <a:r>
              <a:rPr lang="en-US" sz="2400" b="1" u="sng" dirty="0" smtClean="0">
                <a:solidFill>
                  <a:srgbClr val="FFFF00"/>
                </a:solidFill>
                <a:latin typeface="+mj-lt"/>
                <a:ea typeface="+mj-ea"/>
                <a:cs typeface="+mj-cs"/>
              </a:rPr>
              <a:t>) </a:t>
            </a:r>
            <a:r>
              <a:rPr lang="en-US" sz="1200" b="1" u="sng" dirty="0" smtClean="0">
                <a:solidFill>
                  <a:schemeClr val="bg1"/>
                </a:solidFill>
                <a:latin typeface="+mj-lt"/>
                <a:ea typeface="+mj-ea"/>
                <a:cs typeface="+mj-cs"/>
              </a:rPr>
              <a:t/>
            </a:r>
            <a:br>
              <a:rPr lang="en-US" sz="1200" b="1" u="sng" dirty="0" smtClean="0">
                <a:solidFill>
                  <a:schemeClr val="bg1"/>
                </a:solidFill>
                <a:latin typeface="+mj-lt"/>
                <a:ea typeface="+mj-ea"/>
                <a:cs typeface="+mj-cs"/>
              </a:rPr>
            </a:br>
            <a:r>
              <a:rPr lang="en-US" sz="1200" b="1" u="sng" dirty="0">
                <a:solidFill>
                  <a:schemeClr val="bg1"/>
                </a:solidFill>
                <a:latin typeface="+mj-lt"/>
                <a:ea typeface="+mj-ea"/>
                <a:cs typeface="+mj-cs"/>
              </a:rPr>
              <a:t/>
            </a:r>
            <a:br>
              <a:rPr lang="en-US" sz="1200" b="1" u="sng" dirty="0">
                <a:solidFill>
                  <a:schemeClr val="bg1"/>
                </a:solidFill>
                <a:latin typeface="+mj-lt"/>
                <a:ea typeface="+mj-ea"/>
                <a:cs typeface="+mj-cs"/>
              </a:rPr>
            </a:br>
            <a:r>
              <a:rPr lang="en-US" sz="1800" dirty="0">
                <a:solidFill>
                  <a:schemeClr val="bg1"/>
                </a:solidFill>
                <a:latin typeface="+mj-lt"/>
                <a:ea typeface="+mj-ea"/>
                <a:cs typeface="+mj-cs"/>
              </a:rPr>
              <a:t>There is promise here but also some danger. To make an analogy: back in the 19th century, someone would find a lump of </a:t>
            </a:r>
            <a:r>
              <a:rPr lang="en-US" sz="1800" dirty="0" err="1">
                <a:solidFill>
                  <a:schemeClr val="bg1"/>
                </a:solidFill>
                <a:latin typeface="+mj-lt"/>
                <a:ea typeface="+mj-ea"/>
                <a:cs typeface="+mj-cs"/>
              </a:rPr>
              <a:t>worthless</a:t>
            </a:r>
            <a:r>
              <a:rPr lang="en-US" sz="1800" i="1" dirty="0" err="1">
                <a:solidFill>
                  <a:schemeClr val="bg1"/>
                </a:solidFill>
                <a:latin typeface="+mj-lt"/>
                <a:ea typeface="+mj-ea"/>
                <a:cs typeface="+mj-cs"/>
              </a:rPr>
              <a:t>"fool's</a:t>
            </a:r>
            <a:r>
              <a:rPr lang="en-US" sz="1800" i="1" dirty="0">
                <a:solidFill>
                  <a:schemeClr val="bg1"/>
                </a:solidFill>
                <a:latin typeface="+mj-lt"/>
                <a:ea typeface="+mj-ea"/>
                <a:cs typeface="+mj-cs"/>
              </a:rPr>
              <a:t> gold,"</a:t>
            </a:r>
            <a:r>
              <a:rPr lang="en-US" sz="1800" dirty="0">
                <a:solidFill>
                  <a:schemeClr val="bg1"/>
                </a:solidFill>
                <a:latin typeface="+mj-lt"/>
                <a:ea typeface="+mj-ea"/>
                <a:cs typeface="+mj-cs"/>
              </a:rPr>
              <a:t> which would trigger the migration of thousands of desperate people. At other times, people would find genuine gold, but it would not be abundant enough to warrant a gold rush. Those people were also disappointed. Only rarely was gold discovered that could be extracted consistently and profitably and that justified extraordinary efforts</a:t>
            </a:r>
            <a:r>
              <a:rPr lang="en-US" sz="1800" dirty="0" smtClean="0">
                <a:solidFill>
                  <a:schemeClr val="bg1"/>
                </a:solidFill>
                <a:latin typeface="+mj-lt"/>
                <a:ea typeface="+mj-ea"/>
                <a:cs typeface="+mj-cs"/>
              </a:rPr>
              <a:t>.</a:t>
            </a:r>
            <a:br>
              <a:rPr lang="en-US" sz="1800" dirty="0" smtClean="0">
                <a:solidFill>
                  <a:schemeClr val="bg1"/>
                </a:solidFill>
                <a:latin typeface="+mj-lt"/>
                <a:ea typeface="+mj-ea"/>
                <a:cs typeface="+mj-cs"/>
              </a:rPr>
            </a:br>
            <a:r>
              <a:rPr lang="en-US" sz="1800" dirty="0">
                <a:solidFill>
                  <a:schemeClr val="bg1"/>
                </a:solidFill>
                <a:latin typeface="+mj-lt"/>
                <a:ea typeface="+mj-ea"/>
                <a:cs typeface="+mj-cs"/>
              </a:rPr>
              <a:t/>
            </a:r>
            <a:br>
              <a:rPr lang="en-US" sz="1800" dirty="0">
                <a:solidFill>
                  <a:schemeClr val="bg1"/>
                </a:solidFill>
                <a:latin typeface="+mj-lt"/>
                <a:ea typeface="+mj-ea"/>
                <a:cs typeface="+mj-cs"/>
              </a:rPr>
            </a:br>
            <a:r>
              <a:rPr lang="en-US" sz="1800" dirty="0">
                <a:solidFill>
                  <a:schemeClr val="bg1"/>
                </a:solidFill>
                <a:latin typeface="+mj-lt"/>
                <a:ea typeface="+mj-ea"/>
                <a:cs typeface="+mj-cs"/>
              </a:rPr>
              <a:t>After this week's meeting I could definitely say there is real gold in macrobiotics. But whether these herald a genuine strike, a Sutter's Mill, or just a few stray nuggets, I cannot yet say. What is needed now is a serious clinical study in patients, using all the resources the NIH can muster. The </a:t>
            </a:r>
            <a:r>
              <a:rPr lang="en-US" sz="1800" dirty="0" err="1">
                <a:solidFill>
                  <a:schemeClr val="bg1"/>
                </a:solidFill>
                <a:latin typeface="+mj-lt"/>
                <a:ea typeface="+mj-ea"/>
                <a:cs typeface="+mj-cs"/>
              </a:rPr>
              <a:t>Kushi</a:t>
            </a:r>
            <a:r>
              <a:rPr lang="en-US" sz="1800" dirty="0">
                <a:solidFill>
                  <a:schemeClr val="bg1"/>
                </a:solidFill>
                <a:latin typeface="+mj-lt"/>
                <a:ea typeface="+mj-ea"/>
                <a:cs typeface="+mj-cs"/>
              </a:rPr>
              <a:t> Institute deserves credit for having taken these first steps towards documenting its methods and results. An influential government panel is at last listening. Let's hope that a productive clinical trial will come of this encounter</a:t>
            </a:r>
            <a:r>
              <a:rPr lang="en-US" sz="1800" dirty="0" smtClean="0">
                <a:solidFill>
                  <a:schemeClr val="bg1"/>
                </a:solidFill>
                <a:latin typeface="+mj-lt"/>
                <a:ea typeface="+mj-ea"/>
                <a:cs typeface="+mj-cs"/>
              </a:rPr>
              <a:t>.</a:t>
            </a:r>
            <a:br>
              <a:rPr lang="en-US" sz="1800" dirty="0" smtClean="0">
                <a:solidFill>
                  <a:schemeClr val="bg1"/>
                </a:solidFill>
                <a:latin typeface="+mj-lt"/>
                <a:ea typeface="+mj-ea"/>
                <a:cs typeface="+mj-cs"/>
              </a:rPr>
            </a:br>
            <a:r>
              <a:rPr lang="en-US" sz="1800" dirty="0">
                <a:solidFill>
                  <a:schemeClr val="bg1"/>
                </a:solidFill>
                <a:latin typeface="+mj-lt"/>
                <a:ea typeface="+mj-ea"/>
                <a:cs typeface="+mj-cs"/>
              </a:rPr>
              <a:t/>
            </a:r>
            <a:br>
              <a:rPr lang="en-US" sz="1800" dirty="0">
                <a:solidFill>
                  <a:schemeClr val="bg1"/>
                </a:solidFill>
                <a:latin typeface="+mj-lt"/>
                <a:ea typeface="+mj-ea"/>
                <a:cs typeface="+mj-cs"/>
              </a:rPr>
            </a:br>
            <a:r>
              <a:rPr lang="en-US" sz="1800" dirty="0">
                <a:solidFill>
                  <a:schemeClr val="bg1"/>
                </a:solidFill>
                <a:latin typeface="+mj-lt"/>
                <a:ea typeface="+mj-ea"/>
                <a:cs typeface="+mj-cs"/>
              </a:rPr>
              <a:t>Remarkably, Dr. Warner's </a:t>
            </a:r>
            <a:r>
              <a:rPr lang="en-US" sz="1800" i="1" dirty="0">
                <a:solidFill>
                  <a:schemeClr val="bg1"/>
                </a:solidFill>
                <a:latin typeface="+mj-lt"/>
                <a:ea typeface="+mj-ea"/>
                <a:cs typeface="+mj-cs"/>
              </a:rPr>
              <a:t>"olive branch"</a:t>
            </a:r>
            <a:r>
              <a:rPr lang="en-US" sz="1800" dirty="0">
                <a:solidFill>
                  <a:schemeClr val="bg1"/>
                </a:solidFill>
                <a:latin typeface="+mj-lt"/>
                <a:ea typeface="+mj-ea"/>
                <a:cs typeface="+mj-cs"/>
              </a:rPr>
              <a:t> is starting to bear fruit.</a:t>
            </a:r>
            <a:br>
              <a:rPr lang="en-US" sz="1800" dirty="0">
                <a:solidFill>
                  <a:schemeClr val="bg1"/>
                </a:solidFill>
                <a:latin typeface="+mj-lt"/>
                <a:ea typeface="+mj-ea"/>
                <a:cs typeface="+mj-cs"/>
              </a:rPr>
            </a:br>
            <a:r>
              <a:rPr lang="en-US" sz="1800" dirty="0">
                <a:solidFill>
                  <a:schemeClr val="bg1"/>
                </a:solidFill>
                <a:latin typeface="+mj-lt"/>
                <a:ea typeface="+mj-ea"/>
                <a:cs typeface="+mj-cs"/>
              </a:rPr>
              <a:t/>
            </a:r>
            <a:br>
              <a:rPr lang="en-US" sz="1800" dirty="0">
                <a:solidFill>
                  <a:schemeClr val="bg1"/>
                </a:solidFill>
                <a:latin typeface="+mj-lt"/>
                <a:ea typeface="+mj-ea"/>
                <a:cs typeface="+mj-cs"/>
              </a:rPr>
            </a:br>
            <a:r>
              <a:rPr lang="en-US" sz="1800" dirty="0">
                <a:solidFill>
                  <a:schemeClr val="bg1"/>
                </a:solidFill>
                <a:latin typeface="+mj-lt"/>
                <a:ea typeface="+mj-ea"/>
                <a:cs typeface="+mj-cs"/>
              </a:rPr>
              <a:t/>
            </a:r>
            <a:br>
              <a:rPr lang="en-US" sz="1800" dirty="0">
                <a:solidFill>
                  <a:schemeClr val="bg1"/>
                </a:solidFill>
                <a:latin typeface="+mj-lt"/>
                <a:ea typeface="+mj-ea"/>
                <a:cs typeface="+mj-cs"/>
              </a:rPr>
            </a:br>
            <a:r>
              <a:rPr lang="en-US" sz="1800" b="1" dirty="0">
                <a:solidFill>
                  <a:schemeClr val="bg1"/>
                </a:solidFill>
                <a:latin typeface="+mj-lt"/>
                <a:ea typeface="+mj-ea"/>
                <a:cs typeface="+mj-cs"/>
              </a:rPr>
              <a:t>--</a:t>
            </a:r>
            <a:r>
              <a:rPr lang="en-US" sz="1800" b="1" i="1" dirty="0">
                <a:solidFill>
                  <a:schemeClr val="bg1"/>
                </a:solidFill>
                <a:latin typeface="+mj-lt"/>
                <a:ea typeface="+mj-ea"/>
                <a:cs typeface="+mj-cs"/>
              </a:rPr>
              <a:t>Ralph W. Moss, Ph.D.</a:t>
            </a:r>
            <a:endParaRPr lang="en-US" sz="1800" dirty="0">
              <a:solidFill>
                <a:schemeClr val="bg1"/>
              </a:solidFill>
              <a:latin typeface="+mj-lt"/>
              <a:ea typeface="+mj-ea"/>
              <a:cs typeface="+mj-cs"/>
            </a:endParaRP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438400"/>
            <a:ext cx="7772400" cy="1143000"/>
          </a:xfrm>
        </p:spPr>
        <p:txBody>
          <a:bodyPr/>
          <a:lstStyle/>
          <a:p>
            <a:r>
              <a:rPr lang="en-US" dirty="0" smtClean="0">
                <a:solidFill>
                  <a:srgbClr val="FFFF00"/>
                </a:solidFill>
              </a:rPr>
              <a:t>Some more cases…</a:t>
            </a:r>
            <a:endParaRPr lang="en-US" dirty="0">
              <a:solidFill>
                <a:srgbClr val="FFFF00"/>
              </a:solidFill>
            </a:endParaRP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descr="C:\Users\Phiya\Downloads\Gayle_Stolove.jpg"/>
          <p:cNvPicPr>
            <a:picLocks noChangeAspect="1" noChangeArrowheads="1"/>
          </p:cNvPicPr>
          <p:nvPr/>
        </p:nvPicPr>
        <p:blipFill>
          <a:blip r:embed="rId2" cstate="print"/>
          <a:srcRect/>
          <a:stretch>
            <a:fillRect/>
          </a:stretch>
        </p:blipFill>
        <p:spPr bwMode="auto">
          <a:xfrm>
            <a:off x="1524000" y="762000"/>
            <a:ext cx="6096000" cy="4572000"/>
          </a:xfrm>
          <a:prstGeom prst="rect">
            <a:avLst/>
          </a:prstGeom>
          <a:noFill/>
        </p:spPr>
      </p:pic>
      <p:sp>
        <p:nvSpPr>
          <p:cNvPr id="3" name="TextBox 2"/>
          <p:cNvSpPr txBox="1"/>
          <p:nvPr/>
        </p:nvSpPr>
        <p:spPr>
          <a:xfrm>
            <a:off x="2129140" y="5638800"/>
            <a:ext cx="5069016" cy="461665"/>
          </a:xfrm>
          <a:prstGeom prst="rect">
            <a:avLst/>
          </a:prstGeom>
          <a:noFill/>
        </p:spPr>
        <p:txBody>
          <a:bodyPr wrap="none" rtlCol="0">
            <a:spAutoFit/>
          </a:bodyPr>
          <a:lstStyle/>
          <a:p>
            <a:pPr algn="ctr"/>
            <a:r>
              <a:rPr lang="en-US" dirty="0" smtClean="0">
                <a:solidFill>
                  <a:srgbClr val="FFFF00"/>
                </a:solidFill>
              </a:rPr>
              <a:t>Gayle </a:t>
            </a:r>
            <a:r>
              <a:rPr lang="en-US" dirty="0" err="1" smtClean="0">
                <a:solidFill>
                  <a:srgbClr val="FFFF00"/>
                </a:solidFill>
              </a:rPr>
              <a:t>Stolove</a:t>
            </a:r>
            <a:r>
              <a:rPr lang="en-US" dirty="0" smtClean="0">
                <a:solidFill>
                  <a:srgbClr val="FFFF00"/>
                </a:solidFill>
              </a:rPr>
              <a:t>  - Stage 4 Breast Cancer </a:t>
            </a:r>
            <a:endParaRPr lang="en-US" dirty="0">
              <a:solidFill>
                <a:srgbClr val="FFFF00"/>
              </a:solidFill>
            </a:endParaRP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C:\Users\Phiya\Downloads\Bob_Mikell-150x150.jpg"/>
          <p:cNvPicPr>
            <a:picLocks noChangeAspect="1" noChangeArrowheads="1"/>
          </p:cNvPicPr>
          <p:nvPr/>
        </p:nvPicPr>
        <p:blipFill>
          <a:blip r:embed="rId2" cstate="print"/>
          <a:srcRect/>
          <a:stretch>
            <a:fillRect/>
          </a:stretch>
        </p:blipFill>
        <p:spPr bwMode="auto">
          <a:xfrm>
            <a:off x="381000" y="228600"/>
            <a:ext cx="1428750" cy="1428750"/>
          </a:xfrm>
          <a:prstGeom prst="rect">
            <a:avLst/>
          </a:prstGeom>
          <a:noFill/>
        </p:spPr>
      </p:pic>
      <p:sp>
        <p:nvSpPr>
          <p:cNvPr id="3" name="TextBox 2"/>
          <p:cNvSpPr txBox="1"/>
          <p:nvPr/>
        </p:nvSpPr>
        <p:spPr>
          <a:xfrm>
            <a:off x="1905001" y="228600"/>
            <a:ext cx="2057400" cy="1200329"/>
          </a:xfrm>
          <a:prstGeom prst="rect">
            <a:avLst/>
          </a:prstGeom>
          <a:noFill/>
        </p:spPr>
        <p:txBody>
          <a:bodyPr wrap="square" rtlCol="0">
            <a:spAutoFit/>
          </a:bodyPr>
          <a:lstStyle/>
          <a:p>
            <a:r>
              <a:rPr lang="en-US" dirty="0" smtClean="0">
                <a:solidFill>
                  <a:srgbClr val="FFFF00"/>
                </a:solidFill>
              </a:rPr>
              <a:t>Bob </a:t>
            </a:r>
            <a:r>
              <a:rPr lang="en-US" dirty="0" err="1" smtClean="0">
                <a:solidFill>
                  <a:srgbClr val="FFFF00"/>
                </a:solidFill>
              </a:rPr>
              <a:t>Mikell</a:t>
            </a:r>
            <a:r>
              <a:rPr lang="en-US" dirty="0" smtClean="0">
                <a:solidFill>
                  <a:srgbClr val="FFFF00"/>
                </a:solidFill>
              </a:rPr>
              <a:t> </a:t>
            </a:r>
          </a:p>
          <a:p>
            <a:r>
              <a:rPr lang="en-US" dirty="0" smtClean="0">
                <a:solidFill>
                  <a:schemeClr val="bg1"/>
                </a:solidFill>
              </a:rPr>
              <a:t>Stage 4</a:t>
            </a:r>
          </a:p>
          <a:p>
            <a:r>
              <a:rPr lang="en-US" dirty="0" smtClean="0">
                <a:solidFill>
                  <a:schemeClr val="bg1"/>
                </a:solidFill>
              </a:rPr>
              <a:t>Kidney Cancer</a:t>
            </a:r>
            <a:endParaRPr lang="en-US" dirty="0">
              <a:solidFill>
                <a:schemeClr val="bg1"/>
              </a:solidFill>
            </a:endParaRPr>
          </a:p>
        </p:txBody>
      </p:sp>
      <p:pic>
        <p:nvPicPr>
          <p:cNvPr id="104451" name="Picture 3" descr="C:\Users\Phiya\Downloads\Jill_Shneider-150x150.jpg"/>
          <p:cNvPicPr>
            <a:picLocks noChangeAspect="1" noChangeArrowheads="1"/>
          </p:cNvPicPr>
          <p:nvPr/>
        </p:nvPicPr>
        <p:blipFill>
          <a:blip r:embed="rId3" cstate="print"/>
          <a:srcRect/>
          <a:stretch>
            <a:fillRect/>
          </a:stretch>
        </p:blipFill>
        <p:spPr bwMode="auto">
          <a:xfrm>
            <a:off x="381000" y="1828800"/>
            <a:ext cx="1428750" cy="1428750"/>
          </a:xfrm>
          <a:prstGeom prst="rect">
            <a:avLst/>
          </a:prstGeom>
          <a:noFill/>
        </p:spPr>
      </p:pic>
      <p:sp>
        <p:nvSpPr>
          <p:cNvPr id="5" name="TextBox 4"/>
          <p:cNvSpPr txBox="1"/>
          <p:nvPr/>
        </p:nvSpPr>
        <p:spPr>
          <a:xfrm>
            <a:off x="1905000" y="1828800"/>
            <a:ext cx="2285999" cy="830997"/>
          </a:xfrm>
          <a:prstGeom prst="rect">
            <a:avLst/>
          </a:prstGeom>
          <a:noFill/>
        </p:spPr>
        <p:txBody>
          <a:bodyPr wrap="square" rtlCol="0">
            <a:spAutoFit/>
          </a:bodyPr>
          <a:lstStyle/>
          <a:p>
            <a:r>
              <a:rPr lang="en-US" dirty="0" smtClean="0">
                <a:solidFill>
                  <a:srgbClr val="FFFF00"/>
                </a:solidFill>
              </a:rPr>
              <a:t>Jill Schneider</a:t>
            </a:r>
          </a:p>
          <a:p>
            <a:r>
              <a:rPr lang="en-US" dirty="0" smtClean="0">
                <a:solidFill>
                  <a:schemeClr val="bg1"/>
                </a:solidFill>
              </a:rPr>
              <a:t>Cervical Cancer</a:t>
            </a:r>
            <a:endParaRPr lang="en-US" dirty="0">
              <a:solidFill>
                <a:schemeClr val="bg1"/>
              </a:solidFill>
            </a:endParaRPr>
          </a:p>
        </p:txBody>
      </p:sp>
      <p:pic>
        <p:nvPicPr>
          <p:cNvPr id="104452" name="Picture 4" descr="C:\Users\Phiya\Downloads\Ken_Walles-150x150.jpg"/>
          <p:cNvPicPr>
            <a:picLocks noChangeAspect="1" noChangeArrowheads="1"/>
          </p:cNvPicPr>
          <p:nvPr/>
        </p:nvPicPr>
        <p:blipFill>
          <a:blip r:embed="rId4" cstate="print"/>
          <a:srcRect/>
          <a:stretch>
            <a:fillRect/>
          </a:stretch>
        </p:blipFill>
        <p:spPr bwMode="auto">
          <a:xfrm>
            <a:off x="381000" y="3505200"/>
            <a:ext cx="1428750" cy="1428750"/>
          </a:xfrm>
          <a:prstGeom prst="rect">
            <a:avLst/>
          </a:prstGeom>
          <a:noFill/>
        </p:spPr>
      </p:pic>
      <p:sp>
        <p:nvSpPr>
          <p:cNvPr id="7" name="TextBox 6"/>
          <p:cNvSpPr txBox="1"/>
          <p:nvPr/>
        </p:nvSpPr>
        <p:spPr>
          <a:xfrm>
            <a:off x="1905000" y="3505200"/>
            <a:ext cx="2285999" cy="830997"/>
          </a:xfrm>
          <a:prstGeom prst="rect">
            <a:avLst/>
          </a:prstGeom>
          <a:noFill/>
        </p:spPr>
        <p:txBody>
          <a:bodyPr wrap="square" rtlCol="0">
            <a:spAutoFit/>
          </a:bodyPr>
          <a:lstStyle/>
          <a:p>
            <a:r>
              <a:rPr lang="en-US" dirty="0" smtClean="0">
                <a:solidFill>
                  <a:srgbClr val="FFFF00"/>
                </a:solidFill>
              </a:rPr>
              <a:t>Ken </a:t>
            </a:r>
            <a:r>
              <a:rPr lang="en-US" dirty="0" err="1" smtClean="0">
                <a:solidFill>
                  <a:srgbClr val="FFFF00"/>
                </a:solidFill>
              </a:rPr>
              <a:t>Walles</a:t>
            </a:r>
            <a:endParaRPr lang="en-US" dirty="0" smtClean="0">
              <a:solidFill>
                <a:srgbClr val="FFFF00"/>
              </a:solidFill>
            </a:endParaRPr>
          </a:p>
          <a:p>
            <a:r>
              <a:rPr lang="en-US" dirty="0" smtClean="0">
                <a:solidFill>
                  <a:schemeClr val="bg1"/>
                </a:solidFill>
              </a:rPr>
              <a:t>Prostate Cancer</a:t>
            </a:r>
            <a:endParaRPr lang="en-US" dirty="0">
              <a:solidFill>
                <a:schemeClr val="bg1"/>
              </a:solidFill>
            </a:endParaRPr>
          </a:p>
        </p:txBody>
      </p:sp>
      <p:pic>
        <p:nvPicPr>
          <p:cNvPr id="104453" name="Picture 5" descr="C:\Users\Phiya\Downloads\Andrea_headshot_fave-150x150.jpg"/>
          <p:cNvPicPr>
            <a:picLocks noChangeAspect="1" noChangeArrowheads="1"/>
          </p:cNvPicPr>
          <p:nvPr/>
        </p:nvPicPr>
        <p:blipFill>
          <a:blip r:embed="rId5" cstate="print"/>
          <a:srcRect/>
          <a:stretch>
            <a:fillRect/>
          </a:stretch>
        </p:blipFill>
        <p:spPr bwMode="auto">
          <a:xfrm>
            <a:off x="381000" y="5181600"/>
            <a:ext cx="1428750" cy="1428750"/>
          </a:xfrm>
          <a:prstGeom prst="rect">
            <a:avLst/>
          </a:prstGeom>
          <a:noFill/>
        </p:spPr>
      </p:pic>
      <p:sp>
        <p:nvSpPr>
          <p:cNvPr id="9" name="TextBox 8"/>
          <p:cNvSpPr txBox="1"/>
          <p:nvPr/>
        </p:nvSpPr>
        <p:spPr>
          <a:xfrm>
            <a:off x="1905000" y="5105400"/>
            <a:ext cx="2285999" cy="1569660"/>
          </a:xfrm>
          <a:prstGeom prst="rect">
            <a:avLst/>
          </a:prstGeom>
          <a:noFill/>
        </p:spPr>
        <p:txBody>
          <a:bodyPr wrap="square" rtlCol="0">
            <a:spAutoFit/>
          </a:bodyPr>
          <a:lstStyle/>
          <a:p>
            <a:r>
              <a:rPr lang="en-US" dirty="0" smtClean="0">
                <a:solidFill>
                  <a:srgbClr val="FFFF00"/>
                </a:solidFill>
              </a:rPr>
              <a:t>Andrea </a:t>
            </a:r>
            <a:r>
              <a:rPr lang="en-US" dirty="0" err="1" smtClean="0">
                <a:solidFill>
                  <a:srgbClr val="FFFF00"/>
                </a:solidFill>
              </a:rPr>
              <a:t>Beaman</a:t>
            </a:r>
            <a:endParaRPr lang="en-US" dirty="0" smtClean="0">
              <a:solidFill>
                <a:srgbClr val="FFFF00"/>
              </a:solidFill>
            </a:endParaRPr>
          </a:p>
          <a:p>
            <a:r>
              <a:rPr lang="en-US" dirty="0" smtClean="0">
                <a:solidFill>
                  <a:schemeClr val="bg1"/>
                </a:solidFill>
              </a:rPr>
              <a:t>Incurable Thyroid Disorder</a:t>
            </a:r>
            <a:endParaRPr lang="en-US" dirty="0">
              <a:solidFill>
                <a:schemeClr val="bg1"/>
              </a:solidFill>
            </a:endParaRPr>
          </a:p>
        </p:txBody>
      </p:sp>
      <p:pic>
        <p:nvPicPr>
          <p:cNvPr id="104454" name="Picture 6" descr="C:\Users\Phiya\Downloads\Sanae_Eric.jpg"/>
          <p:cNvPicPr>
            <a:picLocks noChangeAspect="1" noChangeArrowheads="1"/>
          </p:cNvPicPr>
          <p:nvPr/>
        </p:nvPicPr>
        <p:blipFill>
          <a:blip r:embed="rId6" cstate="print"/>
          <a:srcRect/>
          <a:stretch>
            <a:fillRect/>
          </a:stretch>
        </p:blipFill>
        <p:spPr bwMode="auto">
          <a:xfrm>
            <a:off x="4507882" y="228600"/>
            <a:ext cx="1435718" cy="1447800"/>
          </a:xfrm>
          <a:prstGeom prst="rect">
            <a:avLst/>
          </a:prstGeom>
          <a:noFill/>
        </p:spPr>
      </p:pic>
      <p:sp>
        <p:nvSpPr>
          <p:cNvPr id="11" name="TextBox 10"/>
          <p:cNvSpPr txBox="1"/>
          <p:nvPr/>
        </p:nvSpPr>
        <p:spPr>
          <a:xfrm>
            <a:off x="6096000" y="228600"/>
            <a:ext cx="2285999" cy="830997"/>
          </a:xfrm>
          <a:prstGeom prst="rect">
            <a:avLst/>
          </a:prstGeom>
          <a:noFill/>
        </p:spPr>
        <p:txBody>
          <a:bodyPr wrap="square" rtlCol="0">
            <a:spAutoFit/>
          </a:bodyPr>
          <a:lstStyle/>
          <a:p>
            <a:r>
              <a:rPr lang="en-US" dirty="0" err="1" smtClean="0">
                <a:solidFill>
                  <a:srgbClr val="FFFF00"/>
                </a:solidFill>
              </a:rPr>
              <a:t>Sanae</a:t>
            </a:r>
            <a:r>
              <a:rPr lang="en-US" dirty="0" smtClean="0">
                <a:solidFill>
                  <a:srgbClr val="FFFF00"/>
                </a:solidFill>
              </a:rPr>
              <a:t> Suzuki</a:t>
            </a:r>
          </a:p>
          <a:p>
            <a:r>
              <a:rPr lang="en-US" dirty="0" smtClean="0">
                <a:solidFill>
                  <a:schemeClr val="bg1"/>
                </a:solidFill>
              </a:rPr>
              <a:t>Ovarian Cancer</a:t>
            </a:r>
            <a:endParaRPr lang="en-US" dirty="0">
              <a:solidFill>
                <a:schemeClr val="bg1"/>
              </a:solidFill>
            </a:endParaRPr>
          </a:p>
        </p:txBody>
      </p:sp>
      <p:pic>
        <p:nvPicPr>
          <p:cNvPr id="104455" name="Picture 7" descr="C:\Users\Phiya\Downloads\SusanMarques-150x150.jpg"/>
          <p:cNvPicPr>
            <a:picLocks noChangeAspect="1" noChangeArrowheads="1"/>
          </p:cNvPicPr>
          <p:nvPr/>
        </p:nvPicPr>
        <p:blipFill>
          <a:blip r:embed="rId7" cstate="print"/>
          <a:srcRect/>
          <a:stretch>
            <a:fillRect/>
          </a:stretch>
        </p:blipFill>
        <p:spPr bwMode="auto">
          <a:xfrm>
            <a:off x="4495800" y="1905000"/>
            <a:ext cx="1428750" cy="1428750"/>
          </a:xfrm>
          <a:prstGeom prst="rect">
            <a:avLst/>
          </a:prstGeom>
          <a:noFill/>
        </p:spPr>
      </p:pic>
      <p:sp>
        <p:nvSpPr>
          <p:cNvPr id="13" name="TextBox 12"/>
          <p:cNvSpPr txBox="1"/>
          <p:nvPr/>
        </p:nvSpPr>
        <p:spPr>
          <a:xfrm>
            <a:off x="6096000" y="1905000"/>
            <a:ext cx="2285999" cy="1200329"/>
          </a:xfrm>
          <a:prstGeom prst="rect">
            <a:avLst/>
          </a:prstGeom>
          <a:noFill/>
        </p:spPr>
        <p:txBody>
          <a:bodyPr wrap="square" rtlCol="0">
            <a:spAutoFit/>
          </a:bodyPr>
          <a:lstStyle/>
          <a:p>
            <a:r>
              <a:rPr lang="en-US" dirty="0" smtClean="0">
                <a:solidFill>
                  <a:srgbClr val="FFFF00"/>
                </a:solidFill>
              </a:rPr>
              <a:t>Susan Marque</a:t>
            </a:r>
          </a:p>
          <a:p>
            <a:r>
              <a:rPr lang="en-US" dirty="0" smtClean="0">
                <a:solidFill>
                  <a:schemeClr val="bg1"/>
                </a:solidFill>
              </a:rPr>
              <a:t>Incurable Eczema</a:t>
            </a:r>
            <a:endParaRPr lang="en-US" dirty="0">
              <a:solidFill>
                <a:schemeClr val="bg1"/>
              </a:solidFill>
            </a:endParaRPr>
          </a:p>
        </p:txBody>
      </p:sp>
      <p:pic>
        <p:nvPicPr>
          <p:cNvPr id="104456" name="Picture 8" descr="C:\Users\Phiya\Downloads\John-Williams-205x300.jpg"/>
          <p:cNvPicPr>
            <a:picLocks noChangeAspect="1" noChangeArrowheads="1"/>
          </p:cNvPicPr>
          <p:nvPr/>
        </p:nvPicPr>
        <p:blipFill>
          <a:blip r:embed="rId8" cstate="print"/>
          <a:srcRect/>
          <a:stretch>
            <a:fillRect/>
          </a:stretch>
        </p:blipFill>
        <p:spPr bwMode="auto">
          <a:xfrm>
            <a:off x="4648200" y="3505200"/>
            <a:ext cx="1066800" cy="1561171"/>
          </a:xfrm>
          <a:prstGeom prst="rect">
            <a:avLst/>
          </a:prstGeom>
          <a:noFill/>
        </p:spPr>
      </p:pic>
      <p:sp>
        <p:nvSpPr>
          <p:cNvPr id="15" name="TextBox 14"/>
          <p:cNvSpPr txBox="1"/>
          <p:nvPr/>
        </p:nvSpPr>
        <p:spPr>
          <a:xfrm>
            <a:off x="6019800" y="3505200"/>
            <a:ext cx="2285999" cy="1569660"/>
          </a:xfrm>
          <a:prstGeom prst="rect">
            <a:avLst/>
          </a:prstGeom>
          <a:noFill/>
        </p:spPr>
        <p:txBody>
          <a:bodyPr wrap="square" rtlCol="0">
            <a:spAutoFit/>
          </a:bodyPr>
          <a:lstStyle/>
          <a:p>
            <a:r>
              <a:rPr lang="en-US" dirty="0" smtClean="0">
                <a:solidFill>
                  <a:srgbClr val="FFFF00"/>
                </a:solidFill>
              </a:rPr>
              <a:t>John Williams</a:t>
            </a:r>
          </a:p>
          <a:p>
            <a:r>
              <a:rPr lang="en-US" dirty="0" smtClean="0">
                <a:solidFill>
                  <a:schemeClr val="bg1"/>
                </a:solidFill>
              </a:rPr>
              <a:t>Stage 3</a:t>
            </a:r>
          </a:p>
          <a:p>
            <a:r>
              <a:rPr lang="en-US" dirty="0" smtClean="0">
                <a:solidFill>
                  <a:schemeClr val="bg1"/>
                </a:solidFill>
              </a:rPr>
              <a:t>Testicular</a:t>
            </a:r>
          </a:p>
          <a:p>
            <a:r>
              <a:rPr lang="en-US" dirty="0" smtClean="0">
                <a:solidFill>
                  <a:schemeClr val="bg1"/>
                </a:solidFill>
              </a:rPr>
              <a:t>Cancer</a:t>
            </a:r>
            <a:endParaRPr lang="en-US" dirty="0">
              <a:solidFill>
                <a:schemeClr val="bg1"/>
              </a:solidFill>
            </a:endParaRPr>
          </a:p>
        </p:txBody>
      </p:sp>
      <p:pic>
        <p:nvPicPr>
          <p:cNvPr id="104457" name="Picture 9" descr="C:\Users\Phiya\Downloads\David_Briscoe-150x150.jpg"/>
          <p:cNvPicPr>
            <a:picLocks noChangeAspect="1" noChangeArrowheads="1"/>
          </p:cNvPicPr>
          <p:nvPr/>
        </p:nvPicPr>
        <p:blipFill>
          <a:blip r:embed="rId9" cstate="print"/>
          <a:srcRect/>
          <a:stretch>
            <a:fillRect/>
          </a:stretch>
        </p:blipFill>
        <p:spPr bwMode="auto">
          <a:xfrm>
            <a:off x="4495800" y="5257800"/>
            <a:ext cx="1428750" cy="1428750"/>
          </a:xfrm>
          <a:prstGeom prst="rect">
            <a:avLst/>
          </a:prstGeom>
          <a:noFill/>
        </p:spPr>
      </p:pic>
      <p:sp>
        <p:nvSpPr>
          <p:cNvPr id="17" name="TextBox 16"/>
          <p:cNvSpPr txBox="1"/>
          <p:nvPr/>
        </p:nvSpPr>
        <p:spPr>
          <a:xfrm>
            <a:off x="6019800" y="5257800"/>
            <a:ext cx="2285999" cy="830997"/>
          </a:xfrm>
          <a:prstGeom prst="rect">
            <a:avLst/>
          </a:prstGeom>
          <a:noFill/>
        </p:spPr>
        <p:txBody>
          <a:bodyPr wrap="square" rtlCol="0">
            <a:spAutoFit/>
          </a:bodyPr>
          <a:lstStyle/>
          <a:p>
            <a:r>
              <a:rPr lang="en-US" dirty="0" smtClean="0">
                <a:solidFill>
                  <a:srgbClr val="FFFF00"/>
                </a:solidFill>
              </a:rPr>
              <a:t>David Briscoe</a:t>
            </a:r>
          </a:p>
          <a:p>
            <a:r>
              <a:rPr lang="en-US" dirty="0" smtClean="0">
                <a:solidFill>
                  <a:schemeClr val="bg1"/>
                </a:solidFill>
              </a:rPr>
              <a:t>Schizophrenia</a:t>
            </a:r>
            <a:endParaRPr lang="en-US" dirty="0">
              <a:solidFill>
                <a:schemeClr val="bg1"/>
              </a:solidFill>
            </a:endParaRP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2"/>
          <p:cNvSpPr>
            <a:spLocks noGrp="1" noChangeArrowheads="1"/>
          </p:cNvSpPr>
          <p:nvPr>
            <p:ph type="ctrTitle"/>
          </p:nvPr>
        </p:nvSpPr>
        <p:spPr>
          <a:xfrm>
            <a:off x="685800" y="2895600"/>
            <a:ext cx="7772400" cy="1143000"/>
          </a:xfrm>
        </p:spPr>
        <p:txBody>
          <a:bodyPr/>
          <a:lstStyle/>
          <a:p>
            <a:r>
              <a:rPr lang="en-US" dirty="0" smtClean="0">
                <a:solidFill>
                  <a:srgbClr val="FFFF00"/>
                </a:solidFill>
              </a:rPr>
              <a:t>…and many, many more!</a:t>
            </a:r>
            <a:br>
              <a:rPr lang="en-US" dirty="0" smtClean="0">
                <a:solidFill>
                  <a:srgbClr val="FFFF00"/>
                </a:solidFill>
              </a:rPr>
            </a:br>
            <a:r>
              <a:rPr lang="en-US" sz="2800" i="1" dirty="0" smtClean="0">
                <a:solidFill>
                  <a:schemeClr val="bg1"/>
                </a:solidFill>
              </a:rPr>
              <a:t>see website: phiyakushi.com</a:t>
            </a:r>
            <a:endParaRPr lang="en-US" sz="2800" i="1" dirty="0">
              <a:solidFill>
                <a:schemeClr val="bg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090"/>
                                        </p:tgtEl>
                                        <p:attrNameLst>
                                          <p:attrName>style.visibility</p:attrName>
                                        </p:attrNameLst>
                                      </p:cBhvr>
                                      <p:to>
                                        <p:strVal val="visible"/>
                                      </p:to>
                                    </p:set>
                                    <p:animEffect transition="in" filter="dissolve">
                                      <p:cBhvr>
                                        <p:cTn id="7" dur="500"/>
                                        <p:tgtEl>
                                          <p:spTgt spid="890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0"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txBox="1">
            <a:spLocks noChangeArrowheads="1"/>
          </p:cNvSpPr>
          <p:nvPr/>
        </p:nvSpPr>
        <p:spPr>
          <a:xfrm>
            <a:off x="609600" y="990600"/>
            <a:ext cx="7772400" cy="4419600"/>
          </a:xfrm>
          <a:prstGeom prst="rect">
            <a:avLst/>
          </a:prstGeom>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0" cap="none" spc="0" normalizeH="0" baseline="0" noProof="0" dirty="0" smtClean="0">
                <a:ln>
                  <a:noFill/>
                </a:ln>
                <a:solidFill>
                  <a:srgbClr val="FFFF00"/>
                </a:solidFill>
                <a:effectLst/>
                <a:uLnTx/>
                <a:uFillTx/>
                <a:latin typeface="+mj-lt"/>
                <a:ea typeface="+mj-ea"/>
                <a:cs typeface="+mj-cs"/>
              </a:rPr>
              <a:t>10 years has passed since the Best Case Series was presented</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4400" kern="0" noProof="0" dirty="0" smtClean="0">
                <a:solidFill>
                  <a:srgbClr val="FFFF00"/>
                </a:solidFill>
                <a:latin typeface="+mj-lt"/>
                <a:ea typeface="+mj-ea"/>
                <a:cs typeface="+mj-cs"/>
              </a:rPr>
              <a:t>and macrobiotics has not progressed much since which leads us to ask the following question:</a:t>
            </a:r>
            <a:endParaRPr kumimoji="0" lang="en-US" sz="4400" b="0" i="0" u="none" strike="noStrike" kern="0" cap="none" spc="0" normalizeH="0" baseline="0" noProof="0" dirty="0" smtClean="0">
              <a:ln>
                <a:noFill/>
              </a:ln>
              <a:solidFill>
                <a:srgbClr val="FFFF00"/>
              </a:solidFill>
              <a:effectLst/>
              <a:uLnTx/>
              <a:uFillTx/>
              <a:latin typeface="+mj-lt"/>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81200"/>
            <a:ext cx="7772400" cy="2362200"/>
          </a:xfrm>
        </p:spPr>
        <p:txBody>
          <a:bodyPr/>
          <a:lstStyle/>
          <a:p>
            <a:r>
              <a:rPr lang="en-US" dirty="0" smtClean="0">
                <a:solidFill>
                  <a:srgbClr val="FFFF00"/>
                </a:solidFill>
              </a:rPr>
              <a:t>Why has macrobiotics not been widely accepted?</a:t>
            </a:r>
            <a:endParaRPr lang="en-US" dirty="0">
              <a:solidFill>
                <a:srgbClr val="FFFF00"/>
              </a:solidFill>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2"/>
          <p:cNvSpPr>
            <a:spLocks noGrp="1" noChangeArrowheads="1"/>
          </p:cNvSpPr>
          <p:nvPr>
            <p:ph type="ctrTitle"/>
          </p:nvPr>
        </p:nvSpPr>
        <p:spPr>
          <a:xfrm>
            <a:off x="685800" y="2209800"/>
            <a:ext cx="7772400" cy="1600200"/>
          </a:xfrm>
        </p:spPr>
        <p:txBody>
          <a:bodyPr/>
          <a:lstStyle/>
          <a:p>
            <a:r>
              <a:rPr lang="en-US">
                <a:solidFill>
                  <a:srgbClr val="FFFF00"/>
                </a:solidFill>
              </a:rPr>
              <a:t>How does this apply to Cancer recovery?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dissolve">
                                      <p:cBhvr>
                                        <p:cTn id="7" dur="500"/>
                                        <p:tgtEl>
                                          <p:spTgt spid="13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04800"/>
            <a:ext cx="7772400" cy="1143000"/>
          </a:xfrm>
        </p:spPr>
        <p:txBody>
          <a:bodyPr/>
          <a:lstStyle/>
          <a:p>
            <a:r>
              <a:rPr lang="en-US" dirty="0" smtClean="0">
                <a:solidFill>
                  <a:srgbClr val="FFFF00"/>
                </a:solidFill>
              </a:rPr>
              <a:t>Possible Reasons</a:t>
            </a:r>
            <a:endParaRPr lang="en-US" dirty="0">
              <a:solidFill>
                <a:srgbClr val="FFFF00"/>
              </a:solidFill>
            </a:endParaRPr>
          </a:p>
        </p:txBody>
      </p:sp>
      <p:sp>
        <p:nvSpPr>
          <p:cNvPr id="3" name="Content Placeholder 2"/>
          <p:cNvSpPr>
            <a:spLocks noGrp="1"/>
          </p:cNvSpPr>
          <p:nvPr>
            <p:ph idx="1"/>
          </p:nvPr>
        </p:nvSpPr>
        <p:spPr>
          <a:xfrm>
            <a:off x="685800" y="1447800"/>
            <a:ext cx="7772400" cy="4800600"/>
          </a:xfrm>
        </p:spPr>
        <p:txBody>
          <a:bodyPr/>
          <a:lstStyle/>
          <a:p>
            <a:pPr marL="514350" indent="-514350">
              <a:buFont typeface="+mj-lt"/>
              <a:buAutoNum type="arabicPeriod"/>
            </a:pPr>
            <a:r>
              <a:rPr lang="en-US" dirty="0" smtClean="0">
                <a:solidFill>
                  <a:schemeClr val="bg1"/>
                </a:solidFill>
              </a:rPr>
              <a:t>The stigma of the Beth Ann Simon case</a:t>
            </a:r>
          </a:p>
          <a:p>
            <a:pPr marL="514350" indent="-514350">
              <a:buFont typeface="+mj-lt"/>
              <a:buAutoNum type="arabicPeriod"/>
            </a:pPr>
            <a:r>
              <a:rPr lang="en-US" dirty="0" smtClean="0">
                <a:solidFill>
                  <a:schemeClr val="bg1"/>
                </a:solidFill>
              </a:rPr>
              <a:t>Inability to create universal acceptance and integration – (e.g. Japanese emphasis)</a:t>
            </a:r>
          </a:p>
          <a:p>
            <a:pPr marL="514350" indent="-514350">
              <a:buFont typeface="+mj-lt"/>
              <a:buAutoNum type="arabicPeriod"/>
            </a:pPr>
            <a:r>
              <a:rPr lang="en-US" dirty="0" smtClean="0">
                <a:solidFill>
                  <a:schemeClr val="bg1"/>
                </a:solidFill>
              </a:rPr>
              <a:t>Cancer deaths of Macrobiotic leaders</a:t>
            </a:r>
          </a:p>
          <a:p>
            <a:pPr marL="514350" indent="-514350">
              <a:buFont typeface="+mj-lt"/>
              <a:buAutoNum type="arabicPeriod"/>
            </a:pPr>
            <a:r>
              <a:rPr lang="en-US" dirty="0" smtClean="0">
                <a:solidFill>
                  <a:schemeClr val="bg1"/>
                </a:solidFill>
              </a:rPr>
              <a:t>Failure to uniformly and collectively indentify and define what is “macrobiotics” and its philosophy. </a:t>
            </a:r>
          </a:p>
          <a:p>
            <a:pPr marL="514350" indent="-514350">
              <a:buFont typeface="+mj-lt"/>
              <a:buAutoNum type="arabicPeriod"/>
            </a:pPr>
            <a:r>
              <a:rPr lang="en-US" dirty="0" smtClean="0">
                <a:solidFill>
                  <a:schemeClr val="bg1"/>
                </a:solidFill>
              </a:rPr>
              <a:t>Failure to address larger contextual issues</a:t>
            </a:r>
          </a:p>
          <a:p>
            <a:pPr marL="514350" indent="-514350">
              <a:buFont typeface="+mj-lt"/>
              <a:buAutoNum type="arabicPeriod"/>
            </a:pPr>
            <a:endParaRPr lang="en-US" dirty="0" smtClean="0">
              <a:solidFill>
                <a:schemeClr val="bg1"/>
              </a:solidFill>
            </a:endParaRPr>
          </a:p>
          <a:p>
            <a:pPr marL="514350" indent="-514350">
              <a:buFont typeface="+mj-lt"/>
              <a:buAutoNum type="arabicPeriod"/>
            </a:pPr>
            <a:endParaRPr lang="en-US" dirty="0" smtClean="0">
              <a:solidFill>
                <a:schemeClr val="bg1"/>
              </a:solidFill>
            </a:endParaRPr>
          </a:p>
          <a:p>
            <a:pPr marL="514350" indent="-514350">
              <a:buFont typeface="+mj-lt"/>
              <a:buAutoNum type="arabicPeriod"/>
            </a:pPr>
            <a:endParaRPr lang="en-US"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FF00"/>
                </a:solidFill>
              </a:rPr>
              <a:t>1. The Beth Ann Simon Case</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In 1965 a young woman named Beth Ann Simon died after following a diet of only brown rice for 9 months.</a:t>
            </a:r>
          </a:p>
          <a:p>
            <a:r>
              <a:rPr lang="en-US" dirty="0" smtClean="0">
                <a:solidFill>
                  <a:schemeClr val="bg1"/>
                </a:solidFill>
              </a:rPr>
              <a:t>She and her husband read the book “Zen Macrobiotics” by George </a:t>
            </a:r>
            <a:r>
              <a:rPr lang="en-US" dirty="0" err="1" smtClean="0">
                <a:solidFill>
                  <a:schemeClr val="bg1"/>
                </a:solidFill>
              </a:rPr>
              <a:t>Ohsawa</a:t>
            </a:r>
            <a:r>
              <a:rPr lang="en-US" dirty="0" smtClean="0">
                <a:solidFill>
                  <a:schemeClr val="bg1"/>
                </a:solidFill>
              </a:rPr>
              <a:t> and decided to follow the Diet No. 7.</a:t>
            </a:r>
          </a:p>
          <a:p>
            <a:r>
              <a:rPr lang="en-US" dirty="0" smtClean="0">
                <a:solidFill>
                  <a:schemeClr val="bg1"/>
                </a:solidFill>
              </a:rPr>
              <a:t>They were previously heavy users of heroin</a:t>
            </a:r>
            <a:endParaRPr lang="en-US" dirty="0">
              <a:solidFill>
                <a:schemeClr val="bg1"/>
              </a:solidFill>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FF00"/>
                </a:solidFill>
              </a:rPr>
              <a:t>The Beth Ann Simon Case</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Her death was widely publicized and caused medical and government authorities to label macrobiotics as “a dangerous cult and fad diet”.</a:t>
            </a:r>
          </a:p>
          <a:p>
            <a:r>
              <a:rPr lang="en-US" dirty="0" smtClean="0">
                <a:solidFill>
                  <a:schemeClr val="bg1"/>
                </a:solidFill>
              </a:rPr>
              <a:t>The stigma initially caused by this case continues to persist in mainstream media</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FF00"/>
                </a:solidFill>
              </a:rPr>
              <a:t>2. Lack of Universal Appeal</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Despite their efforts, the initial macrobiotic pioneers were unable to transcend their Japanese cultural emphasis</a:t>
            </a:r>
          </a:p>
          <a:p>
            <a:r>
              <a:rPr lang="en-US" dirty="0" smtClean="0">
                <a:solidFill>
                  <a:schemeClr val="bg1"/>
                </a:solidFill>
              </a:rPr>
              <a:t>This caused the movement to fracture. Many Westerners, who were originally attracted by the exotic Asian influence, broke ranks and promoted their own versions of macrobiotics</a:t>
            </a: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FFFF00"/>
                </a:solidFill>
              </a:rPr>
              <a:t>3. Cancer Deaths of Leaders</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In 2001 </a:t>
            </a:r>
            <a:r>
              <a:rPr lang="en-US" dirty="0" err="1" smtClean="0">
                <a:solidFill>
                  <a:schemeClr val="bg1"/>
                </a:solidFill>
              </a:rPr>
              <a:t>Aveline</a:t>
            </a:r>
            <a:r>
              <a:rPr lang="en-US" dirty="0" smtClean="0">
                <a:solidFill>
                  <a:schemeClr val="bg1"/>
                </a:solidFill>
              </a:rPr>
              <a:t> </a:t>
            </a:r>
            <a:r>
              <a:rPr lang="en-US" dirty="0" err="1" smtClean="0">
                <a:solidFill>
                  <a:schemeClr val="bg1"/>
                </a:solidFill>
              </a:rPr>
              <a:t>Kushi</a:t>
            </a:r>
            <a:r>
              <a:rPr lang="en-US" dirty="0" smtClean="0">
                <a:solidFill>
                  <a:schemeClr val="bg1"/>
                </a:solidFill>
              </a:rPr>
              <a:t> died of complications from Cervical Cancer.  Other select macrobiotic teachers have also died from Cancer and other health issues</a:t>
            </a:r>
          </a:p>
          <a:p>
            <a:r>
              <a:rPr lang="en-US" dirty="0" smtClean="0">
                <a:solidFill>
                  <a:schemeClr val="bg1"/>
                </a:solidFill>
              </a:rPr>
              <a:t>These occurrences provide contradicting anecdotal evidence against those whom recovered.</a:t>
            </a: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600200"/>
          </a:xfrm>
        </p:spPr>
        <p:txBody>
          <a:bodyPr/>
          <a:lstStyle/>
          <a:p>
            <a:pPr algn="l"/>
            <a:r>
              <a:rPr lang="en-US" dirty="0" smtClean="0">
                <a:solidFill>
                  <a:srgbClr val="FFFF00"/>
                </a:solidFill>
              </a:rPr>
              <a:t>4. Failed consensus on defining “macrobiotics” and yin and yang</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Among macrobiotic teachers and counselors there is little consensus defining “macrobiotics” and what is “yin and yang”</a:t>
            </a:r>
          </a:p>
          <a:p>
            <a:r>
              <a:rPr lang="en-US" dirty="0" smtClean="0">
                <a:solidFill>
                  <a:schemeClr val="bg1"/>
                </a:solidFill>
              </a:rPr>
              <a:t>This is further compounded by the fact that George </a:t>
            </a:r>
            <a:r>
              <a:rPr lang="en-US" dirty="0" err="1" smtClean="0">
                <a:solidFill>
                  <a:schemeClr val="bg1"/>
                </a:solidFill>
              </a:rPr>
              <a:t>Ohsawa</a:t>
            </a:r>
            <a:r>
              <a:rPr lang="en-US" dirty="0" smtClean="0">
                <a:solidFill>
                  <a:schemeClr val="bg1"/>
                </a:solidFill>
              </a:rPr>
              <a:t> reversed yin and yang terminology from Chinese Medicine.</a:t>
            </a:r>
          </a:p>
          <a:p>
            <a:r>
              <a:rPr lang="en-US" dirty="0" smtClean="0">
                <a:solidFill>
                  <a:schemeClr val="bg1"/>
                </a:solidFill>
              </a:rPr>
              <a:t>The result of this is an ability to “prove” macrobiotic theory.</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600200"/>
          </a:xfrm>
        </p:spPr>
        <p:txBody>
          <a:bodyPr/>
          <a:lstStyle/>
          <a:p>
            <a:pPr algn="l"/>
            <a:r>
              <a:rPr lang="en-US" dirty="0" smtClean="0">
                <a:solidFill>
                  <a:srgbClr val="FFFF00"/>
                </a:solidFill>
              </a:rPr>
              <a:t>4. Failure to address larger contextual issues</a:t>
            </a:r>
            <a:endParaRPr lang="en-US" dirty="0">
              <a:solidFill>
                <a:srgbClr val="FFFF00"/>
              </a:solidFill>
            </a:endParaRPr>
          </a:p>
        </p:txBody>
      </p:sp>
      <p:sp>
        <p:nvSpPr>
          <p:cNvPr id="3" name="Content Placeholder 2"/>
          <p:cNvSpPr>
            <a:spLocks noGrp="1"/>
          </p:cNvSpPr>
          <p:nvPr>
            <p:ph idx="1"/>
          </p:nvPr>
        </p:nvSpPr>
        <p:spPr/>
        <p:txBody>
          <a:bodyPr/>
          <a:lstStyle/>
          <a:p>
            <a:r>
              <a:rPr lang="en-US" dirty="0" smtClean="0">
                <a:solidFill>
                  <a:schemeClr val="bg1"/>
                </a:solidFill>
              </a:rPr>
              <a:t>While professing to an all encompassing approach, macrobiotic advocates have so far failed to address larger social concerns</a:t>
            </a:r>
          </a:p>
          <a:p>
            <a:r>
              <a:rPr lang="en-US" dirty="0" smtClean="0">
                <a:solidFill>
                  <a:schemeClr val="bg1"/>
                </a:solidFill>
              </a:rPr>
              <a:t>This has led to the movement conforming to social and cultural norms instead of changing them.</a:t>
            </a:r>
          </a:p>
          <a:p>
            <a:r>
              <a:rPr lang="en-US" dirty="0" smtClean="0">
                <a:solidFill>
                  <a:schemeClr val="bg1"/>
                </a:solidFill>
              </a:rPr>
              <a:t>The result is that the movement is categorically dismissed as a restrictive diet.</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0"/>
            <a:ext cx="7772400" cy="1600200"/>
          </a:xfrm>
        </p:spPr>
        <p:txBody>
          <a:bodyPr/>
          <a:lstStyle/>
          <a:p>
            <a:r>
              <a:rPr lang="en-US" sz="4000" dirty="0" smtClean="0">
                <a:solidFill>
                  <a:srgbClr val="FFFF00"/>
                </a:solidFill>
              </a:rPr>
              <a:t>How do we overcome these failures?</a:t>
            </a:r>
            <a:endParaRPr lang="en-US" sz="4000" dirty="0">
              <a:solidFill>
                <a:srgbClr val="FFFF00"/>
              </a:solidFill>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600200"/>
          </a:xfrm>
        </p:spPr>
        <p:txBody>
          <a:bodyPr/>
          <a:lstStyle/>
          <a:p>
            <a:r>
              <a:rPr lang="en-US" dirty="0" smtClean="0">
                <a:solidFill>
                  <a:srgbClr val="FFFF00"/>
                </a:solidFill>
              </a:rPr>
              <a:t>Overcoming past limitations</a:t>
            </a:r>
            <a:endParaRPr lang="en-US" dirty="0">
              <a:solidFill>
                <a:srgbClr val="FFFF00"/>
              </a:solidFill>
            </a:endParaRPr>
          </a:p>
        </p:txBody>
      </p:sp>
      <p:sp>
        <p:nvSpPr>
          <p:cNvPr id="3" name="Content Placeholder 2"/>
          <p:cNvSpPr>
            <a:spLocks noGrp="1"/>
          </p:cNvSpPr>
          <p:nvPr>
            <p:ph idx="1"/>
          </p:nvPr>
        </p:nvSpPr>
        <p:spPr/>
        <p:txBody>
          <a:bodyPr/>
          <a:lstStyle/>
          <a:p>
            <a:pPr marL="514350" indent="-514350">
              <a:buFont typeface="+mj-lt"/>
              <a:buAutoNum type="arabicPeriod"/>
            </a:pPr>
            <a:r>
              <a:rPr lang="en-US" dirty="0" smtClean="0">
                <a:solidFill>
                  <a:schemeClr val="bg1"/>
                </a:solidFill>
              </a:rPr>
              <a:t>Define “macrobiotics” and “yin and yang” appropriately</a:t>
            </a:r>
          </a:p>
          <a:p>
            <a:pPr marL="514350" indent="-514350">
              <a:buFont typeface="+mj-lt"/>
              <a:buAutoNum type="arabicPeriod"/>
            </a:pPr>
            <a:r>
              <a:rPr lang="en-US" dirty="0" smtClean="0">
                <a:solidFill>
                  <a:schemeClr val="bg1"/>
                </a:solidFill>
              </a:rPr>
              <a:t>Ensure transparency and consistency in all cases and procedures</a:t>
            </a:r>
          </a:p>
          <a:p>
            <a:pPr marL="514350" indent="-514350">
              <a:buFont typeface="+mj-lt"/>
              <a:buAutoNum type="arabicPeriod"/>
            </a:pPr>
            <a:r>
              <a:rPr lang="en-US" dirty="0" smtClean="0">
                <a:solidFill>
                  <a:schemeClr val="bg1"/>
                </a:solidFill>
              </a:rPr>
              <a:t>Address larger contextual issues</a:t>
            </a:r>
          </a:p>
          <a:p>
            <a:pPr marL="514350" indent="-514350">
              <a:buFont typeface="+mj-lt"/>
              <a:buAutoNum type="arabicPeriod"/>
            </a:pPr>
            <a:r>
              <a:rPr lang="en-US" dirty="0" smtClean="0">
                <a:solidFill>
                  <a:schemeClr val="bg1"/>
                </a:solidFill>
              </a:rPr>
              <a:t>Develop a cooperative global network </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2876550" y="3138488"/>
            <a:ext cx="3389313" cy="579437"/>
          </a:xfrm>
          <a:prstGeom prst="rect">
            <a:avLst/>
          </a:prstGeom>
          <a:noFill/>
          <a:ln w="9525">
            <a:noFill/>
            <a:miter lim="800000"/>
            <a:headEnd/>
            <a:tailEnd/>
          </a:ln>
          <a:effectLst/>
        </p:spPr>
        <p:txBody>
          <a:bodyPr wrap="none">
            <a:spAutoFit/>
          </a:bodyPr>
          <a:lstStyle/>
          <a:p>
            <a:r>
              <a:rPr lang="en-US" sz="3200"/>
              <a:t>End of Presentation</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685800" y="304800"/>
            <a:ext cx="7772400" cy="1524000"/>
          </a:xfrm>
        </p:spPr>
        <p:txBody>
          <a:bodyPr/>
          <a:lstStyle/>
          <a:p>
            <a:r>
              <a:rPr lang="en-US" sz="4000">
                <a:solidFill>
                  <a:srgbClr val="FFFF00"/>
                </a:solidFill>
              </a:rPr>
              <a:t>Conventional Approach To Cancer</a:t>
            </a:r>
            <a:br>
              <a:rPr lang="en-US" sz="4000">
                <a:solidFill>
                  <a:srgbClr val="FFFF00"/>
                </a:solidFill>
              </a:rPr>
            </a:br>
            <a:r>
              <a:rPr lang="en-US" sz="2800" i="1">
                <a:solidFill>
                  <a:schemeClr val="bg1"/>
                </a:solidFill>
              </a:rPr>
              <a:t>Paradigm of Crisis,  Emergency and War</a:t>
            </a:r>
          </a:p>
        </p:txBody>
      </p:sp>
      <p:sp>
        <p:nvSpPr>
          <p:cNvPr id="14339" name="Rectangle 3"/>
          <p:cNvSpPr>
            <a:spLocks noGrp="1" noChangeArrowheads="1"/>
          </p:cNvSpPr>
          <p:nvPr>
            <p:ph type="body" idx="1"/>
          </p:nvPr>
        </p:nvSpPr>
        <p:spPr>
          <a:xfrm>
            <a:off x="533400" y="4876800"/>
            <a:ext cx="8229600" cy="1524000"/>
          </a:xfrm>
        </p:spPr>
        <p:txBody>
          <a:bodyPr/>
          <a:lstStyle/>
          <a:p>
            <a:pPr algn="ctr">
              <a:lnSpc>
                <a:spcPct val="90000"/>
              </a:lnSpc>
              <a:buFontTx/>
              <a:buNone/>
            </a:pPr>
            <a:r>
              <a:rPr lang="en-US" sz="2800">
                <a:solidFill>
                  <a:srgbClr val="FFFF00"/>
                </a:solidFill>
              </a:rPr>
              <a:t>In 1971, President Nixon declared  “War on cancer” </a:t>
            </a:r>
          </a:p>
          <a:p>
            <a:pPr algn="ctr">
              <a:lnSpc>
                <a:spcPct val="90000"/>
              </a:lnSpc>
              <a:buFontTx/>
              <a:buNone/>
            </a:pPr>
            <a:r>
              <a:rPr lang="en-US" sz="2800" i="1">
                <a:solidFill>
                  <a:schemeClr val="bg1"/>
                </a:solidFill>
              </a:rPr>
              <a:t>Cancer becomes “the enemy”and </a:t>
            </a:r>
          </a:p>
          <a:p>
            <a:pPr algn="ctr">
              <a:lnSpc>
                <a:spcPct val="90000"/>
              </a:lnSpc>
              <a:buFontTx/>
              <a:buNone/>
            </a:pPr>
            <a:r>
              <a:rPr lang="en-US" sz="2800" i="1">
                <a:solidFill>
                  <a:schemeClr val="bg1"/>
                </a:solidFill>
              </a:rPr>
              <a:t>fighting tactics include…</a:t>
            </a:r>
          </a:p>
        </p:txBody>
      </p:sp>
      <p:pic>
        <p:nvPicPr>
          <p:cNvPr id="14340" name="Picture 4" descr="D:\My Documents\My Pictures\nixon.gif"/>
          <p:cNvPicPr>
            <a:picLocks noChangeAspect="1" noChangeArrowheads="1"/>
          </p:cNvPicPr>
          <p:nvPr/>
        </p:nvPicPr>
        <p:blipFill>
          <a:blip r:embed="rId2" cstate="print"/>
          <a:srcRect/>
          <a:stretch>
            <a:fillRect/>
          </a:stretch>
        </p:blipFill>
        <p:spPr bwMode="auto">
          <a:xfrm>
            <a:off x="3429000" y="1752600"/>
            <a:ext cx="2436813" cy="29718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338"/>
                                        </p:tgtEl>
                                        <p:attrNameLst>
                                          <p:attrName>style.visibility</p:attrName>
                                        </p:attrNameLst>
                                      </p:cBhvr>
                                      <p:to>
                                        <p:strVal val="visible"/>
                                      </p:to>
                                    </p:set>
                                    <p:animEffect transition="in" filter="dissolve">
                                      <p:cBhvr>
                                        <p:cTn id="7" dur="500"/>
                                        <p:tgtEl>
                                          <p:spTgt spid="1433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4340"/>
                                        </p:tgtEl>
                                        <p:attrNameLst>
                                          <p:attrName>style.visibility</p:attrName>
                                        </p:attrNameLst>
                                      </p:cBhvr>
                                      <p:to>
                                        <p:strVal val="visible"/>
                                      </p:to>
                                    </p:set>
                                    <p:animEffect transition="in" filter="dissolve">
                                      <p:cBhvr>
                                        <p:cTn id="11" dur="500"/>
                                        <p:tgtEl>
                                          <p:spTgt spid="1434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339">
                                            <p:txEl>
                                              <p:pRg st="0" end="0"/>
                                            </p:txEl>
                                          </p:spTgt>
                                        </p:tgtEl>
                                        <p:attrNameLst>
                                          <p:attrName>style.visibility</p:attrName>
                                        </p:attrNameLst>
                                      </p:cBhvr>
                                      <p:to>
                                        <p:strVal val="visible"/>
                                      </p:to>
                                    </p:set>
                                    <p:animEffect transition="in" filter="dissolve">
                                      <p:cBhvr>
                                        <p:cTn id="15" dur="500"/>
                                        <p:tgtEl>
                                          <p:spTgt spid="14339">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4339">
                                            <p:txEl>
                                              <p:pRg st="1" end="1"/>
                                            </p:txEl>
                                          </p:spTgt>
                                        </p:tgtEl>
                                        <p:attrNameLst>
                                          <p:attrName>style.visibility</p:attrName>
                                        </p:attrNameLst>
                                      </p:cBhvr>
                                      <p:to>
                                        <p:strVal val="visible"/>
                                      </p:to>
                                    </p:set>
                                    <p:animEffect transition="in" filter="dissolve">
                                      <p:cBhvr>
                                        <p:cTn id="19" dur="500"/>
                                        <p:tgtEl>
                                          <p:spTgt spid="14339">
                                            <p:txEl>
                                              <p:pRg st="1" end="1"/>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4339">
                                            <p:txEl>
                                              <p:pRg st="2" end="2"/>
                                            </p:txEl>
                                          </p:spTgt>
                                        </p:tgtEl>
                                        <p:attrNameLst>
                                          <p:attrName>style.visibility</p:attrName>
                                        </p:attrNameLst>
                                      </p:cBhvr>
                                      <p:to>
                                        <p:strVal val="visible"/>
                                      </p:to>
                                    </p:set>
                                    <p:animEffect transition="in" filter="dissolve">
                                      <p:cBhvr>
                                        <p:cTn id="23" dur="500"/>
                                        <p:tgtEl>
                                          <p:spTgt spid="1433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8" grpId="0" autoUpdateAnimBg="0"/>
      <p:bldP spid="14339" grpId="0" build="p" autoUpdateAnimBg="0" advAuto="0"/>
    </p:bld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5363" name="Picture 3" descr="D:\My Documents\My Pictures\fighter_jet.jpg"/>
          <p:cNvPicPr>
            <a:picLocks noChangeAspect="1" noChangeArrowheads="1"/>
          </p:cNvPicPr>
          <p:nvPr/>
        </p:nvPicPr>
        <p:blipFill>
          <a:blip r:embed="rId2" cstate="print"/>
          <a:srcRect/>
          <a:stretch>
            <a:fillRect/>
          </a:stretch>
        </p:blipFill>
        <p:spPr bwMode="auto">
          <a:xfrm>
            <a:off x="381000" y="304800"/>
            <a:ext cx="8305800" cy="6148388"/>
          </a:xfrm>
          <a:prstGeom prst="rect">
            <a:avLst/>
          </a:prstGeom>
          <a:noFill/>
        </p:spPr>
      </p:pic>
      <p:sp>
        <p:nvSpPr>
          <p:cNvPr id="15362" name="Rectangle 2"/>
          <p:cNvSpPr>
            <a:spLocks noGrp="1" noChangeArrowheads="1"/>
          </p:cNvSpPr>
          <p:nvPr>
            <p:ph type="title"/>
          </p:nvPr>
        </p:nvSpPr>
        <p:spPr>
          <a:xfrm>
            <a:off x="685800" y="457200"/>
            <a:ext cx="7772400" cy="1143000"/>
          </a:xfrm>
        </p:spPr>
        <p:txBody>
          <a:bodyPr/>
          <a:lstStyle/>
          <a:p>
            <a:r>
              <a:rPr lang="en-US" sz="4000">
                <a:solidFill>
                  <a:srgbClr val="FFFF00"/>
                </a:solidFill>
              </a:rPr>
              <a:t>Conventional Approach To Cancer</a:t>
            </a:r>
            <a:r>
              <a:rPr lang="en-US">
                <a:solidFill>
                  <a:srgbClr val="FFFF00"/>
                </a:solidFill>
              </a:rPr>
              <a:t/>
            </a:r>
            <a:br>
              <a:rPr lang="en-US">
                <a:solidFill>
                  <a:srgbClr val="FFFF00"/>
                </a:solidFill>
              </a:rPr>
            </a:br>
            <a:r>
              <a:rPr lang="en-US" sz="2800" i="1">
                <a:solidFill>
                  <a:schemeClr val="tx1"/>
                </a:solidFill>
              </a:rPr>
              <a:t>Paradigm of Crisis,  Emergency and War</a:t>
            </a:r>
          </a:p>
        </p:txBody>
      </p:sp>
      <p:sp>
        <p:nvSpPr>
          <p:cNvPr id="15364" name="Text Box 4"/>
          <p:cNvSpPr txBox="1">
            <a:spLocks noChangeArrowheads="1"/>
          </p:cNvSpPr>
          <p:nvPr/>
        </p:nvSpPr>
        <p:spPr bwMode="auto">
          <a:xfrm>
            <a:off x="990600" y="5410200"/>
            <a:ext cx="7005636" cy="769441"/>
          </a:xfrm>
          <a:prstGeom prst="rect">
            <a:avLst/>
          </a:prstGeom>
          <a:noFill/>
          <a:ln w="9525">
            <a:noFill/>
            <a:miter lim="800000"/>
            <a:headEnd/>
            <a:tailEnd/>
          </a:ln>
          <a:effectLst/>
        </p:spPr>
        <p:txBody>
          <a:bodyPr wrap="none">
            <a:spAutoFit/>
          </a:bodyPr>
          <a:lstStyle/>
          <a:p>
            <a:pPr algn="ctr"/>
            <a:r>
              <a:rPr lang="en-US" sz="4400" b="1" dirty="0" smtClean="0">
                <a:solidFill>
                  <a:srgbClr val="FFFF00"/>
                </a:solidFill>
              </a:rPr>
              <a:t>SURGICAL  AIR </a:t>
            </a:r>
            <a:r>
              <a:rPr lang="en-US" sz="4400" b="1" dirty="0">
                <a:solidFill>
                  <a:srgbClr val="FFFF00"/>
                </a:solidFill>
              </a:rPr>
              <a:t>STRIKES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362"/>
                                        </p:tgtEl>
                                        <p:attrNameLst>
                                          <p:attrName>style.visibility</p:attrName>
                                        </p:attrNameLst>
                                      </p:cBhvr>
                                      <p:to>
                                        <p:strVal val="visible"/>
                                      </p:to>
                                    </p:set>
                                    <p:animEffect transition="in" filter="dissolve">
                                      <p:cBhvr>
                                        <p:cTn id="7" dur="500"/>
                                        <p:tgtEl>
                                          <p:spTgt spid="15362"/>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5363"/>
                                        </p:tgtEl>
                                        <p:attrNameLst>
                                          <p:attrName>style.visibility</p:attrName>
                                        </p:attrNameLst>
                                      </p:cBhvr>
                                      <p:to>
                                        <p:strVal val="visible"/>
                                      </p:to>
                                    </p:set>
                                    <p:animEffect transition="in" filter="dissolve">
                                      <p:cBhvr>
                                        <p:cTn id="11" dur="500"/>
                                        <p:tgtEl>
                                          <p:spTgt spid="15363"/>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364"/>
                                        </p:tgtEl>
                                        <p:attrNameLst>
                                          <p:attrName>style.visibility</p:attrName>
                                        </p:attrNameLst>
                                      </p:cBhvr>
                                      <p:to>
                                        <p:strVal val="visible"/>
                                      </p:to>
                                    </p:set>
                                    <p:animEffect transition="in" filter="dissolve">
                                      <p:cBhvr>
                                        <p:cTn id="15" dur="5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2" grpId="0" autoUpdateAnimBg="0"/>
      <p:bldP spid="15364"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416" name="Picture 8" descr="C:\Users\Phiya\Downloads\chemical_warfare.jpg"/>
          <p:cNvPicPr>
            <a:picLocks noChangeAspect="1" noChangeArrowheads="1"/>
          </p:cNvPicPr>
          <p:nvPr/>
        </p:nvPicPr>
        <p:blipFill>
          <a:blip r:embed="rId2" cstate="print"/>
          <a:srcRect/>
          <a:stretch>
            <a:fillRect/>
          </a:stretch>
        </p:blipFill>
        <p:spPr bwMode="auto">
          <a:xfrm>
            <a:off x="696686" y="228600"/>
            <a:ext cx="7837714" cy="6858000"/>
          </a:xfrm>
          <a:prstGeom prst="rect">
            <a:avLst/>
          </a:prstGeom>
          <a:noFill/>
        </p:spPr>
      </p:pic>
      <p:sp>
        <p:nvSpPr>
          <p:cNvPr id="17410" name="Rectangle 2"/>
          <p:cNvSpPr>
            <a:spLocks noGrp="1" noChangeArrowheads="1"/>
          </p:cNvSpPr>
          <p:nvPr>
            <p:ph type="title"/>
          </p:nvPr>
        </p:nvSpPr>
        <p:spPr>
          <a:xfrm>
            <a:off x="685800" y="0"/>
            <a:ext cx="7848600" cy="1143000"/>
          </a:xfrm>
          <a:solidFill>
            <a:schemeClr val="tx1">
              <a:lumMod val="75000"/>
              <a:lumOff val="25000"/>
            </a:schemeClr>
          </a:solidFill>
        </p:spPr>
        <p:txBody>
          <a:bodyPr/>
          <a:lstStyle/>
          <a:p>
            <a:r>
              <a:rPr lang="en-US" sz="3600" dirty="0">
                <a:solidFill>
                  <a:srgbClr val="FFFF00"/>
                </a:solidFill>
              </a:rPr>
              <a:t>Conventional Approach To Cancer</a:t>
            </a:r>
            <a:br>
              <a:rPr lang="en-US" sz="3600" dirty="0">
                <a:solidFill>
                  <a:srgbClr val="FFFF00"/>
                </a:solidFill>
              </a:rPr>
            </a:br>
            <a:r>
              <a:rPr lang="en-US" sz="2800" i="1" dirty="0">
                <a:solidFill>
                  <a:srgbClr val="FFFF00"/>
                </a:solidFill>
              </a:rPr>
              <a:t>Paradigm of Crisis,  Emergency and War</a:t>
            </a:r>
          </a:p>
        </p:txBody>
      </p:sp>
      <p:sp>
        <p:nvSpPr>
          <p:cNvPr id="17412" name="Text Box 4"/>
          <p:cNvSpPr txBox="1">
            <a:spLocks noChangeArrowheads="1"/>
          </p:cNvSpPr>
          <p:nvPr/>
        </p:nvSpPr>
        <p:spPr bwMode="auto">
          <a:xfrm>
            <a:off x="609600" y="6156325"/>
            <a:ext cx="7924800" cy="701675"/>
          </a:xfrm>
          <a:prstGeom prst="rect">
            <a:avLst/>
          </a:prstGeom>
          <a:solidFill>
            <a:schemeClr val="tx1">
              <a:lumMod val="75000"/>
              <a:lumOff val="25000"/>
            </a:schemeClr>
          </a:solidFill>
          <a:ln w="9525">
            <a:noFill/>
            <a:miter lim="800000"/>
            <a:headEnd/>
            <a:tailEnd/>
          </a:ln>
          <a:effectLst/>
        </p:spPr>
        <p:txBody>
          <a:bodyPr wrap="square">
            <a:spAutoFit/>
          </a:bodyPr>
          <a:lstStyle/>
          <a:p>
            <a:pPr algn="ctr"/>
            <a:r>
              <a:rPr lang="en-US" sz="4000" b="1" dirty="0">
                <a:solidFill>
                  <a:schemeClr val="bg1"/>
                </a:solidFill>
              </a:rPr>
              <a:t>CHEMICAL WARFARE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410"/>
                                        </p:tgtEl>
                                        <p:attrNameLst>
                                          <p:attrName>style.visibility</p:attrName>
                                        </p:attrNameLst>
                                      </p:cBhvr>
                                      <p:to>
                                        <p:strVal val="visible"/>
                                      </p:to>
                                    </p:set>
                                    <p:animEffect transition="in" filter="dissolve">
                                      <p:cBhvr>
                                        <p:cTn id="7" dur="500"/>
                                        <p:tgtEl>
                                          <p:spTgt spid="1741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Effect transition="in" filter="dissolve">
                                      <p:cBhvr>
                                        <p:cTn id="11"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autoUpdateAnimBg="0"/>
      <p:bldP spid="17412"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8437" name="Picture 5" descr="D:\My Documents\My Pictures\2002-01-11-h-bomb-test-180.jpg"/>
          <p:cNvPicPr>
            <a:picLocks noChangeAspect="1" noChangeArrowheads="1"/>
          </p:cNvPicPr>
          <p:nvPr/>
        </p:nvPicPr>
        <p:blipFill>
          <a:blip r:embed="rId2" cstate="print"/>
          <a:srcRect/>
          <a:stretch>
            <a:fillRect/>
          </a:stretch>
        </p:blipFill>
        <p:spPr bwMode="auto">
          <a:xfrm>
            <a:off x="838200" y="0"/>
            <a:ext cx="7620000" cy="6902450"/>
          </a:xfrm>
          <a:prstGeom prst="rect">
            <a:avLst/>
          </a:prstGeom>
          <a:noFill/>
        </p:spPr>
      </p:pic>
      <p:sp>
        <p:nvSpPr>
          <p:cNvPr id="18434" name="Rectangle 2"/>
          <p:cNvSpPr>
            <a:spLocks noGrp="1" noChangeArrowheads="1"/>
          </p:cNvSpPr>
          <p:nvPr>
            <p:ph type="title"/>
          </p:nvPr>
        </p:nvSpPr>
        <p:spPr>
          <a:xfrm>
            <a:off x="685800" y="381000"/>
            <a:ext cx="7772400" cy="1143000"/>
          </a:xfrm>
        </p:spPr>
        <p:txBody>
          <a:bodyPr/>
          <a:lstStyle/>
          <a:p>
            <a:r>
              <a:rPr lang="en-US" sz="3600" dirty="0">
                <a:solidFill>
                  <a:srgbClr val="FFFF00"/>
                </a:solidFill>
              </a:rPr>
              <a:t>Conventional Approach To Cancer</a:t>
            </a:r>
            <a:br>
              <a:rPr lang="en-US" sz="3600" dirty="0">
                <a:solidFill>
                  <a:srgbClr val="FFFF00"/>
                </a:solidFill>
              </a:rPr>
            </a:br>
            <a:r>
              <a:rPr lang="en-US" sz="2800" i="1" dirty="0">
                <a:solidFill>
                  <a:srgbClr val="FFFF00"/>
                </a:solidFill>
              </a:rPr>
              <a:t>Paradigm of Crisis,  Emergency and War</a:t>
            </a:r>
          </a:p>
        </p:txBody>
      </p:sp>
      <p:sp>
        <p:nvSpPr>
          <p:cNvPr id="18436" name="Text Box 4"/>
          <p:cNvSpPr txBox="1">
            <a:spLocks noChangeArrowheads="1"/>
          </p:cNvSpPr>
          <p:nvPr/>
        </p:nvSpPr>
        <p:spPr bwMode="auto">
          <a:xfrm>
            <a:off x="3090863" y="5715000"/>
            <a:ext cx="3005137" cy="701675"/>
          </a:xfrm>
          <a:prstGeom prst="rect">
            <a:avLst/>
          </a:prstGeom>
          <a:noFill/>
          <a:ln w="9525">
            <a:noFill/>
            <a:miter lim="800000"/>
            <a:headEnd/>
            <a:tailEnd/>
          </a:ln>
          <a:effectLst/>
        </p:spPr>
        <p:txBody>
          <a:bodyPr wrap="none">
            <a:spAutoFit/>
          </a:bodyPr>
          <a:lstStyle/>
          <a:p>
            <a:r>
              <a:rPr lang="en-US" sz="4000">
                <a:solidFill>
                  <a:srgbClr val="FFFF00"/>
                </a:solidFill>
              </a:rPr>
              <a:t>RADIATION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dissolve">
                                      <p:cBhvr>
                                        <p:cTn id="7" dur="500"/>
                                        <p:tgtEl>
                                          <p:spTgt spid="1843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8437"/>
                                        </p:tgtEl>
                                        <p:attrNameLst>
                                          <p:attrName>style.visibility</p:attrName>
                                        </p:attrNameLst>
                                      </p:cBhvr>
                                      <p:to>
                                        <p:strVal val="visible"/>
                                      </p:to>
                                    </p:set>
                                    <p:animEffect transition="in" filter="dissolve">
                                      <p:cBhvr>
                                        <p:cTn id="11" dur="500"/>
                                        <p:tgtEl>
                                          <p:spTgt spid="1843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8436"/>
                                        </p:tgtEl>
                                        <p:attrNameLst>
                                          <p:attrName>style.visibility</p:attrName>
                                        </p:attrNameLst>
                                      </p:cBhvr>
                                      <p:to>
                                        <p:strVal val="visible"/>
                                      </p:to>
                                    </p:set>
                                    <p:animEffect transition="in" filter="dissolve">
                                      <p:cBhvr>
                                        <p:cTn id="15" dur="5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utoUpdateAnimBg="0"/>
      <p:bldP spid="18436"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685800" y="1905000"/>
            <a:ext cx="7772400" cy="1143000"/>
          </a:xfrm>
        </p:spPr>
        <p:txBody>
          <a:bodyPr/>
          <a:lstStyle/>
          <a:p>
            <a:r>
              <a:rPr lang="en-US" sz="4800">
                <a:solidFill>
                  <a:srgbClr val="FFFF00"/>
                </a:solidFill>
              </a:rPr>
              <a:t>Result:</a:t>
            </a:r>
          </a:p>
        </p:txBody>
      </p:sp>
      <p:sp>
        <p:nvSpPr>
          <p:cNvPr id="19459" name="Rectangle 3"/>
          <p:cNvSpPr>
            <a:spLocks noGrp="1" noChangeArrowheads="1"/>
          </p:cNvSpPr>
          <p:nvPr>
            <p:ph type="subTitle" idx="1"/>
          </p:nvPr>
        </p:nvSpPr>
        <p:spPr>
          <a:xfrm>
            <a:off x="1371600" y="3200400"/>
            <a:ext cx="6400800" cy="1752600"/>
          </a:xfrm>
        </p:spPr>
        <p:txBody>
          <a:bodyPr/>
          <a:lstStyle/>
          <a:p>
            <a:r>
              <a:rPr lang="en-US">
                <a:solidFill>
                  <a:srgbClr val="FFFF00"/>
                </a:solidFill>
              </a:rPr>
              <a:t>Eliminate the enemy (the cancer) and hope the patient lives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458"/>
                                        </p:tgtEl>
                                        <p:attrNameLst>
                                          <p:attrName>style.visibility</p:attrName>
                                        </p:attrNameLst>
                                      </p:cBhvr>
                                      <p:to>
                                        <p:strVal val="visible"/>
                                      </p:to>
                                    </p:set>
                                    <p:animEffect transition="in" filter="dissolve">
                                      <p:cBhvr>
                                        <p:cTn id="7" dur="500"/>
                                        <p:tgtEl>
                                          <p:spTgt spid="1945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459">
                                            <p:txEl>
                                              <p:pRg st="0" end="0"/>
                                            </p:txEl>
                                          </p:spTgt>
                                        </p:tgtEl>
                                        <p:attrNameLst>
                                          <p:attrName>style.visibility</p:attrName>
                                        </p:attrNameLst>
                                      </p:cBhvr>
                                      <p:to>
                                        <p:strVal val="visible"/>
                                      </p:to>
                                    </p:set>
                                    <p:animEffect transition="in" filter="dissolve">
                                      <p:cBhvr>
                                        <p:cTn id="12" dur="500"/>
                                        <p:tgtEl>
                                          <p:spTgt spid="1945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autoUpdateAnimBg="0"/>
      <p:bldP spid="19459" grpId="0" build="p" autoUpdateAnimBg="0"/>
    </p:bldLst>
  </p:timing>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1143000" y="1295400"/>
            <a:ext cx="6781800" cy="3124200"/>
          </a:xfrm>
        </p:spPr>
        <p:txBody>
          <a:bodyPr/>
          <a:lstStyle/>
          <a:p>
            <a:pPr algn="l"/>
            <a:r>
              <a:rPr lang="en-US" sz="4000" dirty="0" smtClean="0">
                <a:solidFill>
                  <a:srgbClr val="FFFF00"/>
                </a:solidFill>
              </a:rPr>
              <a:t>The Macrobiotic Paradigm:</a:t>
            </a:r>
            <a:r>
              <a:rPr lang="en-US" sz="4000" dirty="0">
                <a:solidFill>
                  <a:srgbClr val="FFFF00"/>
                </a:solidFill>
              </a:rPr>
              <a:t/>
            </a:r>
            <a:br>
              <a:rPr lang="en-US" sz="4000" dirty="0">
                <a:solidFill>
                  <a:srgbClr val="FFFF00"/>
                </a:solidFill>
              </a:rPr>
            </a:br>
            <a:r>
              <a:rPr lang="en-US" sz="3600" i="1" dirty="0" smtClean="0">
                <a:solidFill>
                  <a:schemeClr val="bg1"/>
                </a:solidFill>
              </a:rPr>
              <a:t>Distinguishing </a:t>
            </a:r>
            <a:r>
              <a:rPr lang="en-US" sz="3600" i="1" dirty="0">
                <a:solidFill>
                  <a:schemeClr val="bg1"/>
                </a:solidFill>
              </a:rPr>
              <a:t>conventional, preventative, alternative medicines and </a:t>
            </a:r>
            <a:r>
              <a:rPr lang="en-US" sz="3600" i="1" dirty="0" smtClean="0">
                <a:solidFill>
                  <a:schemeClr val="bg1"/>
                </a:solidFill>
              </a:rPr>
              <a:t>macrobiotics</a:t>
            </a:r>
            <a:r>
              <a:rPr lang="en-US" sz="4000" dirty="0" smtClean="0">
                <a:solidFill>
                  <a:srgbClr val="FFFF00"/>
                </a:solidFill>
              </a:rPr>
              <a:t/>
            </a:r>
            <a:br>
              <a:rPr lang="en-US" sz="4000" dirty="0" smtClean="0">
                <a:solidFill>
                  <a:srgbClr val="FFFF00"/>
                </a:solidFill>
              </a:rPr>
            </a:br>
            <a:endParaRPr lang="en-US" sz="3200" i="1" dirty="0">
              <a:solidFill>
                <a:schemeClr val="bg1"/>
              </a:solidFill>
            </a:endParaRPr>
          </a:p>
        </p:txBody>
      </p:sp>
      <p:sp>
        <p:nvSpPr>
          <p:cNvPr id="20488" name="Text Box 8"/>
          <p:cNvSpPr txBox="1">
            <a:spLocks noChangeArrowheads="1"/>
          </p:cNvSpPr>
          <p:nvPr/>
        </p:nvSpPr>
        <p:spPr bwMode="auto">
          <a:xfrm>
            <a:off x="6019800" y="6248400"/>
            <a:ext cx="2701381" cy="830997"/>
          </a:xfrm>
          <a:prstGeom prst="rect">
            <a:avLst/>
          </a:prstGeom>
          <a:noFill/>
          <a:ln w="9525">
            <a:noFill/>
            <a:miter lim="800000"/>
            <a:headEnd/>
            <a:tailEnd/>
          </a:ln>
          <a:effectLst/>
        </p:spPr>
        <p:txBody>
          <a:bodyPr wrap="none">
            <a:spAutoFit/>
          </a:bodyPr>
          <a:lstStyle/>
          <a:p>
            <a:r>
              <a:rPr lang="en-US" dirty="0">
                <a:solidFill>
                  <a:schemeClr val="bg1"/>
                </a:solidFill>
              </a:rPr>
              <a:t>© </a:t>
            </a:r>
            <a:r>
              <a:rPr lang="en-US" dirty="0" smtClean="0">
                <a:solidFill>
                  <a:schemeClr val="bg1"/>
                </a:solidFill>
              </a:rPr>
              <a:t>2012 </a:t>
            </a:r>
            <a:r>
              <a:rPr lang="en-US" dirty="0" err="1" smtClean="0">
                <a:solidFill>
                  <a:schemeClr val="bg1"/>
                </a:solidFill>
              </a:rPr>
              <a:t>Phiya</a:t>
            </a:r>
            <a:r>
              <a:rPr lang="en-US" dirty="0" smtClean="0">
                <a:solidFill>
                  <a:schemeClr val="bg1"/>
                </a:solidFill>
              </a:rPr>
              <a:t> </a:t>
            </a:r>
            <a:r>
              <a:rPr lang="en-US" dirty="0" err="1" smtClean="0">
                <a:solidFill>
                  <a:schemeClr val="bg1"/>
                </a:solidFill>
              </a:rPr>
              <a:t>Kushi</a:t>
            </a:r>
            <a:endParaRPr lang="en-US" dirty="0" smtClean="0">
              <a:solidFill>
                <a:schemeClr val="bg1"/>
              </a:solidFill>
            </a:endParaRPr>
          </a:p>
          <a:p>
            <a:endParaRPr lang="en-US"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0488"/>
                                        </p:tgtEl>
                                        <p:attrNameLst>
                                          <p:attrName>style.visibility</p:attrName>
                                        </p:attrNameLst>
                                      </p:cBhvr>
                                      <p:to>
                                        <p:strVal val="visible"/>
                                      </p:to>
                                    </p:set>
                                    <p:animEffect transition="in" filter="dissolve">
                                      <p:cBhvr>
                                        <p:cTn id="11" dur="500"/>
                                        <p:tgtEl>
                                          <p:spTgt spid="20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2" grpId="0" autoUpdateAnimBg="0"/>
      <p:bldP spid="20488"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2"/>
          <p:cNvSpPr>
            <a:spLocks noGrp="1" noChangeArrowheads="1"/>
          </p:cNvSpPr>
          <p:nvPr>
            <p:ph type="ctrTitle"/>
          </p:nvPr>
        </p:nvSpPr>
        <p:spPr>
          <a:xfrm>
            <a:off x="685800" y="2286000"/>
            <a:ext cx="7772400" cy="1143000"/>
          </a:xfrm>
        </p:spPr>
        <p:txBody>
          <a:bodyPr/>
          <a:lstStyle/>
          <a:p>
            <a:r>
              <a:rPr lang="en-US">
                <a:solidFill>
                  <a:srgbClr val="FFFF00"/>
                </a:solidFill>
              </a:rPr>
              <a:t>Preventive Approach To Cancer</a:t>
            </a:r>
          </a:p>
        </p:txBody>
      </p:sp>
      <p:sp>
        <p:nvSpPr>
          <p:cNvPr id="22531" name="Rectangle 3"/>
          <p:cNvSpPr>
            <a:spLocks noGrp="1" noChangeArrowheads="1"/>
          </p:cNvSpPr>
          <p:nvPr>
            <p:ph type="subTitle" idx="1"/>
          </p:nvPr>
        </p:nvSpPr>
        <p:spPr>
          <a:xfrm>
            <a:off x="1371600" y="3429000"/>
            <a:ext cx="6400800" cy="1371600"/>
          </a:xfrm>
        </p:spPr>
        <p:txBody>
          <a:bodyPr/>
          <a:lstStyle/>
          <a:p>
            <a:r>
              <a:rPr lang="en-US" i="1">
                <a:solidFill>
                  <a:schemeClr val="bg1"/>
                </a:solidFill>
              </a:rPr>
              <a:t>Paradigm of Defense</a:t>
            </a:r>
          </a:p>
          <a:p>
            <a:r>
              <a:rPr lang="en-US" i="1">
                <a:solidFill>
                  <a:schemeClr val="bg1"/>
                </a:solidFill>
              </a:rPr>
              <a:t>Tactics include…</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dissolve">
                                      <p:cBhvr>
                                        <p:cTn id="7" dur="500"/>
                                        <p:tgtEl>
                                          <p:spTgt spid="2253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2531">
                                            <p:txEl>
                                              <p:pRg st="0" end="0"/>
                                            </p:txEl>
                                          </p:spTgt>
                                        </p:tgtEl>
                                        <p:attrNameLst>
                                          <p:attrName>style.visibility</p:attrName>
                                        </p:attrNameLst>
                                      </p:cBhvr>
                                      <p:to>
                                        <p:strVal val="visible"/>
                                      </p:to>
                                    </p:set>
                                    <p:animEffect transition="in" filter="dissolve">
                                      <p:cBhvr>
                                        <p:cTn id="11" dur="500"/>
                                        <p:tgtEl>
                                          <p:spTgt spid="2253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2531">
                                            <p:txEl>
                                              <p:pRg st="1" end="1"/>
                                            </p:txEl>
                                          </p:spTgt>
                                        </p:tgtEl>
                                        <p:attrNameLst>
                                          <p:attrName>style.visibility</p:attrName>
                                        </p:attrNameLst>
                                      </p:cBhvr>
                                      <p:to>
                                        <p:strVal val="visible"/>
                                      </p:to>
                                    </p:set>
                                    <p:animEffect transition="in" filter="dissolve">
                                      <p:cBhvr>
                                        <p:cTn id="15" dur="500"/>
                                        <p:tgtEl>
                                          <p:spTgt spid="2253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autoUpdateAnimBg="0"/>
      <p:bldP spid="22531" grpId="0" build="p" autoUpdateAnimBg="0" advAuto="0"/>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381000" y="762000"/>
            <a:ext cx="3810000" cy="5105400"/>
          </a:xfrm>
        </p:spPr>
        <p:txBody>
          <a:bodyPr/>
          <a:lstStyle/>
          <a:p>
            <a:r>
              <a:rPr lang="en-US" sz="4000">
                <a:solidFill>
                  <a:srgbClr val="FFFF00"/>
                </a:solidFill>
              </a:rPr>
              <a:t>Pre-emptive removal of sites susceptible to cancer:</a:t>
            </a:r>
            <a:br>
              <a:rPr lang="en-US" sz="4000">
                <a:solidFill>
                  <a:srgbClr val="FFFF00"/>
                </a:solidFill>
              </a:rPr>
            </a:br>
            <a:r>
              <a:rPr lang="en-US" sz="4000">
                <a:solidFill>
                  <a:srgbClr val="FFFF00"/>
                </a:solidFill>
              </a:rPr>
              <a:t/>
            </a:r>
            <a:br>
              <a:rPr lang="en-US" sz="4000">
                <a:solidFill>
                  <a:srgbClr val="FFFF00"/>
                </a:solidFill>
              </a:rPr>
            </a:br>
            <a:r>
              <a:rPr lang="en-US" sz="3600" i="1">
                <a:solidFill>
                  <a:schemeClr val="bg1"/>
                </a:solidFill>
              </a:rPr>
              <a:t>The ideal cancer-free body – a machine with only essential biological parts</a:t>
            </a:r>
            <a:endParaRPr lang="en-US" sz="2800" i="1">
              <a:solidFill>
                <a:schemeClr val="bg1"/>
              </a:solidFill>
            </a:endParaRPr>
          </a:p>
        </p:txBody>
      </p:sp>
      <p:pic>
        <p:nvPicPr>
          <p:cNvPr id="23555" name="Picture 3" descr="D:\My Documents\My Pictures\borg.jpg"/>
          <p:cNvPicPr>
            <a:picLocks noChangeAspect="1" noChangeArrowheads="1"/>
          </p:cNvPicPr>
          <p:nvPr/>
        </p:nvPicPr>
        <p:blipFill>
          <a:blip r:embed="rId2" cstate="print"/>
          <a:srcRect/>
          <a:stretch>
            <a:fillRect/>
          </a:stretch>
        </p:blipFill>
        <p:spPr bwMode="auto">
          <a:xfrm>
            <a:off x="4572000" y="381000"/>
            <a:ext cx="3221038" cy="6046788"/>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3554">
                                            <p:txEl>
                                              <p:pRg st="0" end="0"/>
                                            </p:txEl>
                                          </p:spTgt>
                                        </p:tgtEl>
                                        <p:attrNameLst>
                                          <p:attrName>style.visibility</p:attrName>
                                        </p:attrNameLst>
                                      </p:cBhvr>
                                      <p:to>
                                        <p:strVal val="visible"/>
                                      </p:to>
                                    </p:set>
                                    <p:animEffect transition="in" filter="dissolve">
                                      <p:cBhvr>
                                        <p:cTn id="7" dur="500"/>
                                        <p:tgtEl>
                                          <p:spTgt spid="2355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3555"/>
                                        </p:tgtEl>
                                        <p:attrNameLst>
                                          <p:attrName>style.visibility</p:attrName>
                                        </p:attrNameLst>
                                      </p:cBhvr>
                                      <p:to>
                                        <p:strVal val="visible"/>
                                      </p:to>
                                    </p:set>
                                    <p:animEffect transition="in" filter="dissolve">
                                      <p:cBhvr>
                                        <p:cTn id="12" dur="500"/>
                                        <p:tgtEl>
                                          <p:spTgt spid="23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4" grpId="0" build="p" autoUpdateAnimBg="0" advAuto="0"/>
    </p:bld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685800" y="457200"/>
            <a:ext cx="7772400" cy="1143000"/>
          </a:xfrm>
        </p:spPr>
        <p:txBody>
          <a:bodyPr/>
          <a:lstStyle/>
          <a:p>
            <a:r>
              <a:rPr lang="en-US">
                <a:solidFill>
                  <a:srgbClr val="FFFF00"/>
                </a:solidFill>
              </a:rPr>
              <a:t>Defensive eating</a:t>
            </a:r>
          </a:p>
        </p:txBody>
      </p:sp>
      <p:pic>
        <p:nvPicPr>
          <p:cNvPr id="24579" name="Picture 3" descr="D:\My Documents\My Pictures\beta-carotene.jpg"/>
          <p:cNvPicPr>
            <a:picLocks noChangeAspect="1" noChangeArrowheads="1"/>
          </p:cNvPicPr>
          <p:nvPr/>
        </p:nvPicPr>
        <p:blipFill>
          <a:blip r:embed="rId2" cstate="print"/>
          <a:srcRect/>
          <a:stretch>
            <a:fillRect/>
          </a:stretch>
        </p:blipFill>
        <p:spPr bwMode="auto">
          <a:xfrm>
            <a:off x="914400" y="1676400"/>
            <a:ext cx="2540000" cy="4152900"/>
          </a:xfrm>
          <a:prstGeom prst="rect">
            <a:avLst/>
          </a:prstGeom>
          <a:noFill/>
        </p:spPr>
      </p:pic>
      <p:sp>
        <p:nvSpPr>
          <p:cNvPr id="24580" name="Rectangle 4"/>
          <p:cNvSpPr>
            <a:spLocks noChangeArrowheads="1"/>
          </p:cNvSpPr>
          <p:nvPr/>
        </p:nvSpPr>
        <p:spPr bwMode="auto">
          <a:xfrm>
            <a:off x="1447800" y="3124200"/>
            <a:ext cx="1600200" cy="685800"/>
          </a:xfrm>
          <a:prstGeom prst="rect">
            <a:avLst/>
          </a:prstGeom>
          <a:solidFill>
            <a:schemeClr val="tx1"/>
          </a:solidFill>
          <a:ln w="9525">
            <a:noFill/>
            <a:miter lim="800000"/>
            <a:headEnd/>
            <a:tailEnd/>
          </a:ln>
          <a:effectLst/>
        </p:spPr>
        <p:txBody>
          <a:bodyPr wrap="none" anchor="ctr"/>
          <a:lstStyle/>
          <a:p>
            <a:endParaRPr lang="en-US"/>
          </a:p>
        </p:txBody>
      </p:sp>
      <p:pic>
        <p:nvPicPr>
          <p:cNvPr id="24581" name="Picture 5" descr="D:\My Documents\My Pictures\vitamin-c.jpg"/>
          <p:cNvPicPr>
            <a:picLocks noChangeAspect="1" noChangeArrowheads="1"/>
          </p:cNvPicPr>
          <p:nvPr/>
        </p:nvPicPr>
        <p:blipFill>
          <a:blip r:embed="rId3" cstate="print"/>
          <a:srcRect/>
          <a:stretch>
            <a:fillRect/>
          </a:stretch>
        </p:blipFill>
        <p:spPr bwMode="auto">
          <a:xfrm>
            <a:off x="5791200" y="1752600"/>
            <a:ext cx="2819400" cy="3810000"/>
          </a:xfrm>
          <a:prstGeom prst="rect">
            <a:avLst/>
          </a:prstGeom>
          <a:noFill/>
        </p:spPr>
      </p:pic>
      <p:pic>
        <p:nvPicPr>
          <p:cNvPr id="24582" name="Picture 6" descr="D:\My Documents\My Pictures\broccoli.jpg"/>
          <p:cNvPicPr>
            <a:picLocks noChangeAspect="1" noChangeArrowheads="1"/>
          </p:cNvPicPr>
          <p:nvPr/>
        </p:nvPicPr>
        <p:blipFill>
          <a:blip r:embed="rId4" cstate="print"/>
          <a:srcRect/>
          <a:stretch>
            <a:fillRect/>
          </a:stretch>
        </p:blipFill>
        <p:spPr bwMode="auto">
          <a:xfrm>
            <a:off x="3352800" y="2286000"/>
            <a:ext cx="2667000" cy="2589213"/>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578"/>
                                        </p:tgtEl>
                                        <p:attrNameLst>
                                          <p:attrName>style.visibility</p:attrName>
                                        </p:attrNameLst>
                                      </p:cBhvr>
                                      <p:to>
                                        <p:strVal val="visible"/>
                                      </p:to>
                                    </p:set>
                                    <p:animEffect transition="in" filter="dissolve">
                                      <p:cBhvr>
                                        <p:cTn id="7" dur="500"/>
                                        <p:tgtEl>
                                          <p:spTgt spid="245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579"/>
                                        </p:tgtEl>
                                        <p:attrNameLst>
                                          <p:attrName>style.visibility</p:attrName>
                                        </p:attrNameLst>
                                      </p:cBhvr>
                                      <p:to>
                                        <p:strVal val="visible"/>
                                      </p:to>
                                    </p:set>
                                    <p:animEffect transition="in" filter="dissolve">
                                      <p:cBhvr>
                                        <p:cTn id="11" dur="500"/>
                                        <p:tgtEl>
                                          <p:spTgt spid="24579"/>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24581"/>
                                        </p:tgtEl>
                                        <p:attrNameLst>
                                          <p:attrName>style.visibility</p:attrName>
                                        </p:attrNameLst>
                                      </p:cBhvr>
                                      <p:to>
                                        <p:strVal val="visible"/>
                                      </p:to>
                                    </p:set>
                                    <p:animEffect transition="in" filter="dissolve">
                                      <p:cBhvr>
                                        <p:cTn id="15" dur="500"/>
                                        <p:tgtEl>
                                          <p:spTgt spid="24581"/>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24582"/>
                                        </p:tgtEl>
                                        <p:attrNameLst>
                                          <p:attrName>style.visibility</p:attrName>
                                        </p:attrNameLst>
                                      </p:cBhvr>
                                      <p:to>
                                        <p:strVal val="visible"/>
                                      </p:to>
                                    </p:set>
                                    <p:animEffect transition="in" filter="dissolve">
                                      <p:cBhvr>
                                        <p:cTn id="19" dur="500"/>
                                        <p:tgtEl>
                                          <p:spTgt spid="24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2" name="Rectangle 2"/>
          <p:cNvSpPr>
            <a:spLocks noGrp="1" noChangeArrowheads="1"/>
          </p:cNvSpPr>
          <p:nvPr>
            <p:ph type="ctrTitle"/>
          </p:nvPr>
        </p:nvSpPr>
        <p:spPr>
          <a:xfrm>
            <a:off x="685800" y="1905000"/>
            <a:ext cx="7772400" cy="1143000"/>
          </a:xfrm>
        </p:spPr>
        <p:txBody>
          <a:bodyPr/>
          <a:lstStyle/>
          <a:p>
            <a:r>
              <a:rPr lang="en-US" sz="4800">
                <a:solidFill>
                  <a:srgbClr val="FFFF00"/>
                </a:solidFill>
              </a:rPr>
              <a:t>Result:</a:t>
            </a:r>
          </a:p>
        </p:txBody>
      </p:sp>
      <p:sp>
        <p:nvSpPr>
          <p:cNvPr id="25603" name="Rectangle 3"/>
          <p:cNvSpPr>
            <a:spLocks noGrp="1" noChangeArrowheads="1"/>
          </p:cNvSpPr>
          <p:nvPr>
            <p:ph type="subTitle" idx="1"/>
          </p:nvPr>
        </p:nvSpPr>
        <p:spPr>
          <a:xfrm>
            <a:off x="1371600" y="3200400"/>
            <a:ext cx="6400800" cy="1752600"/>
          </a:xfrm>
        </p:spPr>
        <p:txBody>
          <a:bodyPr/>
          <a:lstStyle/>
          <a:p>
            <a:r>
              <a:rPr lang="en-US">
                <a:solidFill>
                  <a:srgbClr val="FFFF00"/>
                </a:solidFill>
              </a:rPr>
              <a:t>Living in fear</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dissolve">
                                      <p:cBhvr>
                                        <p:cTn id="7" dur="500"/>
                                        <p:tgtEl>
                                          <p:spTgt spid="2560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5603">
                                            <p:txEl>
                                              <p:pRg st="0" end="0"/>
                                            </p:txEl>
                                          </p:spTgt>
                                        </p:tgtEl>
                                        <p:attrNameLst>
                                          <p:attrName>style.visibility</p:attrName>
                                        </p:attrNameLst>
                                      </p:cBhvr>
                                      <p:to>
                                        <p:strVal val="visible"/>
                                      </p:to>
                                    </p:set>
                                    <p:animEffect transition="in" filter="dissolve">
                                      <p:cBhvr>
                                        <p:cTn id="11" dur="500"/>
                                        <p:tgtEl>
                                          <p:spTgt spid="256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utoUpdateAnimBg="0"/>
      <p:bldP spid="25603" grpId="0" build="p" autoUpdateAnimBg="0" advAuto="0"/>
    </p:bld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685800" y="2286000"/>
            <a:ext cx="7772400" cy="1143000"/>
          </a:xfrm>
        </p:spPr>
        <p:txBody>
          <a:bodyPr/>
          <a:lstStyle/>
          <a:p>
            <a:r>
              <a:rPr lang="en-US">
                <a:solidFill>
                  <a:srgbClr val="FFFF00"/>
                </a:solidFill>
              </a:rPr>
              <a:t>Alternative Approach To Cancer</a:t>
            </a:r>
          </a:p>
        </p:txBody>
      </p:sp>
      <p:sp>
        <p:nvSpPr>
          <p:cNvPr id="26627" name="Rectangle 3"/>
          <p:cNvSpPr>
            <a:spLocks noGrp="1" noChangeArrowheads="1"/>
          </p:cNvSpPr>
          <p:nvPr>
            <p:ph type="subTitle" idx="1"/>
          </p:nvPr>
        </p:nvSpPr>
        <p:spPr>
          <a:xfrm>
            <a:off x="1371600" y="3429000"/>
            <a:ext cx="6400800" cy="1371600"/>
          </a:xfrm>
        </p:spPr>
        <p:txBody>
          <a:bodyPr/>
          <a:lstStyle/>
          <a:p>
            <a:r>
              <a:rPr lang="en-US" i="1">
                <a:solidFill>
                  <a:schemeClr val="bg1"/>
                </a:solidFill>
              </a:rPr>
              <a:t>Paradigm of Compromise</a:t>
            </a:r>
          </a:p>
          <a:p>
            <a:r>
              <a:rPr lang="en-US" i="1">
                <a:solidFill>
                  <a:schemeClr val="bg1"/>
                </a:solidFill>
              </a:rPr>
              <a:t>of Least Harmful Treatments</a:t>
            </a:r>
          </a:p>
          <a:p>
            <a:r>
              <a:rPr lang="en-US" i="1">
                <a:solidFill>
                  <a:schemeClr val="bg1"/>
                </a:solidFill>
              </a:rPr>
              <a:t>Tactics include…</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626"/>
                                        </p:tgtEl>
                                        <p:attrNameLst>
                                          <p:attrName>style.visibility</p:attrName>
                                        </p:attrNameLst>
                                      </p:cBhvr>
                                      <p:to>
                                        <p:strVal val="visible"/>
                                      </p:to>
                                    </p:set>
                                    <p:animEffect transition="in" filter="dissolve">
                                      <p:cBhvr>
                                        <p:cTn id="7" dur="500"/>
                                        <p:tgtEl>
                                          <p:spTgt spid="2662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6627">
                                            <p:txEl>
                                              <p:pRg st="0" end="0"/>
                                            </p:txEl>
                                          </p:spTgt>
                                        </p:tgtEl>
                                        <p:attrNameLst>
                                          <p:attrName>style.visibility</p:attrName>
                                        </p:attrNameLst>
                                      </p:cBhvr>
                                      <p:to>
                                        <p:strVal val="visible"/>
                                      </p:to>
                                    </p:set>
                                    <p:animEffect transition="in" filter="dissolve">
                                      <p:cBhvr>
                                        <p:cTn id="11" dur="500"/>
                                        <p:tgtEl>
                                          <p:spTgt spid="26627">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6627">
                                            <p:txEl>
                                              <p:pRg st="1" end="1"/>
                                            </p:txEl>
                                          </p:spTgt>
                                        </p:tgtEl>
                                        <p:attrNameLst>
                                          <p:attrName>style.visibility</p:attrName>
                                        </p:attrNameLst>
                                      </p:cBhvr>
                                      <p:to>
                                        <p:strVal val="visible"/>
                                      </p:to>
                                    </p:set>
                                    <p:animEffect transition="in" filter="dissolve">
                                      <p:cBhvr>
                                        <p:cTn id="15" dur="500"/>
                                        <p:tgtEl>
                                          <p:spTgt spid="26627">
                                            <p:txEl>
                                              <p:pRg st="1" end="1"/>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6627">
                                            <p:txEl>
                                              <p:pRg st="2" end="2"/>
                                            </p:txEl>
                                          </p:spTgt>
                                        </p:tgtEl>
                                        <p:attrNameLst>
                                          <p:attrName>style.visibility</p:attrName>
                                        </p:attrNameLst>
                                      </p:cBhvr>
                                      <p:to>
                                        <p:strVal val="visible"/>
                                      </p:to>
                                    </p:set>
                                    <p:animEffect transition="in" filter="dissolve">
                                      <p:cBhvr>
                                        <p:cTn id="19" dur="500"/>
                                        <p:tgtEl>
                                          <p:spTgt spid="266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6" grpId="0" autoUpdateAnimBg="0"/>
      <p:bldP spid="26627" grpId="0" build="p" autoUpdateAnimBg="0" advAuto="0"/>
    </p:bld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685800" y="5334000"/>
            <a:ext cx="7772400" cy="1143000"/>
          </a:xfrm>
        </p:spPr>
        <p:txBody>
          <a:bodyPr/>
          <a:lstStyle/>
          <a:p>
            <a:r>
              <a:rPr lang="en-US" sz="3600" i="1">
                <a:solidFill>
                  <a:srgbClr val="FFFF00"/>
                </a:solidFill>
              </a:rPr>
              <a:t>Anything that might work </a:t>
            </a:r>
            <a:br>
              <a:rPr lang="en-US" sz="3600" i="1">
                <a:solidFill>
                  <a:srgbClr val="FFFF00"/>
                </a:solidFill>
              </a:rPr>
            </a:br>
            <a:r>
              <a:rPr lang="en-US" sz="3600" i="1">
                <a:solidFill>
                  <a:srgbClr val="FFFF00"/>
                </a:solidFill>
              </a:rPr>
              <a:t>that won’t kill before the cancer does</a:t>
            </a:r>
          </a:p>
        </p:txBody>
      </p:sp>
      <p:pic>
        <p:nvPicPr>
          <p:cNvPr id="27651" name="Picture 3" descr="D:\My Documents\My Pictures\pills.jpg"/>
          <p:cNvPicPr>
            <a:picLocks noChangeAspect="1" noChangeArrowheads="1"/>
          </p:cNvPicPr>
          <p:nvPr/>
        </p:nvPicPr>
        <p:blipFill>
          <a:blip r:embed="rId2" cstate="print"/>
          <a:srcRect/>
          <a:stretch>
            <a:fillRect/>
          </a:stretch>
        </p:blipFill>
        <p:spPr bwMode="auto">
          <a:xfrm>
            <a:off x="2514600" y="685800"/>
            <a:ext cx="4260850" cy="2852738"/>
          </a:xfrm>
          <a:prstGeom prst="rect">
            <a:avLst/>
          </a:prstGeom>
          <a:noFill/>
        </p:spPr>
      </p:pic>
      <p:pic>
        <p:nvPicPr>
          <p:cNvPr id="27652" name="Picture 4" descr="D:\My Documents\My Pictures\acupuncture.gif"/>
          <p:cNvPicPr>
            <a:picLocks noChangeAspect="1" noChangeArrowheads="1"/>
          </p:cNvPicPr>
          <p:nvPr/>
        </p:nvPicPr>
        <p:blipFill>
          <a:blip r:embed="rId3" cstate="print"/>
          <a:srcRect/>
          <a:stretch>
            <a:fillRect/>
          </a:stretch>
        </p:blipFill>
        <p:spPr bwMode="auto">
          <a:xfrm>
            <a:off x="609600" y="2514600"/>
            <a:ext cx="2286000" cy="2206625"/>
          </a:xfrm>
          <a:prstGeom prst="rect">
            <a:avLst/>
          </a:prstGeom>
          <a:noFill/>
        </p:spPr>
      </p:pic>
      <p:pic>
        <p:nvPicPr>
          <p:cNvPr id="27653" name="Picture 5" descr="D:\My Documents\My Pictures\herbs.gif"/>
          <p:cNvPicPr>
            <a:picLocks noChangeAspect="1" noChangeArrowheads="1"/>
          </p:cNvPicPr>
          <p:nvPr/>
        </p:nvPicPr>
        <p:blipFill>
          <a:blip r:embed="rId4" cstate="print"/>
          <a:srcRect/>
          <a:stretch>
            <a:fillRect/>
          </a:stretch>
        </p:blipFill>
        <p:spPr bwMode="auto">
          <a:xfrm>
            <a:off x="685800" y="381000"/>
            <a:ext cx="2789238" cy="1828800"/>
          </a:xfrm>
          <a:prstGeom prst="rect">
            <a:avLst/>
          </a:prstGeom>
          <a:noFill/>
        </p:spPr>
      </p:pic>
      <p:pic>
        <p:nvPicPr>
          <p:cNvPr id="27654" name="Picture 6" descr="D:\My Documents\My Pictures\prayer.jpg"/>
          <p:cNvPicPr>
            <a:picLocks noChangeAspect="1" noChangeArrowheads="1"/>
          </p:cNvPicPr>
          <p:nvPr/>
        </p:nvPicPr>
        <p:blipFill>
          <a:blip r:embed="rId5" cstate="print"/>
          <a:srcRect/>
          <a:stretch>
            <a:fillRect/>
          </a:stretch>
        </p:blipFill>
        <p:spPr bwMode="auto">
          <a:xfrm>
            <a:off x="6629400" y="381000"/>
            <a:ext cx="1687513" cy="2667000"/>
          </a:xfrm>
          <a:prstGeom prst="rect">
            <a:avLst/>
          </a:prstGeom>
          <a:noFill/>
        </p:spPr>
      </p:pic>
      <p:pic>
        <p:nvPicPr>
          <p:cNvPr id="27655" name="Picture 7" descr="D:\My Documents\My Pictures\broccoli.jpg"/>
          <p:cNvPicPr>
            <a:picLocks noChangeAspect="1" noChangeArrowheads="1"/>
          </p:cNvPicPr>
          <p:nvPr/>
        </p:nvPicPr>
        <p:blipFill>
          <a:blip r:embed="rId6" cstate="print"/>
          <a:srcRect/>
          <a:stretch>
            <a:fillRect/>
          </a:stretch>
        </p:blipFill>
        <p:spPr bwMode="auto">
          <a:xfrm>
            <a:off x="3352800" y="2819400"/>
            <a:ext cx="2209800" cy="2144713"/>
          </a:xfrm>
          <a:prstGeom prst="rect">
            <a:avLst/>
          </a:prstGeom>
          <a:noFill/>
        </p:spPr>
      </p:pic>
      <p:pic>
        <p:nvPicPr>
          <p:cNvPr id="27656" name="Picture 8" descr="C:\Program Files\Common Files\Microsoft Shared\Clipart\cagcat50\bd06529_.wmf"/>
          <p:cNvPicPr>
            <a:picLocks noChangeAspect="1" noChangeArrowheads="1"/>
          </p:cNvPicPr>
          <p:nvPr/>
        </p:nvPicPr>
        <p:blipFill>
          <a:blip r:embed="rId7" cstate="print"/>
          <a:srcRect/>
          <a:stretch>
            <a:fillRect/>
          </a:stretch>
        </p:blipFill>
        <p:spPr bwMode="auto">
          <a:xfrm>
            <a:off x="6096000" y="3352800"/>
            <a:ext cx="2209800" cy="1752600"/>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7651"/>
                                        </p:tgtEl>
                                        <p:attrNameLst>
                                          <p:attrName>style.visibility</p:attrName>
                                        </p:attrNameLst>
                                      </p:cBhvr>
                                      <p:to>
                                        <p:strVal val="visible"/>
                                      </p:to>
                                    </p:set>
                                    <p:animEffect transition="in" filter="dissolve">
                                      <p:cBhvr>
                                        <p:cTn id="7" dur="500"/>
                                        <p:tgtEl>
                                          <p:spTgt spid="2765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7652"/>
                                        </p:tgtEl>
                                        <p:attrNameLst>
                                          <p:attrName>style.visibility</p:attrName>
                                        </p:attrNameLst>
                                      </p:cBhvr>
                                      <p:to>
                                        <p:strVal val="visible"/>
                                      </p:to>
                                    </p:set>
                                    <p:animEffect transition="in" filter="dissolve">
                                      <p:cBhvr>
                                        <p:cTn id="11" dur="500"/>
                                        <p:tgtEl>
                                          <p:spTgt spid="27652"/>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27653"/>
                                        </p:tgtEl>
                                        <p:attrNameLst>
                                          <p:attrName>style.visibility</p:attrName>
                                        </p:attrNameLst>
                                      </p:cBhvr>
                                      <p:to>
                                        <p:strVal val="visible"/>
                                      </p:to>
                                    </p:set>
                                    <p:animEffect transition="in" filter="dissolve">
                                      <p:cBhvr>
                                        <p:cTn id="15" dur="500"/>
                                        <p:tgtEl>
                                          <p:spTgt spid="27653"/>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27654"/>
                                        </p:tgtEl>
                                        <p:attrNameLst>
                                          <p:attrName>style.visibility</p:attrName>
                                        </p:attrNameLst>
                                      </p:cBhvr>
                                      <p:to>
                                        <p:strVal val="visible"/>
                                      </p:to>
                                    </p:set>
                                    <p:animEffect transition="in" filter="dissolve">
                                      <p:cBhvr>
                                        <p:cTn id="19" dur="500"/>
                                        <p:tgtEl>
                                          <p:spTgt spid="27654"/>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27655"/>
                                        </p:tgtEl>
                                        <p:attrNameLst>
                                          <p:attrName>style.visibility</p:attrName>
                                        </p:attrNameLst>
                                      </p:cBhvr>
                                      <p:to>
                                        <p:strVal val="visible"/>
                                      </p:to>
                                    </p:set>
                                    <p:animEffect transition="in" filter="dissolve">
                                      <p:cBhvr>
                                        <p:cTn id="23" dur="500"/>
                                        <p:tgtEl>
                                          <p:spTgt spid="27655"/>
                                        </p:tgtEl>
                                      </p:cBhvr>
                                    </p:animEffect>
                                  </p:childTnLst>
                                </p:cTn>
                              </p:par>
                            </p:childTnLst>
                          </p:cTn>
                        </p:par>
                        <p:par>
                          <p:cTn id="24" fill="hold">
                            <p:stCondLst>
                              <p:cond delay="2500"/>
                            </p:stCondLst>
                            <p:childTnLst>
                              <p:par>
                                <p:cTn id="25" presetID="9" presetClass="entr" presetSubtype="0" fill="hold" nodeType="afterEffect">
                                  <p:stCondLst>
                                    <p:cond delay="0"/>
                                  </p:stCondLst>
                                  <p:childTnLst>
                                    <p:set>
                                      <p:cBhvr>
                                        <p:cTn id="26" dur="1" fill="hold">
                                          <p:stCondLst>
                                            <p:cond delay="0"/>
                                          </p:stCondLst>
                                        </p:cTn>
                                        <p:tgtEl>
                                          <p:spTgt spid="27656"/>
                                        </p:tgtEl>
                                        <p:attrNameLst>
                                          <p:attrName>style.visibility</p:attrName>
                                        </p:attrNameLst>
                                      </p:cBhvr>
                                      <p:to>
                                        <p:strVal val="visible"/>
                                      </p:to>
                                    </p:set>
                                    <p:animEffect transition="in" filter="dissolve">
                                      <p:cBhvr>
                                        <p:cTn id="27" dur="500"/>
                                        <p:tgtEl>
                                          <p:spTgt spid="27656"/>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27650"/>
                                        </p:tgtEl>
                                        <p:attrNameLst>
                                          <p:attrName>style.visibility</p:attrName>
                                        </p:attrNameLst>
                                      </p:cBhvr>
                                      <p:to>
                                        <p:strVal val="visible"/>
                                      </p:to>
                                    </p:set>
                                    <p:animEffect transition="in" filter="dissolve">
                                      <p:cBhvr>
                                        <p:cTn id="31" dur="500"/>
                                        <p:tgtEl>
                                          <p:spTgt spid="276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0"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2"/>
          <p:cNvSpPr>
            <a:spLocks noGrp="1" noChangeArrowheads="1"/>
          </p:cNvSpPr>
          <p:nvPr>
            <p:ph type="ctrTitle"/>
          </p:nvPr>
        </p:nvSpPr>
        <p:spPr>
          <a:xfrm>
            <a:off x="685800" y="1905000"/>
            <a:ext cx="7772400" cy="1143000"/>
          </a:xfrm>
        </p:spPr>
        <p:txBody>
          <a:bodyPr/>
          <a:lstStyle/>
          <a:p>
            <a:r>
              <a:rPr lang="en-US" sz="4800">
                <a:solidFill>
                  <a:srgbClr val="FFFF00"/>
                </a:solidFill>
              </a:rPr>
              <a:t>Result:</a:t>
            </a:r>
          </a:p>
        </p:txBody>
      </p:sp>
      <p:sp>
        <p:nvSpPr>
          <p:cNvPr id="28675" name="Rectangle 3"/>
          <p:cNvSpPr>
            <a:spLocks noGrp="1" noChangeArrowheads="1"/>
          </p:cNvSpPr>
          <p:nvPr>
            <p:ph type="subTitle" idx="1"/>
          </p:nvPr>
        </p:nvSpPr>
        <p:spPr>
          <a:xfrm>
            <a:off x="1371600" y="3200400"/>
            <a:ext cx="6400800" cy="1143000"/>
          </a:xfrm>
        </p:spPr>
        <p:txBody>
          <a:bodyPr/>
          <a:lstStyle/>
          <a:p>
            <a:r>
              <a:rPr lang="en-US">
                <a:solidFill>
                  <a:srgbClr val="FFFF00"/>
                </a:solidFill>
              </a:rPr>
              <a:t>Increasing the odds and praying that at least one of them will work</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8674"/>
                                        </p:tgtEl>
                                        <p:attrNameLst>
                                          <p:attrName>style.visibility</p:attrName>
                                        </p:attrNameLst>
                                      </p:cBhvr>
                                      <p:to>
                                        <p:strVal val="visible"/>
                                      </p:to>
                                    </p:set>
                                    <p:animEffect transition="in" filter="dissolve">
                                      <p:cBhvr>
                                        <p:cTn id="7" dur="500"/>
                                        <p:tgtEl>
                                          <p:spTgt spid="2867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8675">
                                            <p:txEl>
                                              <p:pRg st="0" end="0"/>
                                            </p:txEl>
                                          </p:spTgt>
                                        </p:tgtEl>
                                        <p:attrNameLst>
                                          <p:attrName>style.visibility</p:attrName>
                                        </p:attrNameLst>
                                      </p:cBhvr>
                                      <p:to>
                                        <p:strVal val="visible"/>
                                      </p:to>
                                    </p:set>
                                    <p:animEffect transition="in" filter="dissolve">
                                      <p:cBhvr>
                                        <p:cTn id="11" dur="500"/>
                                        <p:tgtEl>
                                          <p:spTgt spid="286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autoUpdateAnimBg="0"/>
      <p:bldP spid="28675" grpId="0" build="p" autoUpdateAnimBg="0" advAuto="0"/>
    </p:bld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685800" y="2286000"/>
            <a:ext cx="7772400" cy="1143000"/>
          </a:xfrm>
        </p:spPr>
        <p:txBody>
          <a:bodyPr/>
          <a:lstStyle/>
          <a:p>
            <a:r>
              <a:rPr lang="en-US">
                <a:solidFill>
                  <a:srgbClr val="FFFF00"/>
                </a:solidFill>
              </a:rPr>
              <a:t>Macrobiotic Approach To Cancer</a:t>
            </a:r>
          </a:p>
        </p:txBody>
      </p:sp>
      <p:sp>
        <p:nvSpPr>
          <p:cNvPr id="29699" name="Rectangle 3"/>
          <p:cNvSpPr>
            <a:spLocks noGrp="1" noChangeArrowheads="1"/>
          </p:cNvSpPr>
          <p:nvPr>
            <p:ph type="subTitle" idx="1"/>
          </p:nvPr>
        </p:nvSpPr>
        <p:spPr>
          <a:xfrm>
            <a:off x="762000" y="3276600"/>
            <a:ext cx="7543800" cy="1905000"/>
          </a:xfrm>
        </p:spPr>
        <p:txBody>
          <a:bodyPr/>
          <a:lstStyle/>
          <a:p>
            <a:r>
              <a:rPr lang="en-US" i="1">
                <a:solidFill>
                  <a:schemeClr val="bg1"/>
                </a:solidFill>
              </a:rPr>
              <a:t>Paradigm of Education And Awareness</a:t>
            </a:r>
          </a:p>
          <a:p>
            <a:r>
              <a:rPr lang="en-US" i="1">
                <a:solidFill>
                  <a:schemeClr val="bg1"/>
                </a:solidFill>
              </a:rPr>
              <a:t>“Win without fighting…” – Lao Tzu</a:t>
            </a:r>
          </a:p>
          <a:p>
            <a:r>
              <a:rPr lang="en-US" i="1">
                <a:solidFill>
                  <a:schemeClr val="bg1"/>
                </a:solidFill>
              </a:rPr>
              <a:t>Tactics include…</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9698"/>
                                        </p:tgtEl>
                                        <p:attrNameLst>
                                          <p:attrName>style.visibility</p:attrName>
                                        </p:attrNameLst>
                                      </p:cBhvr>
                                      <p:to>
                                        <p:strVal val="visible"/>
                                      </p:to>
                                    </p:set>
                                    <p:animEffect transition="in" filter="dissolve">
                                      <p:cBhvr>
                                        <p:cTn id="7" dur="500"/>
                                        <p:tgtEl>
                                          <p:spTgt spid="2969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9699">
                                            <p:txEl>
                                              <p:pRg st="0" end="0"/>
                                            </p:txEl>
                                          </p:spTgt>
                                        </p:tgtEl>
                                        <p:attrNameLst>
                                          <p:attrName>style.visibility</p:attrName>
                                        </p:attrNameLst>
                                      </p:cBhvr>
                                      <p:to>
                                        <p:strVal val="visible"/>
                                      </p:to>
                                    </p:set>
                                    <p:animEffect transition="in" filter="dissolve">
                                      <p:cBhvr>
                                        <p:cTn id="11" dur="500"/>
                                        <p:tgtEl>
                                          <p:spTgt spid="2969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9699">
                                            <p:txEl>
                                              <p:pRg st="1" end="1"/>
                                            </p:txEl>
                                          </p:spTgt>
                                        </p:tgtEl>
                                        <p:attrNameLst>
                                          <p:attrName>style.visibility</p:attrName>
                                        </p:attrNameLst>
                                      </p:cBhvr>
                                      <p:to>
                                        <p:strVal val="visible"/>
                                      </p:to>
                                    </p:set>
                                    <p:animEffect transition="in" filter="dissolve">
                                      <p:cBhvr>
                                        <p:cTn id="15" dur="500"/>
                                        <p:tgtEl>
                                          <p:spTgt spid="29699">
                                            <p:txEl>
                                              <p:pRg st="1" end="1"/>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29699">
                                            <p:txEl>
                                              <p:pRg st="2" end="2"/>
                                            </p:txEl>
                                          </p:spTgt>
                                        </p:tgtEl>
                                        <p:attrNameLst>
                                          <p:attrName>style.visibility</p:attrName>
                                        </p:attrNameLst>
                                      </p:cBhvr>
                                      <p:to>
                                        <p:strVal val="visible"/>
                                      </p:to>
                                    </p:set>
                                    <p:animEffect transition="in" filter="dissolve">
                                      <p:cBhvr>
                                        <p:cTn id="19" dur="500"/>
                                        <p:tgtEl>
                                          <p:spTgt spid="296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8" grpId="0" autoUpdateAnimBg="0"/>
      <p:bldP spid="29699" grpId="0" build="p" autoUpdateAnimBg="0" advAuto="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22" name="Text Box 2"/>
          <p:cNvSpPr txBox="1">
            <a:spLocks noChangeArrowheads="1"/>
          </p:cNvSpPr>
          <p:nvPr/>
        </p:nvSpPr>
        <p:spPr bwMode="auto">
          <a:xfrm>
            <a:off x="609600" y="1733550"/>
            <a:ext cx="4054475" cy="4210050"/>
          </a:xfrm>
          <a:prstGeom prst="rect">
            <a:avLst/>
          </a:prstGeom>
          <a:noFill/>
          <a:ln w="9525">
            <a:noFill/>
            <a:miter lim="800000"/>
            <a:headEnd/>
            <a:tailEnd/>
          </a:ln>
          <a:effectLst/>
        </p:spPr>
        <p:txBody>
          <a:bodyPr>
            <a:spAutoFit/>
          </a:bodyPr>
          <a:lstStyle/>
          <a:p>
            <a:r>
              <a:rPr lang="en-US" sz="2800" i="1">
                <a:solidFill>
                  <a:schemeClr val="bg1"/>
                </a:solidFill>
              </a:rPr>
              <a:t>“The medical art must consider every disease as an evil which cannot be too soon expelled; the macrobiotic, on the other hand, shows that many diseases may be the means of prolonging life.”</a:t>
            </a:r>
          </a:p>
          <a:p>
            <a:endParaRPr lang="en-US" sz="1800" i="1">
              <a:solidFill>
                <a:schemeClr val="bg1"/>
              </a:solidFill>
            </a:endParaRPr>
          </a:p>
          <a:p>
            <a:r>
              <a:rPr lang="en-US" sz="2800">
                <a:solidFill>
                  <a:schemeClr val="bg1"/>
                </a:solidFill>
              </a:rPr>
              <a:t>- </a:t>
            </a:r>
            <a:r>
              <a:rPr lang="en-US">
                <a:solidFill>
                  <a:srgbClr val="FFFF00"/>
                </a:solidFill>
              </a:rPr>
              <a:t>Dr. C. W. Hufeland, 1797</a:t>
            </a:r>
          </a:p>
        </p:txBody>
      </p:sp>
      <p:pic>
        <p:nvPicPr>
          <p:cNvPr id="30723" name="Picture 3" descr="D:\My Documents\My Pictures\c_w_hufeland.jpg"/>
          <p:cNvPicPr>
            <a:picLocks noChangeAspect="1" noChangeArrowheads="1"/>
          </p:cNvPicPr>
          <p:nvPr/>
        </p:nvPicPr>
        <p:blipFill>
          <a:blip r:embed="rId2" cstate="print"/>
          <a:srcRect/>
          <a:stretch>
            <a:fillRect/>
          </a:stretch>
        </p:blipFill>
        <p:spPr bwMode="auto">
          <a:xfrm>
            <a:off x="4800600" y="1619250"/>
            <a:ext cx="3910013" cy="4419600"/>
          </a:xfrm>
          <a:prstGeom prst="rect">
            <a:avLst/>
          </a:prstGeom>
          <a:noFill/>
        </p:spPr>
      </p:pic>
      <p:sp>
        <p:nvSpPr>
          <p:cNvPr id="30724" name="Rectangle 4"/>
          <p:cNvSpPr>
            <a:spLocks noGrp="1" noChangeArrowheads="1"/>
          </p:cNvSpPr>
          <p:nvPr>
            <p:ph type="title" idx="4294967295"/>
          </p:nvPr>
        </p:nvSpPr>
        <p:spPr/>
        <p:txBody>
          <a:bodyPr/>
          <a:lstStyle/>
          <a:p>
            <a:r>
              <a:rPr lang="en-US" sz="3600">
                <a:solidFill>
                  <a:srgbClr val="FFFF00"/>
                </a:solidFill>
              </a:rPr>
              <a:t>Education – Cancer as “a friend”</a:t>
            </a:r>
            <a:br>
              <a:rPr lang="en-US" sz="3600">
                <a:solidFill>
                  <a:srgbClr val="FFFF00"/>
                </a:solidFill>
              </a:rPr>
            </a:br>
            <a:endParaRPr lang="en-US" sz="3600">
              <a:solidFill>
                <a:srgbClr val="FFFF00"/>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dissolve">
                                      <p:cBhvr>
                                        <p:cTn id="7" dur="500"/>
                                        <p:tgtEl>
                                          <p:spTgt spid="3072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0722"/>
                                        </p:tgtEl>
                                        <p:attrNameLst>
                                          <p:attrName>style.visibility</p:attrName>
                                        </p:attrNameLst>
                                      </p:cBhvr>
                                      <p:to>
                                        <p:strVal val="visible"/>
                                      </p:to>
                                    </p:set>
                                    <p:animEffect transition="in" filter="dissolve">
                                      <p:cBhvr>
                                        <p:cTn id="11" dur="500"/>
                                        <p:tgtEl>
                                          <p:spTgt spid="30722"/>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30723"/>
                                        </p:tgtEl>
                                        <p:attrNameLst>
                                          <p:attrName>style.visibility</p:attrName>
                                        </p:attrNameLst>
                                      </p:cBhvr>
                                      <p:to>
                                        <p:strVal val="visible"/>
                                      </p:to>
                                    </p:set>
                                    <p:animEffect transition="in" filter="dissolve">
                                      <p:cBhvr>
                                        <p:cTn id="15" dur="500"/>
                                        <p:tgtEl>
                                          <p:spTgt spid="30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2" grpId="0" autoUpdateAnimBg="0"/>
      <p:bldP spid="30724" grpId="0"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609600" y="381000"/>
            <a:ext cx="7772400" cy="1143000"/>
          </a:xfrm>
        </p:spPr>
        <p:txBody>
          <a:bodyPr/>
          <a:lstStyle/>
          <a:p>
            <a:r>
              <a:rPr lang="en-US" sz="3600">
                <a:solidFill>
                  <a:srgbClr val="FFFF00"/>
                </a:solidFill>
              </a:rPr>
              <a:t>Education</a:t>
            </a:r>
            <a:br>
              <a:rPr lang="en-US" sz="3600">
                <a:solidFill>
                  <a:srgbClr val="FFFF00"/>
                </a:solidFill>
              </a:rPr>
            </a:br>
            <a:r>
              <a:rPr lang="en-US" sz="2800">
                <a:solidFill>
                  <a:srgbClr val="FFFF00"/>
                </a:solidFill>
              </a:rPr>
              <a:t>Cause And Effect – Addressing Causes Of Cancer</a:t>
            </a:r>
          </a:p>
        </p:txBody>
      </p:sp>
      <p:sp>
        <p:nvSpPr>
          <p:cNvPr id="31747" name="Rectangle 3"/>
          <p:cNvSpPr>
            <a:spLocks noGrp="1" noChangeArrowheads="1"/>
          </p:cNvSpPr>
          <p:nvPr>
            <p:ph type="subTitle" idx="1"/>
          </p:nvPr>
        </p:nvSpPr>
        <p:spPr>
          <a:xfrm>
            <a:off x="1371600" y="4648200"/>
            <a:ext cx="6400800" cy="1676400"/>
          </a:xfrm>
        </p:spPr>
        <p:txBody>
          <a:bodyPr/>
          <a:lstStyle/>
          <a:p>
            <a:r>
              <a:rPr lang="en-US" sz="2400" i="1">
                <a:solidFill>
                  <a:schemeClr val="bg1"/>
                </a:solidFill>
              </a:rPr>
              <a:t>“Modern civilization is the disease,</a:t>
            </a:r>
          </a:p>
          <a:p>
            <a:r>
              <a:rPr lang="en-US" sz="2400" i="1">
                <a:solidFill>
                  <a:schemeClr val="bg1"/>
                </a:solidFill>
              </a:rPr>
              <a:t>cancer is the ‘cure’…we must recover our traditional ways of thinking, eating and living”</a:t>
            </a:r>
          </a:p>
          <a:p>
            <a:r>
              <a:rPr lang="en-US" sz="2400">
                <a:solidFill>
                  <a:schemeClr val="bg1"/>
                </a:solidFill>
              </a:rPr>
              <a:t>- Michio Kushi</a:t>
            </a:r>
          </a:p>
        </p:txBody>
      </p:sp>
      <p:pic>
        <p:nvPicPr>
          <p:cNvPr id="31748" name="Picture 4" descr="H:\scanned images\Michio\Michio Portrait 2.jpg"/>
          <p:cNvPicPr>
            <a:picLocks noChangeAspect="1" noChangeArrowheads="1"/>
          </p:cNvPicPr>
          <p:nvPr/>
        </p:nvPicPr>
        <p:blipFill>
          <a:blip r:embed="rId2" cstate="print"/>
          <a:srcRect/>
          <a:stretch>
            <a:fillRect/>
          </a:stretch>
        </p:blipFill>
        <p:spPr bwMode="auto">
          <a:xfrm>
            <a:off x="3429000" y="1752600"/>
            <a:ext cx="2078038" cy="2590800"/>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dissolve">
                                      <p:cBhvr>
                                        <p:cTn id="7" dur="500"/>
                                        <p:tgtEl>
                                          <p:spTgt spid="31746"/>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1748"/>
                                        </p:tgtEl>
                                        <p:attrNameLst>
                                          <p:attrName>style.visibility</p:attrName>
                                        </p:attrNameLst>
                                      </p:cBhvr>
                                      <p:to>
                                        <p:strVal val="visible"/>
                                      </p:to>
                                    </p:set>
                                    <p:animEffect transition="in" filter="dissolve">
                                      <p:cBhvr>
                                        <p:cTn id="11" dur="500"/>
                                        <p:tgtEl>
                                          <p:spTgt spid="31748"/>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1747">
                                            <p:txEl>
                                              <p:pRg st="0" end="0"/>
                                            </p:txEl>
                                          </p:spTgt>
                                        </p:tgtEl>
                                        <p:attrNameLst>
                                          <p:attrName>style.visibility</p:attrName>
                                        </p:attrNameLst>
                                      </p:cBhvr>
                                      <p:to>
                                        <p:strVal val="visible"/>
                                      </p:to>
                                    </p:set>
                                    <p:animEffect transition="in" filter="dissolve">
                                      <p:cBhvr>
                                        <p:cTn id="15" dur="500"/>
                                        <p:tgtEl>
                                          <p:spTgt spid="31747">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31747">
                                            <p:txEl>
                                              <p:pRg st="1" end="1"/>
                                            </p:txEl>
                                          </p:spTgt>
                                        </p:tgtEl>
                                        <p:attrNameLst>
                                          <p:attrName>style.visibility</p:attrName>
                                        </p:attrNameLst>
                                      </p:cBhvr>
                                      <p:to>
                                        <p:strVal val="visible"/>
                                      </p:to>
                                    </p:set>
                                    <p:animEffect transition="in" filter="dissolve">
                                      <p:cBhvr>
                                        <p:cTn id="19" dur="500"/>
                                        <p:tgtEl>
                                          <p:spTgt spid="31747">
                                            <p:txEl>
                                              <p:pRg st="1" end="1"/>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1747">
                                            <p:txEl>
                                              <p:pRg st="2" end="2"/>
                                            </p:txEl>
                                          </p:spTgt>
                                        </p:tgtEl>
                                        <p:attrNameLst>
                                          <p:attrName>style.visibility</p:attrName>
                                        </p:attrNameLst>
                                      </p:cBhvr>
                                      <p:to>
                                        <p:strVal val="visible"/>
                                      </p:to>
                                    </p:set>
                                    <p:animEffect transition="in" filter="dissolve">
                                      <p:cBhvr>
                                        <p:cTn id="23" dur="500"/>
                                        <p:tgtEl>
                                          <p:spTgt spid="3174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autoUpdateAnimBg="0"/>
      <p:bldP spid="31747" grpId="0" build="p" autoUpdateAnimBg="0" advAuto="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p:cNvSpPr>
            <a:spLocks noGrp="1" noChangeArrowheads="1"/>
          </p:cNvSpPr>
          <p:nvPr>
            <p:ph type="ctrTitle"/>
          </p:nvPr>
        </p:nvSpPr>
        <p:spPr>
          <a:xfrm>
            <a:off x="685800" y="2286000"/>
            <a:ext cx="7772400" cy="1143000"/>
          </a:xfrm>
        </p:spPr>
        <p:txBody>
          <a:bodyPr/>
          <a:lstStyle/>
          <a:p>
            <a:r>
              <a:rPr lang="en-US" sz="4000" i="1">
                <a:solidFill>
                  <a:schemeClr val="bg1"/>
                </a:solidFill>
              </a:rPr>
              <a:t>The pedestrian accident</a:t>
            </a:r>
            <a:br>
              <a:rPr lang="en-US" sz="4000" i="1">
                <a:solidFill>
                  <a:schemeClr val="bg1"/>
                </a:solidFill>
              </a:rPr>
            </a:br>
            <a:r>
              <a:rPr lang="en-US" sz="4000" i="1">
                <a:solidFill>
                  <a:schemeClr val="bg1"/>
                </a:solidFill>
              </a:rPr>
              <a:t>example…</a:t>
            </a:r>
            <a:br>
              <a:rPr lang="en-US" sz="4000" i="1">
                <a:solidFill>
                  <a:schemeClr val="bg1"/>
                </a:solidFill>
              </a:rPr>
            </a:br>
            <a:endParaRPr lang="en-US" sz="4000" i="1">
              <a:solidFill>
                <a:schemeClr val="bg1"/>
              </a:solidFill>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2"/>
          <p:cNvSpPr>
            <a:spLocks noGrp="1" noChangeArrowheads="1"/>
          </p:cNvSpPr>
          <p:nvPr>
            <p:ph type="ctrTitle"/>
          </p:nvPr>
        </p:nvSpPr>
        <p:spPr>
          <a:xfrm>
            <a:off x="685800" y="1524000"/>
            <a:ext cx="7772400" cy="1143000"/>
          </a:xfrm>
        </p:spPr>
        <p:txBody>
          <a:bodyPr/>
          <a:lstStyle/>
          <a:p>
            <a:r>
              <a:rPr lang="en-US">
                <a:solidFill>
                  <a:srgbClr val="FFFF00"/>
                </a:solidFill>
              </a:rPr>
              <a:t>Result:</a:t>
            </a:r>
          </a:p>
        </p:txBody>
      </p:sp>
      <p:sp>
        <p:nvSpPr>
          <p:cNvPr id="32771" name="Rectangle 3"/>
          <p:cNvSpPr>
            <a:spLocks noGrp="1" noChangeArrowheads="1"/>
          </p:cNvSpPr>
          <p:nvPr>
            <p:ph type="subTitle" idx="1"/>
          </p:nvPr>
        </p:nvSpPr>
        <p:spPr>
          <a:xfrm>
            <a:off x="1371600" y="2743200"/>
            <a:ext cx="6400800" cy="2209800"/>
          </a:xfrm>
        </p:spPr>
        <p:txBody>
          <a:bodyPr/>
          <a:lstStyle/>
          <a:p>
            <a:r>
              <a:rPr lang="en-US">
                <a:solidFill>
                  <a:srgbClr val="FFFF00"/>
                </a:solidFill>
              </a:rPr>
              <a:t>Through learning and addressing the causes of cancer one can gain full control of one’s life.</a:t>
            </a:r>
          </a:p>
          <a:p>
            <a:r>
              <a:rPr lang="en-US">
                <a:solidFill>
                  <a:srgbClr val="FFFF00"/>
                </a:solidFill>
              </a:rPr>
              <a:t>“Winning without fighting” strategy</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dissolve">
                                      <p:cBhvr>
                                        <p:cTn id="7" dur="500"/>
                                        <p:tgtEl>
                                          <p:spTgt spid="3277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2771">
                                            <p:txEl>
                                              <p:pRg st="0" end="0"/>
                                            </p:txEl>
                                          </p:spTgt>
                                        </p:tgtEl>
                                        <p:attrNameLst>
                                          <p:attrName>style.visibility</p:attrName>
                                        </p:attrNameLst>
                                      </p:cBhvr>
                                      <p:to>
                                        <p:strVal val="visible"/>
                                      </p:to>
                                    </p:set>
                                    <p:animEffect transition="in" filter="dissolve">
                                      <p:cBhvr>
                                        <p:cTn id="11" dur="500"/>
                                        <p:tgtEl>
                                          <p:spTgt spid="3277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2771">
                                            <p:txEl>
                                              <p:pRg st="1" end="1"/>
                                            </p:txEl>
                                          </p:spTgt>
                                        </p:tgtEl>
                                        <p:attrNameLst>
                                          <p:attrName>style.visibility</p:attrName>
                                        </p:attrNameLst>
                                      </p:cBhvr>
                                      <p:to>
                                        <p:strVal val="visible"/>
                                      </p:to>
                                    </p:set>
                                    <p:animEffect transition="in" filter="dissolve">
                                      <p:cBhvr>
                                        <p:cTn id="15" dur="500"/>
                                        <p:tgtEl>
                                          <p:spTgt spid="3277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0" grpId="0" autoUpdateAnimBg="0"/>
      <p:bldP spid="32771" grpId="0" build="p" autoUpdateAnimBg="0" advAuto="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 name="Footer Placeholder 3"/>
          <p:cNvSpPr>
            <a:spLocks noGrp="1"/>
          </p:cNvSpPr>
          <p:nvPr>
            <p:ph type="ftr" sz="quarter" idx="11"/>
          </p:nvPr>
        </p:nvSpPr>
        <p:spPr/>
        <p:txBody>
          <a:bodyPr/>
          <a:lstStyle/>
          <a:p>
            <a:r>
              <a:rPr lang="en-US"/>
              <a:t>Except where noted © 2004 Phiya Kushi All Rights Reserved d</a:t>
            </a:r>
          </a:p>
        </p:txBody>
      </p:sp>
      <p:grpSp>
        <p:nvGrpSpPr>
          <p:cNvPr id="2" name="Group 19"/>
          <p:cNvGrpSpPr>
            <a:grpSpLocks/>
          </p:cNvGrpSpPr>
          <p:nvPr/>
        </p:nvGrpSpPr>
        <p:grpSpPr bwMode="auto">
          <a:xfrm>
            <a:off x="381000" y="1752600"/>
            <a:ext cx="8153400" cy="4800600"/>
            <a:chOff x="240" y="1104"/>
            <a:chExt cx="5136" cy="3024"/>
          </a:xfrm>
        </p:grpSpPr>
        <p:sp>
          <p:nvSpPr>
            <p:cNvPr id="224274" name="Text Box 18"/>
            <p:cNvSpPr txBox="1">
              <a:spLocks noChangeArrowheads="1"/>
            </p:cNvSpPr>
            <p:nvPr/>
          </p:nvSpPr>
          <p:spPr bwMode="auto">
            <a:xfrm>
              <a:off x="240" y="3072"/>
              <a:ext cx="2266" cy="748"/>
            </a:xfrm>
            <a:prstGeom prst="rect">
              <a:avLst/>
            </a:prstGeom>
            <a:noFill/>
            <a:ln w="9525">
              <a:noFill/>
              <a:miter lim="800000"/>
              <a:headEnd/>
              <a:tailEnd/>
            </a:ln>
            <a:effectLst/>
          </p:spPr>
          <p:txBody>
            <a:bodyPr>
              <a:spAutoFit/>
            </a:bodyPr>
            <a:lstStyle/>
            <a:p>
              <a:r>
                <a:rPr lang="en-US" u="sng">
                  <a:solidFill>
                    <a:schemeClr val="bg1"/>
                  </a:solidFill>
                </a:rPr>
                <a:t>Step 3:</a:t>
              </a:r>
              <a:r>
                <a:rPr lang="en-US">
                  <a:solidFill>
                    <a:schemeClr val="bg1"/>
                  </a:solidFill>
                </a:rPr>
                <a:t> As a last resort, change diet and lifestyle habits</a:t>
              </a:r>
            </a:p>
          </p:txBody>
        </p:sp>
        <p:grpSp>
          <p:nvGrpSpPr>
            <p:cNvPr id="3" name="Group 13"/>
            <p:cNvGrpSpPr>
              <a:grpSpLocks/>
            </p:cNvGrpSpPr>
            <p:nvPr/>
          </p:nvGrpSpPr>
          <p:grpSpPr bwMode="auto">
            <a:xfrm>
              <a:off x="2208" y="1104"/>
              <a:ext cx="3168" cy="3024"/>
              <a:chOff x="1200" y="1104"/>
              <a:chExt cx="3168" cy="2976"/>
            </a:xfrm>
          </p:grpSpPr>
          <p:sp>
            <p:nvSpPr>
              <p:cNvPr id="224263" name="Oval 7"/>
              <p:cNvSpPr>
                <a:spLocks noChangeArrowheads="1"/>
              </p:cNvSpPr>
              <p:nvPr/>
            </p:nvSpPr>
            <p:spPr bwMode="auto">
              <a:xfrm>
                <a:off x="1200" y="1104"/>
                <a:ext cx="3168" cy="2976"/>
              </a:xfrm>
              <a:prstGeom prst="ellipse">
                <a:avLst/>
              </a:prstGeom>
              <a:solidFill>
                <a:srgbClr val="FFFF00"/>
              </a:solidFill>
              <a:ln w="9525">
                <a:solidFill>
                  <a:schemeClr val="tx1"/>
                </a:solidFill>
                <a:round/>
                <a:headEnd/>
                <a:tailEnd/>
              </a:ln>
              <a:effectLst/>
            </p:spPr>
            <p:txBody>
              <a:bodyPr wrap="none" anchor="ctr"/>
              <a:lstStyle/>
              <a:p>
                <a:pPr algn="ctr"/>
                <a:endParaRPr lang="en-US"/>
              </a:p>
            </p:txBody>
          </p:sp>
          <p:sp>
            <p:nvSpPr>
              <p:cNvPr id="224267" name="Text Box 11"/>
              <p:cNvSpPr txBox="1">
                <a:spLocks noChangeArrowheads="1"/>
              </p:cNvSpPr>
              <p:nvPr/>
            </p:nvSpPr>
            <p:spPr bwMode="auto">
              <a:xfrm>
                <a:off x="2064" y="1200"/>
                <a:ext cx="1500" cy="284"/>
              </a:xfrm>
              <a:prstGeom prst="rect">
                <a:avLst/>
              </a:prstGeom>
              <a:noFill/>
              <a:ln w="9525">
                <a:noFill/>
                <a:miter lim="800000"/>
                <a:headEnd/>
                <a:tailEnd/>
              </a:ln>
              <a:effectLst/>
            </p:spPr>
            <p:txBody>
              <a:bodyPr wrap="none">
                <a:spAutoFit/>
              </a:bodyPr>
              <a:lstStyle/>
              <a:p>
                <a:r>
                  <a:rPr lang="en-US"/>
                  <a:t>Diet and Lifestyle</a:t>
                </a:r>
              </a:p>
            </p:txBody>
          </p:sp>
          <p:sp>
            <p:nvSpPr>
              <p:cNvPr id="224268" name="Text Box 12"/>
              <p:cNvSpPr txBox="1">
                <a:spLocks noChangeArrowheads="1"/>
              </p:cNvSpPr>
              <p:nvPr/>
            </p:nvSpPr>
            <p:spPr bwMode="auto">
              <a:xfrm>
                <a:off x="2289" y="3696"/>
                <a:ext cx="1053" cy="284"/>
              </a:xfrm>
              <a:prstGeom prst="rect">
                <a:avLst/>
              </a:prstGeom>
              <a:noFill/>
              <a:ln w="9525">
                <a:noFill/>
                <a:miter lim="800000"/>
                <a:headEnd/>
                <a:tailEnd/>
              </a:ln>
              <a:effectLst/>
            </p:spPr>
            <p:txBody>
              <a:bodyPr wrap="none">
                <a:spAutoFit/>
              </a:bodyPr>
              <a:lstStyle/>
              <a:p>
                <a:pPr algn="ctr"/>
                <a:r>
                  <a:rPr lang="en-US"/>
                  <a:t>Intervention</a:t>
                </a:r>
              </a:p>
            </p:txBody>
          </p:sp>
        </p:grpSp>
      </p:grpSp>
      <p:grpSp>
        <p:nvGrpSpPr>
          <p:cNvPr id="4" name="Group 17"/>
          <p:cNvGrpSpPr>
            <a:grpSpLocks/>
          </p:cNvGrpSpPr>
          <p:nvPr/>
        </p:nvGrpSpPr>
        <p:grpSpPr bwMode="auto">
          <a:xfrm>
            <a:off x="304800" y="2362200"/>
            <a:ext cx="7620000" cy="3581400"/>
            <a:chOff x="192" y="1488"/>
            <a:chExt cx="4800" cy="2256"/>
          </a:xfrm>
        </p:grpSpPr>
        <p:grpSp>
          <p:nvGrpSpPr>
            <p:cNvPr id="5" name="Group 9"/>
            <p:cNvGrpSpPr>
              <a:grpSpLocks/>
            </p:cNvGrpSpPr>
            <p:nvPr/>
          </p:nvGrpSpPr>
          <p:grpSpPr bwMode="auto">
            <a:xfrm>
              <a:off x="2592" y="1488"/>
              <a:ext cx="2400" cy="2256"/>
              <a:chOff x="1584" y="1488"/>
              <a:chExt cx="2400" cy="2256"/>
            </a:xfrm>
          </p:grpSpPr>
          <p:sp>
            <p:nvSpPr>
              <p:cNvPr id="224261" name="Oval 5"/>
              <p:cNvSpPr>
                <a:spLocks noChangeArrowheads="1"/>
              </p:cNvSpPr>
              <p:nvPr/>
            </p:nvSpPr>
            <p:spPr bwMode="auto">
              <a:xfrm>
                <a:off x="1584" y="1488"/>
                <a:ext cx="2400" cy="2256"/>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24262" name="Text Box 6"/>
              <p:cNvSpPr txBox="1">
                <a:spLocks noChangeArrowheads="1"/>
              </p:cNvSpPr>
              <p:nvPr/>
            </p:nvSpPr>
            <p:spPr bwMode="auto">
              <a:xfrm>
                <a:off x="2064" y="3312"/>
                <a:ext cx="1464" cy="231"/>
              </a:xfrm>
              <a:prstGeom prst="rect">
                <a:avLst/>
              </a:prstGeom>
              <a:noFill/>
              <a:ln w="9525">
                <a:noFill/>
                <a:miter lim="800000"/>
                <a:headEnd/>
                <a:tailEnd/>
              </a:ln>
              <a:effectLst/>
            </p:spPr>
            <p:txBody>
              <a:bodyPr wrap="none">
                <a:spAutoFit/>
              </a:bodyPr>
              <a:lstStyle/>
              <a:p>
                <a:r>
                  <a:rPr lang="en-US" sz="1800" b="1">
                    <a:solidFill>
                      <a:schemeClr val="bg1"/>
                    </a:solidFill>
                  </a:rPr>
                  <a:t>Alternative Therapies</a:t>
                </a:r>
              </a:p>
            </p:txBody>
          </p:sp>
          <p:sp>
            <p:nvSpPr>
              <p:cNvPr id="224264" name="Rectangle 8"/>
              <p:cNvSpPr>
                <a:spLocks noChangeArrowheads="1"/>
              </p:cNvSpPr>
              <p:nvPr/>
            </p:nvSpPr>
            <p:spPr bwMode="auto">
              <a:xfrm>
                <a:off x="2256" y="1632"/>
                <a:ext cx="1142" cy="250"/>
              </a:xfrm>
              <a:prstGeom prst="rect">
                <a:avLst/>
              </a:prstGeom>
              <a:noFill/>
              <a:ln w="9525">
                <a:noFill/>
                <a:miter lim="800000"/>
                <a:headEnd/>
                <a:tailEnd/>
              </a:ln>
              <a:effectLst/>
            </p:spPr>
            <p:txBody>
              <a:bodyPr wrap="none">
                <a:spAutoFit/>
              </a:bodyPr>
              <a:lstStyle/>
              <a:p>
                <a:r>
                  <a:rPr lang="en-US" sz="2000" b="1">
                    <a:solidFill>
                      <a:schemeClr val="bg1"/>
                    </a:solidFill>
                  </a:rPr>
                  <a:t>Preventive and</a:t>
                </a:r>
              </a:p>
            </p:txBody>
          </p:sp>
        </p:grpSp>
        <p:sp>
          <p:nvSpPr>
            <p:cNvPr id="224272" name="Text Box 16"/>
            <p:cNvSpPr txBox="1">
              <a:spLocks noChangeArrowheads="1"/>
            </p:cNvSpPr>
            <p:nvPr/>
          </p:nvSpPr>
          <p:spPr bwMode="auto">
            <a:xfrm>
              <a:off x="192" y="1728"/>
              <a:ext cx="1882" cy="1208"/>
            </a:xfrm>
            <a:prstGeom prst="rect">
              <a:avLst/>
            </a:prstGeom>
            <a:noFill/>
            <a:ln w="9525">
              <a:noFill/>
              <a:miter lim="800000"/>
              <a:headEnd/>
              <a:tailEnd/>
            </a:ln>
            <a:effectLst/>
          </p:spPr>
          <p:txBody>
            <a:bodyPr>
              <a:spAutoFit/>
            </a:bodyPr>
            <a:lstStyle/>
            <a:p>
              <a:r>
                <a:rPr lang="en-US" u="sng">
                  <a:solidFill>
                    <a:schemeClr val="bg1"/>
                  </a:solidFill>
                </a:rPr>
                <a:t>Step 2:</a:t>
              </a:r>
              <a:r>
                <a:rPr lang="en-US">
                  <a:solidFill>
                    <a:schemeClr val="bg1"/>
                  </a:solidFill>
                </a:rPr>
                <a:t>  If step one doesn’t work then proceed to step two, Alternative approaches</a:t>
              </a:r>
            </a:p>
          </p:txBody>
        </p:sp>
      </p:grpSp>
      <p:sp>
        <p:nvSpPr>
          <p:cNvPr id="224258" name="Rectangle 2"/>
          <p:cNvSpPr>
            <a:spLocks noGrp="1" noChangeArrowheads="1"/>
          </p:cNvSpPr>
          <p:nvPr>
            <p:ph type="title"/>
          </p:nvPr>
        </p:nvSpPr>
        <p:spPr>
          <a:xfrm>
            <a:off x="685800" y="381000"/>
            <a:ext cx="7772400" cy="1371600"/>
          </a:xfrm>
        </p:spPr>
        <p:txBody>
          <a:bodyPr/>
          <a:lstStyle/>
          <a:p>
            <a:r>
              <a:rPr lang="en-US" sz="3200">
                <a:solidFill>
                  <a:srgbClr val="FFFF00"/>
                </a:solidFill>
              </a:rPr>
              <a:t>The Conventional Approach</a:t>
            </a:r>
            <a:br>
              <a:rPr lang="en-US" sz="3200">
                <a:solidFill>
                  <a:srgbClr val="FFFF00"/>
                </a:solidFill>
              </a:rPr>
            </a:br>
            <a:r>
              <a:rPr lang="en-US" sz="2800" i="1">
                <a:solidFill>
                  <a:srgbClr val="FFFF00"/>
                </a:solidFill>
              </a:rPr>
              <a:t>(Opposite To The Macrobiotic Approach)</a:t>
            </a:r>
          </a:p>
        </p:txBody>
      </p:sp>
      <p:grpSp>
        <p:nvGrpSpPr>
          <p:cNvPr id="6" name="Group 15"/>
          <p:cNvGrpSpPr>
            <a:grpSpLocks/>
          </p:cNvGrpSpPr>
          <p:nvPr/>
        </p:nvGrpSpPr>
        <p:grpSpPr bwMode="auto">
          <a:xfrm>
            <a:off x="304800" y="2057400"/>
            <a:ext cx="6858000" cy="3200400"/>
            <a:chOff x="192" y="1296"/>
            <a:chExt cx="4320" cy="2016"/>
          </a:xfrm>
        </p:grpSpPr>
        <p:sp>
          <p:nvSpPr>
            <p:cNvPr id="224259" name="Oval 3"/>
            <p:cNvSpPr>
              <a:spLocks noChangeArrowheads="1"/>
            </p:cNvSpPr>
            <p:nvPr/>
          </p:nvSpPr>
          <p:spPr bwMode="auto">
            <a:xfrm>
              <a:off x="3072" y="1920"/>
              <a:ext cx="1440" cy="1392"/>
            </a:xfrm>
            <a:prstGeom prst="ellipse">
              <a:avLst/>
            </a:prstGeom>
            <a:solidFill>
              <a:srgbClr val="FF0000"/>
            </a:solidFill>
            <a:ln w="9525">
              <a:solidFill>
                <a:schemeClr val="tx1"/>
              </a:solidFill>
              <a:round/>
              <a:headEnd/>
              <a:tailEnd/>
            </a:ln>
            <a:effectLst/>
          </p:spPr>
          <p:txBody>
            <a:bodyPr wrap="none" anchor="ctr"/>
            <a:lstStyle/>
            <a:p>
              <a:pPr algn="ctr"/>
              <a:r>
                <a:rPr lang="en-US" sz="1400" b="1">
                  <a:solidFill>
                    <a:schemeClr val="bg1"/>
                  </a:solidFill>
                </a:rPr>
                <a:t>Crisis</a:t>
              </a:r>
            </a:p>
            <a:p>
              <a:pPr algn="ctr"/>
              <a:r>
                <a:rPr lang="en-US" sz="1400" b="1">
                  <a:solidFill>
                    <a:schemeClr val="bg1"/>
                  </a:solidFill>
                </a:rPr>
                <a:t>Intervention: </a:t>
              </a:r>
            </a:p>
            <a:p>
              <a:pPr algn="ctr"/>
              <a:r>
                <a:rPr lang="en-US" sz="1400" b="1">
                  <a:solidFill>
                    <a:schemeClr val="bg1"/>
                  </a:solidFill>
                </a:rPr>
                <a:t>Destroy The Enemy ASAP</a:t>
              </a:r>
            </a:p>
            <a:p>
              <a:pPr algn="ctr"/>
              <a:r>
                <a:rPr lang="en-US" sz="1400" b="1">
                  <a:solidFill>
                    <a:schemeClr val="bg1"/>
                  </a:solidFill>
                </a:rPr>
                <a:t>Surgery, Radiation,</a:t>
              </a:r>
            </a:p>
            <a:p>
              <a:pPr algn="ctr"/>
              <a:r>
                <a:rPr lang="en-US" sz="1400" b="1">
                  <a:solidFill>
                    <a:schemeClr val="bg1"/>
                  </a:solidFill>
                </a:rPr>
                <a:t>Chemotherapy</a:t>
              </a:r>
            </a:p>
          </p:txBody>
        </p:sp>
        <p:sp>
          <p:nvSpPr>
            <p:cNvPr id="224270" name="Text Box 14"/>
            <p:cNvSpPr txBox="1">
              <a:spLocks noChangeArrowheads="1"/>
            </p:cNvSpPr>
            <p:nvPr/>
          </p:nvSpPr>
          <p:spPr bwMode="auto">
            <a:xfrm>
              <a:off x="192" y="1296"/>
              <a:ext cx="2304" cy="288"/>
            </a:xfrm>
            <a:prstGeom prst="rect">
              <a:avLst/>
            </a:prstGeom>
            <a:noFill/>
            <a:ln w="9525">
              <a:noFill/>
              <a:miter lim="800000"/>
              <a:headEnd/>
              <a:tailEnd/>
            </a:ln>
            <a:effectLst/>
          </p:spPr>
          <p:txBody>
            <a:bodyPr>
              <a:spAutoFit/>
            </a:bodyPr>
            <a:lstStyle/>
            <a:p>
              <a:pPr>
                <a:spcBef>
                  <a:spcPct val="50000"/>
                </a:spcBef>
              </a:pPr>
              <a:r>
                <a:rPr lang="en-US" u="sng">
                  <a:solidFill>
                    <a:schemeClr val="bg1"/>
                  </a:solidFill>
                </a:rPr>
                <a:t>Step 1:</a:t>
              </a:r>
              <a:r>
                <a:rPr lang="en-US">
                  <a:solidFill>
                    <a:schemeClr val="bg1"/>
                  </a:solidFill>
                </a:rPr>
                <a:t> Crisis Intervention</a:t>
              </a:r>
            </a:p>
          </p:txBody>
        </p:sp>
      </p:grpSp>
      <p:sp>
        <p:nvSpPr>
          <p:cNvPr id="224276" name="Text Box 20"/>
          <p:cNvSpPr txBox="1">
            <a:spLocks noChangeArrowheads="1"/>
          </p:cNvSpPr>
          <p:nvPr/>
        </p:nvSpPr>
        <p:spPr bwMode="auto">
          <a:xfrm>
            <a:off x="381000" y="1524000"/>
            <a:ext cx="2835275" cy="519113"/>
          </a:xfrm>
          <a:prstGeom prst="rect">
            <a:avLst/>
          </a:prstGeom>
          <a:noFill/>
          <a:ln w="9525">
            <a:noFill/>
            <a:miter lim="800000"/>
            <a:headEnd/>
            <a:tailEnd/>
          </a:ln>
          <a:effectLst/>
        </p:spPr>
        <p:txBody>
          <a:bodyPr>
            <a:spAutoFit/>
          </a:bodyPr>
          <a:lstStyle/>
          <a:p>
            <a:r>
              <a:rPr lang="en-US" sz="2800" i="1" u="sng">
                <a:solidFill>
                  <a:schemeClr val="bg1"/>
                </a:solidFill>
              </a:rPr>
              <a:t>If one is sick then: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4258"/>
                                        </p:tgtEl>
                                        <p:attrNameLst>
                                          <p:attrName>style.visibility</p:attrName>
                                        </p:attrNameLst>
                                      </p:cBhvr>
                                      <p:to>
                                        <p:strVal val="visible"/>
                                      </p:to>
                                    </p:set>
                                    <p:animEffect transition="in" filter="dissolve">
                                      <p:cBhvr>
                                        <p:cTn id="7" dur="500"/>
                                        <p:tgtEl>
                                          <p:spTgt spid="22425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24276"/>
                                        </p:tgtEl>
                                        <p:attrNameLst>
                                          <p:attrName>style.visibility</p:attrName>
                                        </p:attrNameLst>
                                      </p:cBhvr>
                                      <p:to>
                                        <p:strVal val="visible"/>
                                      </p:to>
                                    </p:set>
                                    <p:animEffect transition="in" filter="dissolve">
                                      <p:cBhvr>
                                        <p:cTn id="11" dur="500"/>
                                        <p:tgtEl>
                                          <p:spTgt spid="224276"/>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dissolv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dissolv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258" grpId="0" autoUpdateAnimBg="0"/>
      <p:bldP spid="224276"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 name="Footer Placeholder 3"/>
          <p:cNvSpPr>
            <a:spLocks noGrp="1"/>
          </p:cNvSpPr>
          <p:nvPr>
            <p:ph type="ftr" sz="quarter" idx="11"/>
          </p:nvPr>
        </p:nvSpPr>
        <p:spPr/>
        <p:txBody>
          <a:bodyPr/>
          <a:lstStyle/>
          <a:p>
            <a:r>
              <a:rPr lang="en-US"/>
              <a:t>Except where noted © 2004 Phiya Kushi All Rights Reserved d</a:t>
            </a:r>
          </a:p>
        </p:txBody>
      </p:sp>
      <p:grpSp>
        <p:nvGrpSpPr>
          <p:cNvPr id="2" name="Group 21"/>
          <p:cNvGrpSpPr>
            <a:grpSpLocks/>
          </p:cNvGrpSpPr>
          <p:nvPr/>
        </p:nvGrpSpPr>
        <p:grpSpPr bwMode="auto">
          <a:xfrm>
            <a:off x="304800" y="1828800"/>
            <a:ext cx="8229600" cy="4800600"/>
            <a:chOff x="192" y="1104"/>
            <a:chExt cx="5184" cy="3024"/>
          </a:xfrm>
        </p:grpSpPr>
        <p:grpSp>
          <p:nvGrpSpPr>
            <p:cNvPr id="3" name="Group 18"/>
            <p:cNvGrpSpPr>
              <a:grpSpLocks/>
            </p:cNvGrpSpPr>
            <p:nvPr/>
          </p:nvGrpSpPr>
          <p:grpSpPr bwMode="auto">
            <a:xfrm>
              <a:off x="192" y="1104"/>
              <a:ext cx="5184" cy="3024"/>
              <a:chOff x="192" y="1104"/>
              <a:chExt cx="5184" cy="3024"/>
            </a:xfrm>
          </p:grpSpPr>
          <p:sp>
            <p:nvSpPr>
              <p:cNvPr id="226307" name="Text Box 3"/>
              <p:cNvSpPr txBox="1">
                <a:spLocks noChangeArrowheads="1"/>
              </p:cNvSpPr>
              <p:nvPr/>
            </p:nvSpPr>
            <p:spPr bwMode="auto">
              <a:xfrm>
                <a:off x="192" y="3072"/>
                <a:ext cx="2266" cy="518"/>
              </a:xfrm>
              <a:prstGeom prst="rect">
                <a:avLst/>
              </a:prstGeom>
              <a:noFill/>
              <a:ln w="9525">
                <a:noFill/>
                <a:miter lim="800000"/>
                <a:headEnd/>
                <a:tailEnd/>
              </a:ln>
              <a:effectLst/>
            </p:spPr>
            <p:txBody>
              <a:bodyPr>
                <a:spAutoFit/>
              </a:bodyPr>
              <a:lstStyle/>
              <a:p>
                <a:r>
                  <a:rPr lang="en-US" u="sng">
                    <a:solidFill>
                      <a:schemeClr val="bg1"/>
                    </a:solidFill>
                  </a:rPr>
                  <a:t>Step 3:</a:t>
                </a:r>
                <a:r>
                  <a:rPr lang="en-US">
                    <a:solidFill>
                      <a:schemeClr val="bg1"/>
                    </a:solidFill>
                  </a:rPr>
                  <a:t> As a last resort</a:t>
                </a:r>
              </a:p>
              <a:p>
                <a:r>
                  <a:rPr lang="en-US">
                    <a:solidFill>
                      <a:schemeClr val="bg1"/>
                    </a:solidFill>
                  </a:rPr>
                  <a:t>Use crisis intervention</a:t>
                </a:r>
              </a:p>
            </p:txBody>
          </p:sp>
          <p:sp>
            <p:nvSpPr>
              <p:cNvPr id="226309" name="Oval 5"/>
              <p:cNvSpPr>
                <a:spLocks noChangeArrowheads="1"/>
              </p:cNvSpPr>
              <p:nvPr/>
            </p:nvSpPr>
            <p:spPr bwMode="auto">
              <a:xfrm>
                <a:off x="2208" y="1104"/>
                <a:ext cx="3168" cy="3024"/>
              </a:xfrm>
              <a:prstGeom prst="ellipse">
                <a:avLst/>
              </a:prstGeom>
              <a:solidFill>
                <a:srgbClr val="FF0000"/>
              </a:solidFill>
              <a:ln w="9525">
                <a:solidFill>
                  <a:schemeClr val="tx1"/>
                </a:solidFill>
                <a:round/>
                <a:headEnd/>
                <a:tailEnd/>
              </a:ln>
              <a:effectLst/>
            </p:spPr>
            <p:txBody>
              <a:bodyPr wrap="none" anchor="ctr"/>
              <a:lstStyle/>
              <a:p>
                <a:pPr algn="ctr"/>
                <a:endParaRPr lang="en-US"/>
              </a:p>
            </p:txBody>
          </p:sp>
        </p:grpSp>
        <p:sp>
          <p:nvSpPr>
            <p:cNvPr id="226310" name="Text Box 6"/>
            <p:cNvSpPr txBox="1">
              <a:spLocks noChangeArrowheads="1"/>
            </p:cNvSpPr>
            <p:nvPr/>
          </p:nvSpPr>
          <p:spPr bwMode="auto">
            <a:xfrm>
              <a:off x="3095" y="1231"/>
              <a:ext cx="1308" cy="250"/>
            </a:xfrm>
            <a:prstGeom prst="rect">
              <a:avLst/>
            </a:prstGeom>
            <a:noFill/>
            <a:ln w="9525">
              <a:noFill/>
              <a:miter lim="800000"/>
              <a:headEnd/>
              <a:tailEnd/>
            </a:ln>
            <a:effectLst/>
          </p:spPr>
          <p:txBody>
            <a:bodyPr wrap="none">
              <a:spAutoFit/>
            </a:bodyPr>
            <a:lstStyle/>
            <a:p>
              <a:pPr algn="ctr"/>
              <a:r>
                <a:rPr lang="en-US" sz="2000">
                  <a:solidFill>
                    <a:schemeClr val="bg1"/>
                  </a:solidFill>
                </a:rPr>
                <a:t>Crisis Intervention</a:t>
              </a:r>
            </a:p>
          </p:txBody>
        </p:sp>
        <p:sp>
          <p:nvSpPr>
            <p:cNvPr id="226311" name="Text Box 7"/>
            <p:cNvSpPr txBox="1">
              <a:spLocks noChangeArrowheads="1"/>
            </p:cNvSpPr>
            <p:nvPr/>
          </p:nvSpPr>
          <p:spPr bwMode="auto">
            <a:xfrm>
              <a:off x="2979" y="3744"/>
              <a:ext cx="1692" cy="231"/>
            </a:xfrm>
            <a:prstGeom prst="rect">
              <a:avLst/>
            </a:prstGeom>
            <a:noFill/>
            <a:ln w="9525">
              <a:noFill/>
              <a:miter lim="800000"/>
              <a:headEnd/>
              <a:tailEnd/>
            </a:ln>
            <a:effectLst/>
          </p:spPr>
          <p:txBody>
            <a:bodyPr wrap="none">
              <a:spAutoFit/>
            </a:bodyPr>
            <a:lstStyle/>
            <a:p>
              <a:pPr algn="ctr"/>
              <a:r>
                <a:rPr lang="en-US" sz="1800">
                  <a:solidFill>
                    <a:schemeClr val="bg1"/>
                  </a:solidFill>
                </a:rPr>
                <a:t>Surgery, Radiation, Chemo</a:t>
              </a:r>
            </a:p>
          </p:txBody>
        </p:sp>
      </p:grpSp>
      <p:grpSp>
        <p:nvGrpSpPr>
          <p:cNvPr id="4" name="Group 20"/>
          <p:cNvGrpSpPr>
            <a:grpSpLocks/>
          </p:cNvGrpSpPr>
          <p:nvPr/>
        </p:nvGrpSpPr>
        <p:grpSpPr bwMode="auto">
          <a:xfrm>
            <a:off x="304800" y="2438400"/>
            <a:ext cx="7620000" cy="3581400"/>
            <a:chOff x="192" y="1488"/>
            <a:chExt cx="4800" cy="2256"/>
          </a:xfrm>
        </p:grpSpPr>
        <p:grpSp>
          <p:nvGrpSpPr>
            <p:cNvPr id="5" name="Group 9"/>
            <p:cNvGrpSpPr>
              <a:grpSpLocks/>
            </p:cNvGrpSpPr>
            <p:nvPr/>
          </p:nvGrpSpPr>
          <p:grpSpPr bwMode="auto">
            <a:xfrm>
              <a:off x="2592" y="1488"/>
              <a:ext cx="2400" cy="2256"/>
              <a:chOff x="1584" y="1488"/>
              <a:chExt cx="2400" cy="2256"/>
            </a:xfrm>
          </p:grpSpPr>
          <p:sp>
            <p:nvSpPr>
              <p:cNvPr id="226314" name="Oval 10"/>
              <p:cNvSpPr>
                <a:spLocks noChangeArrowheads="1"/>
              </p:cNvSpPr>
              <p:nvPr/>
            </p:nvSpPr>
            <p:spPr bwMode="auto">
              <a:xfrm>
                <a:off x="1584" y="1488"/>
                <a:ext cx="2400" cy="2256"/>
              </a:xfrm>
              <a:prstGeom prst="ellipse">
                <a:avLst/>
              </a:prstGeom>
              <a:solidFill>
                <a:schemeClr val="accent1"/>
              </a:solidFill>
              <a:ln w="9525">
                <a:solidFill>
                  <a:schemeClr val="tx1"/>
                </a:solidFill>
                <a:round/>
                <a:headEnd/>
                <a:tailEnd/>
              </a:ln>
              <a:effectLst/>
            </p:spPr>
            <p:txBody>
              <a:bodyPr wrap="none" anchor="ctr"/>
              <a:lstStyle/>
              <a:p>
                <a:endParaRPr lang="en-US"/>
              </a:p>
            </p:txBody>
          </p:sp>
          <p:sp>
            <p:nvSpPr>
              <p:cNvPr id="226315" name="Text Box 11"/>
              <p:cNvSpPr txBox="1">
                <a:spLocks noChangeArrowheads="1"/>
              </p:cNvSpPr>
              <p:nvPr/>
            </p:nvSpPr>
            <p:spPr bwMode="auto">
              <a:xfrm>
                <a:off x="2064" y="3312"/>
                <a:ext cx="1464" cy="231"/>
              </a:xfrm>
              <a:prstGeom prst="rect">
                <a:avLst/>
              </a:prstGeom>
              <a:noFill/>
              <a:ln w="9525">
                <a:noFill/>
                <a:miter lim="800000"/>
                <a:headEnd/>
                <a:tailEnd/>
              </a:ln>
              <a:effectLst/>
            </p:spPr>
            <p:txBody>
              <a:bodyPr wrap="none">
                <a:spAutoFit/>
              </a:bodyPr>
              <a:lstStyle/>
              <a:p>
                <a:r>
                  <a:rPr lang="en-US" sz="1800" b="1">
                    <a:solidFill>
                      <a:schemeClr val="bg1"/>
                    </a:solidFill>
                  </a:rPr>
                  <a:t>Alternative Therapies</a:t>
                </a:r>
              </a:p>
            </p:txBody>
          </p:sp>
          <p:sp>
            <p:nvSpPr>
              <p:cNvPr id="226316" name="Rectangle 12"/>
              <p:cNvSpPr>
                <a:spLocks noChangeArrowheads="1"/>
              </p:cNvSpPr>
              <p:nvPr/>
            </p:nvSpPr>
            <p:spPr bwMode="auto">
              <a:xfrm>
                <a:off x="2256" y="1632"/>
                <a:ext cx="1142" cy="250"/>
              </a:xfrm>
              <a:prstGeom prst="rect">
                <a:avLst/>
              </a:prstGeom>
              <a:noFill/>
              <a:ln w="9525">
                <a:noFill/>
                <a:miter lim="800000"/>
                <a:headEnd/>
                <a:tailEnd/>
              </a:ln>
              <a:effectLst/>
            </p:spPr>
            <p:txBody>
              <a:bodyPr wrap="none">
                <a:spAutoFit/>
              </a:bodyPr>
              <a:lstStyle/>
              <a:p>
                <a:r>
                  <a:rPr lang="en-US" sz="2000" b="1">
                    <a:solidFill>
                      <a:schemeClr val="bg1"/>
                    </a:solidFill>
                  </a:rPr>
                  <a:t>Preventive and</a:t>
                </a:r>
              </a:p>
            </p:txBody>
          </p:sp>
        </p:grpSp>
        <p:sp>
          <p:nvSpPr>
            <p:cNvPr id="226317" name="Text Box 13"/>
            <p:cNvSpPr txBox="1">
              <a:spLocks noChangeArrowheads="1"/>
            </p:cNvSpPr>
            <p:nvPr/>
          </p:nvSpPr>
          <p:spPr bwMode="auto">
            <a:xfrm>
              <a:off x="192" y="1872"/>
              <a:ext cx="1882" cy="1208"/>
            </a:xfrm>
            <a:prstGeom prst="rect">
              <a:avLst/>
            </a:prstGeom>
            <a:noFill/>
            <a:ln w="9525">
              <a:noFill/>
              <a:miter lim="800000"/>
              <a:headEnd/>
              <a:tailEnd/>
            </a:ln>
            <a:effectLst/>
          </p:spPr>
          <p:txBody>
            <a:bodyPr>
              <a:spAutoFit/>
            </a:bodyPr>
            <a:lstStyle/>
            <a:p>
              <a:r>
                <a:rPr lang="en-US" u="sng">
                  <a:solidFill>
                    <a:schemeClr val="bg1"/>
                  </a:solidFill>
                </a:rPr>
                <a:t>Step 2:</a:t>
              </a:r>
              <a:r>
                <a:rPr lang="en-US">
                  <a:solidFill>
                    <a:schemeClr val="bg1"/>
                  </a:solidFill>
                </a:rPr>
                <a:t>  If step one doesn’t work then proceed to step two, Alternative approaches</a:t>
              </a:r>
            </a:p>
          </p:txBody>
        </p:sp>
      </p:grpSp>
      <p:sp>
        <p:nvSpPr>
          <p:cNvPr id="226318" name="Rectangle 14"/>
          <p:cNvSpPr>
            <a:spLocks noGrp="1" noChangeArrowheads="1"/>
          </p:cNvSpPr>
          <p:nvPr>
            <p:ph type="title"/>
          </p:nvPr>
        </p:nvSpPr>
        <p:spPr>
          <a:xfrm>
            <a:off x="685800" y="304800"/>
            <a:ext cx="7772400" cy="1371600"/>
          </a:xfrm>
        </p:spPr>
        <p:txBody>
          <a:bodyPr/>
          <a:lstStyle/>
          <a:p>
            <a:r>
              <a:rPr lang="en-US" sz="3600">
                <a:solidFill>
                  <a:srgbClr val="FFFF00"/>
                </a:solidFill>
              </a:rPr>
              <a:t>The Macrobiotic Approach</a:t>
            </a:r>
            <a:br>
              <a:rPr lang="en-US" sz="3600">
                <a:solidFill>
                  <a:srgbClr val="FFFF00"/>
                </a:solidFill>
              </a:rPr>
            </a:br>
            <a:r>
              <a:rPr lang="en-US" sz="2000">
                <a:solidFill>
                  <a:srgbClr val="FFFF00"/>
                </a:solidFill>
              </a:rPr>
              <a:t> Begins With Diet And Lifestyle – Because Sickness Is An Indication That Your</a:t>
            </a:r>
            <a:r>
              <a:rPr lang="en-US" sz="2400">
                <a:solidFill>
                  <a:srgbClr val="FFFF00"/>
                </a:solidFill>
              </a:rPr>
              <a:t> </a:t>
            </a:r>
            <a:r>
              <a:rPr lang="en-US" sz="2000">
                <a:solidFill>
                  <a:srgbClr val="FFFF00"/>
                </a:solidFill>
              </a:rPr>
              <a:t>Life Is Headed In The Wrong Direction</a:t>
            </a:r>
          </a:p>
        </p:txBody>
      </p:sp>
      <p:grpSp>
        <p:nvGrpSpPr>
          <p:cNvPr id="6" name="Group 19"/>
          <p:cNvGrpSpPr>
            <a:grpSpLocks/>
          </p:cNvGrpSpPr>
          <p:nvPr/>
        </p:nvGrpSpPr>
        <p:grpSpPr bwMode="auto">
          <a:xfrm>
            <a:off x="304800" y="2133600"/>
            <a:ext cx="6858000" cy="3200400"/>
            <a:chOff x="192" y="1296"/>
            <a:chExt cx="4320" cy="2016"/>
          </a:xfrm>
        </p:grpSpPr>
        <p:sp>
          <p:nvSpPr>
            <p:cNvPr id="226320" name="Oval 16"/>
            <p:cNvSpPr>
              <a:spLocks noChangeArrowheads="1"/>
            </p:cNvSpPr>
            <p:nvPr/>
          </p:nvSpPr>
          <p:spPr bwMode="auto">
            <a:xfrm>
              <a:off x="3072" y="1920"/>
              <a:ext cx="1440" cy="1392"/>
            </a:xfrm>
            <a:prstGeom prst="ellipse">
              <a:avLst/>
            </a:prstGeom>
            <a:solidFill>
              <a:srgbClr val="FFFF00"/>
            </a:solidFill>
            <a:ln w="9525">
              <a:solidFill>
                <a:schemeClr val="tx1"/>
              </a:solidFill>
              <a:round/>
              <a:headEnd/>
              <a:tailEnd/>
            </a:ln>
            <a:effectLst/>
          </p:spPr>
          <p:txBody>
            <a:bodyPr wrap="none" anchor="ctr"/>
            <a:lstStyle/>
            <a:p>
              <a:pPr algn="ctr"/>
              <a:r>
                <a:rPr lang="en-US" b="1"/>
                <a:t>Diet and </a:t>
              </a:r>
            </a:p>
            <a:p>
              <a:pPr algn="ctr"/>
              <a:r>
                <a:rPr lang="en-US" b="1"/>
                <a:t>Lifestyle </a:t>
              </a:r>
            </a:p>
            <a:p>
              <a:pPr algn="ctr"/>
              <a:r>
                <a:rPr lang="en-US" b="1"/>
                <a:t>Intervention</a:t>
              </a:r>
            </a:p>
          </p:txBody>
        </p:sp>
        <p:sp>
          <p:nvSpPr>
            <p:cNvPr id="226321" name="Text Box 17"/>
            <p:cNvSpPr txBox="1">
              <a:spLocks noChangeArrowheads="1"/>
            </p:cNvSpPr>
            <p:nvPr/>
          </p:nvSpPr>
          <p:spPr bwMode="auto">
            <a:xfrm>
              <a:off x="192" y="1296"/>
              <a:ext cx="2544" cy="518"/>
            </a:xfrm>
            <a:prstGeom prst="rect">
              <a:avLst/>
            </a:prstGeom>
            <a:noFill/>
            <a:ln w="9525">
              <a:noFill/>
              <a:miter lim="800000"/>
              <a:headEnd/>
              <a:tailEnd/>
            </a:ln>
            <a:effectLst/>
          </p:spPr>
          <p:txBody>
            <a:bodyPr>
              <a:spAutoFit/>
            </a:bodyPr>
            <a:lstStyle/>
            <a:p>
              <a:pPr>
                <a:spcBef>
                  <a:spcPct val="50000"/>
                </a:spcBef>
              </a:pPr>
              <a:r>
                <a:rPr lang="en-US" u="sng">
                  <a:solidFill>
                    <a:schemeClr val="bg1"/>
                  </a:solidFill>
                </a:rPr>
                <a:t>Step 1:</a:t>
              </a:r>
              <a:r>
                <a:rPr lang="en-US">
                  <a:solidFill>
                    <a:schemeClr val="bg1"/>
                  </a:solidFill>
                </a:rPr>
                <a:t> Change diet And lifestyle first</a:t>
              </a:r>
            </a:p>
          </p:txBody>
        </p:sp>
      </p:grpSp>
      <p:sp>
        <p:nvSpPr>
          <p:cNvPr id="226326" name="Text Box 22"/>
          <p:cNvSpPr txBox="1">
            <a:spLocks noChangeArrowheads="1"/>
          </p:cNvSpPr>
          <p:nvPr/>
        </p:nvSpPr>
        <p:spPr bwMode="auto">
          <a:xfrm>
            <a:off x="381000" y="1676400"/>
            <a:ext cx="2835275" cy="519113"/>
          </a:xfrm>
          <a:prstGeom prst="rect">
            <a:avLst/>
          </a:prstGeom>
          <a:noFill/>
          <a:ln w="9525">
            <a:noFill/>
            <a:miter lim="800000"/>
            <a:headEnd/>
            <a:tailEnd/>
          </a:ln>
          <a:effectLst/>
        </p:spPr>
        <p:txBody>
          <a:bodyPr>
            <a:spAutoFit/>
          </a:bodyPr>
          <a:lstStyle/>
          <a:p>
            <a:r>
              <a:rPr lang="en-US" sz="2800" i="1" u="sng">
                <a:solidFill>
                  <a:schemeClr val="bg1"/>
                </a:solidFill>
              </a:rPr>
              <a:t>If one is sick then: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6318"/>
                                        </p:tgtEl>
                                        <p:attrNameLst>
                                          <p:attrName>style.visibility</p:attrName>
                                        </p:attrNameLst>
                                      </p:cBhvr>
                                      <p:to>
                                        <p:strVal val="visible"/>
                                      </p:to>
                                    </p:set>
                                    <p:animEffect transition="in" filter="dissolve">
                                      <p:cBhvr>
                                        <p:cTn id="7" dur="500"/>
                                        <p:tgtEl>
                                          <p:spTgt spid="22631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26326"/>
                                        </p:tgtEl>
                                        <p:attrNameLst>
                                          <p:attrName>style.visibility</p:attrName>
                                        </p:attrNameLst>
                                      </p:cBhvr>
                                      <p:to>
                                        <p:strVal val="visible"/>
                                      </p:to>
                                    </p:set>
                                    <p:animEffect transition="in" filter="dissolve">
                                      <p:cBhvr>
                                        <p:cTn id="11" dur="500"/>
                                        <p:tgtEl>
                                          <p:spTgt spid="226326"/>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dissolv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dissolve">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dissolv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18" grpId="0" autoUpdateAnimBg="0"/>
      <p:bldP spid="226326" grpId="0"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7331" name="Rectangle 3"/>
          <p:cNvSpPr>
            <a:spLocks noGrp="1" noChangeArrowheads="1"/>
          </p:cNvSpPr>
          <p:nvPr>
            <p:ph type="subTitle" idx="1"/>
          </p:nvPr>
        </p:nvSpPr>
        <p:spPr>
          <a:xfrm>
            <a:off x="1371600" y="4038600"/>
            <a:ext cx="6400800" cy="1752600"/>
          </a:xfrm>
        </p:spPr>
        <p:txBody>
          <a:bodyPr/>
          <a:lstStyle/>
          <a:p>
            <a:r>
              <a:rPr lang="en-US" i="1">
                <a:solidFill>
                  <a:schemeClr val="bg1"/>
                </a:solidFill>
              </a:rPr>
              <a:t>In other words, if you can’t manage the healing process yourself, then the method is not “macrobiotic”</a:t>
            </a:r>
          </a:p>
        </p:txBody>
      </p:sp>
      <p:sp>
        <p:nvSpPr>
          <p:cNvPr id="227332" name="Text Box 4"/>
          <p:cNvSpPr txBox="1">
            <a:spLocks noChangeArrowheads="1"/>
          </p:cNvSpPr>
          <p:nvPr>
            <p:ph type="ctrTitle"/>
          </p:nvPr>
        </p:nvSpPr>
        <p:spPr>
          <a:xfrm>
            <a:off x="685800" y="1447800"/>
            <a:ext cx="7772400" cy="2362200"/>
          </a:xfrm>
          <a:noFill/>
          <a:ln/>
        </p:spPr>
        <p:txBody>
          <a:bodyPr/>
          <a:lstStyle/>
          <a:p>
            <a:r>
              <a:rPr lang="en-US" sz="3600">
                <a:solidFill>
                  <a:srgbClr val="FFFF00"/>
                </a:solidFill>
              </a:rPr>
              <a:t>Note: The macrobiotic approach is “self-managed” while Alternative, Preventive and Conventional approaches require the assistance of an “expert.”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27332"/>
                                        </p:tgtEl>
                                        <p:attrNameLst>
                                          <p:attrName>style.visibility</p:attrName>
                                        </p:attrNameLst>
                                      </p:cBhvr>
                                      <p:to>
                                        <p:strVal val="visible"/>
                                      </p:to>
                                    </p:set>
                                    <p:animEffect transition="in" filter="dissolve">
                                      <p:cBhvr>
                                        <p:cTn id="7" dur="500"/>
                                        <p:tgtEl>
                                          <p:spTgt spid="2273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27331">
                                            <p:txEl>
                                              <p:pRg st="0" end="0"/>
                                            </p:txEl>
                                          </p:spTgt>
                                        </p:tgtEl>
                                        <p:attrNameLst>
                                          <p:attrName>style.visibility</p:attrName>
                                        </p:attrNameLst>
                                      </p:cBhvr>
                                      <p:to>
                                        <p:strVal val="visible"/>
                                      </p:to>
                                    </p:set>
                                    <p:animEffect transition="in" filter="dissolve">
                                      <p:cBhvr>
                                        <p:cTn id="12" dur="500"/>
                                        <p:tgtEl>
                                          <p:spTgt spid="2273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1" grpId="0" build="p" autoUpdateAnimBg="0"/>
      <p:bldP spid="227332"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ctrTitle"/>
          </p:nvPr>
        </p:nvSpPr>
        <p:spPr>
          <a:xfrm>
            <a:off x="685800" y="1981200"/>
            <a:ext cx="7772400" cy="2133600"/>
          </a:xfrm>
        </p:spPr>
        <p:txBody>
          <a:bodyPr/>
          <a:lstStyle/>
          <a:p>
            <a:r>
              <a:rPr lang="en-US">
                <a:solidFill>
                  <a:srgbClr val="FFFF00"/>
                </a:solidFill>
              </a:rPr>
              <a:t>What is “macrobiotics” and the macrobiotic approach to cancer?</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3794"/>
                                        </p:tgtEl>
                                        <p:attrNameLst>
                                          <p:attrName>style.visibility</p:attrName>
                                        </p:attrNameLst>
                                      </p:cBhvr>
                                      <p:to>
                                        <p:strVal val="visible"/>
                                      </p:to>
                                    </p:set>
                                    <p:animEffect transition="in" filter="dissolve">
                                      <p:cBhvr>
                                        <p:cTn id="7" dur="500"/>
                                        <p:tgtEl>
                                          <p:spTgt spid="33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4"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571500" y="685800"/>
            <a:ext cx="8001000" cy="1143000"/>
          </a:xfrm>
        </p:spPr>
        <p:txBody>
          <a:bodyPr/>
          <a:lstStyle/>
          <a:p>
            <a:r>
              <a:rPr lang="en-US" sz="4800" dirty="0">
                <a:solidFill>
                  <a:srgbClr val="FFFF00"/>
                </a:solidFill>
              </a:rPr>
              <a:t>The </a:t>
            </a:r>
            <a:r>
              <a:rPr lang="en-US" sz="4800" dirty="0" err="1">
                <a:solidFill>
                  <a:srgbClr val="FFFF00"/>
                </a:solidFill>
              </a:rPr>
              <a:t>Kushi</a:t>
            </a:r>
            <a:r>
              <a:rPr lang="en-US" sz="4800" dirty="0">
                <a:solidFill>
                  <a:srgbClr val="FFFF00"/>
                </a:solidFill>
              </a:rPr>
              <a:t> Institute Definition</a:t>
            </a:r>
          </a:p>
        </p:txBody>
      </p:sp>
      <p:sp>
        <p:nvSpPr>
          <p:cNvPr id="36867" name="Text Box 3"/>
          <p:cNvSpPr txBox="1">
            <a:spLocks noChangeArrowheads="1"/>
          </p:cNvSpPr>
          <p:nvPr/>
        </p:nvSpPr>
        <p:spPr bwMode="auto">
          <a:xfrm>
            <a:off x="552450" y="2057400"/>
            <a:ext cx="8039100" cy="4114800"/>
          </a:xfrm>
          <a:prstGeom prst="rect">
            <a:avLst/>
          </a:prstGeom>
          <a:noFill/>
          <a:ln w="9525">
            <a:noFill/>
            <a:miter lim="800000"/>
            <a:headEnd/>
            <a:tailEnd/>
          </a:ln>
          <a:effectLst/>
        </p:spPr>
        <p:txBody>
          <a:bodyPr/>
          <a:lstStyle/>
          <a:p>
            <a:r>
              <a:rPr lang="en-US" sz="3600" dirty="0">
                <a:cs typeface="Times New Roman" pitchFamily="18" charset="0"/>
              </a:rPr>
              <a:t>Macrobiotics is the art and science of health and longevity </a:t>
            </a:r>
            <a:r>
              <a:rPr lang="en-US" sz="3600" dirty="0" smtClean="0">
                <a:cs typeface="Times New Roman" pitchFamily="18" charset="0"/>
              </a:rPr>
              <a:t>through </a:t>
            </a:r>
            <a:r>
              <a:rPr lang="en-US" sz="3600" dirty="0">
                <a:cs typeface="Times New Roman" pitchFamily="18" charset="0"/>
              </a:rPr>
              <a:t>the study and understanding of the relation </a:t>
            </a:r>
            <a:r>
              <a:rPr lang="en-US" sz="3600" dirty="0" smtClean="0">
                <a:cs typeface="Times New Roman" pitchFamily="18" charset="0"/>
              </a:rPr>
              <a:t>and interactions </a:t>
            </a:r>
            <a:r>
              <a:rPr lang="en-US" sz="3600" dirty="0">
                <a:cs typeface="Times New Roman" pitchFamily="18" charset="0"/>
              </a:rPr>
              <a:t>between ourselves, the foods we eat, the lifestyles we choose to lead, </a:t>
            </a:r>
          </a:p>
          <a:p>
            <a:r>
              <a:rPr lang="en-US" sz="3600" dirty="0">
                <a:cs typeface="Times New Roman" pitchFamily="18" charset="0"/>
              </a:rPr>
              <a:t>and the environments in which we live</a:t>
            </a:r>
            <a:r>
              <a:rPr lang="en-US" sz="3600" dirty="0" smtClean="0">
                <a:cs typeface="Times New Roman" pitchFamily="18" charset="0"/>
              </a:rPr>
              <a:t>.</a:t>
            </a:r>
          </a:p>
          <a:p>
            <a:pPr algn="r"/>
            <a:r>
              <a:rPr lang="en-US" i="1" dirty="0" smtClean="0">
                <a:cs typeface="Times New Roman" pitchFamily="18" charset="0"/>
              </a:rPr>
              <a:t>- </a:t>
            </a:r>
            <a:r>
              <a:rPr lang="en-US" i="1" dirty="0" err="1" smtClean="0">
                <a:cs typeface="Times New Roman" pitchFamily="18" charset="0"/>
              </a:rPr>
              <a:t>Phiya</a:t>
            </a:r>
            <a:r>
              <a:rPr lang="en-US" i="1" dirty="0" smtClean="0">
                <a:cs typeface="Times New Roman" pitchFamily="18" charset="0"/>
              </a:rPr>
              <a:t> </a:t>
            </a:r>
            <a:r>
              <a:rPr lang="en-US" i="1" dirty="0" err="1" smtClean="0">
                <a:cs typeface="Times New Roman" pitchFamily="18" charset="0"/>
              </a:rPr>
              <a:t>kushi</a:t>
            </a:r>
            <a:endParaRPr lang="en-US" i="1" dirty="0"/>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6866"/>
                                        </p:tgtEl>
                                        <p:attrNameLst>
                                          <p:attrName>style.visibility</p:attrName>
                                        </p:attrNameLst>
                                      </p:cBhvr>
                                      <p:to>
                                        <p:strVal val="visible"/>
                                      </p:to>
                                    </p:set>
                                    <p:animEffect transition="in" filter="dissolve">
                                      <p:cBhvr>
                                        <p:cTn id="7" dur="500"/>
                                        <p:tgtEl>
                                          <p:spTgt spid="3686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6867"/>
                                        </p:tgtEl>
                                        <p:attrNameLst>
                                          <p:attrName>style.visibility</p:attrName>
                                        </p:attrNameLst>
                                      </p:cBhvr>
                                      <p:to>
                                        <p:strVal val="visible"/>
                                      </p:to>
                                    </p:set>
                                    <p:animEffect transition="in" filter="dissolve">
                                      <p:cBhvr>
                                        <p:cTn id="11" dur="500"/>
                                        <p:tgtEl>
                                          <p:spTgt spid="368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6" grpId="0" autoUpdateAnimBg="0"/>
      <p:bldP spid="36867"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8914" name="Rectangle 2"/>
          <p:cNvSpPr>
            <a:spLocks noGrp="1" noChangeArrowheads="1"/>
          </p:cNvSpPr>
          <p:nvPr>
            <p:ph type="ctrTitle"/>
          </p:nvPr>
        </p:nvSpPr>
        <p:spPr>
          <a:xfrm>
            <a:off x="685800" y="990600"/>
            <a:ext cx="7772400" cy="1143000"/>
          </a:xfrm>
        </p:spPr>
        <p:txBody>
          <a:bodyPr/>
          <a:lstStyle/>
          <a:p>
            <a:r>
              <a:rPr lang="en-US">
                <a:solidFill>
                  <a:srgbClr val="FFFF00"/>
                </a:solidFill>
              </a:rPr>
              <a:t>The Causes of Cancer:</a:t>
            </a:r>
            <a:br>
              <a:rPr lang="en-US">
                <a:solidFill>
                  <a:srgbClr val="FFFF00"/>
                </a:solidFill>
              </a:rPr>
            </a:br>
            <a:r>
              <a:rPr lang="en-US" sz="4000" i="1">
                <a:solidFill>
                  <a:schemeClr val="bg1"/>
                </a:solidFill>
              </a:rPr>
              <a:t>according to macrobiotics</a:t>
            </a:r>
          </a:p>
        </p:txBody>
      </p:sp>
      <p:sp>
        <p:nvSpPr>
          <p:cNvPr id="38915" name="Text Box 3"/>
          <p:cNvSpPr txBox="1">
            <a:spLocks noChangeArrowheads="1"/>
          </p:cNvSpPr>
          <p:nvPr/>
        </p:nvSpPr>
        <p:spPr bwMode="auto">
          <a:xfrm>
            <a:off x="2895600" y="2819400"/>
            <a:ext cx="3352800" cy="2289175"/>
          </a:xfrm>
          <a:prstGeom prst="rect">
            <a:avLst/>
          </a:prstGeom>
          <a:noFill/>
          <a:ln w="9525">
            <a:noFill/>
            <a:miter lim="800000"/>
            <a:headEnd/>
            <a:tailEnd/>
          </a:ln>
          <a:effectLst/>
        </p:spPr>
        <p:txBody>
          <a:bodyPr>
            <a:spAutoFit/>
          </a:bodyPr>
          <a:lstStyle/>
          <a:p>
            <a:pPr marL="457200" indent="-457200">
              <a:spcBef>
                <a:spcPct val="50000"/>
              </a:spcBef>
              <a:buFontTx/>
              <a:buAutoNum type="arabicPeriod"/>
            </a:pPr>
            <a:r>
              <a:rPr lang="en-US" sz="3600">
                <a:solidFill>
                  <a:srgbClr val="FFFF00"/>
                </a:solidFill>
              </a:rPr>
              <a:t>Diet</a:t>
            </a:r>
          </a:p>
          <a:p>
            <a:pPr marL="457200" indent="-457200">
              <a:spcBef>
                <a:spcPct val="50000"/>
              </a:spcBef>
              <a:buFontTx/>
              <a:buAutoNum type="arabicPeriod"/>
            </a:pPr>
            <a:r>
              <a:rPr lang="en-US" sz="3600">
                <a:solidFill>
                  <a:srgbClr val="FFFF00"/>
                </a:solidFill>
              </a:rPr>
              <a:t>Environment</a:t>
            </a:r>
          </a:p>
          <a:p>
            <a:pPr marL="457200" indent="-457200">
              <a:spcBef>
                <a:spcPct val="50000"/>
              </a:spcBef>
              <a:buFontTx/>
              <a:buAutoNum type="arabicPeriod"/>
            </a:pPr>
            <a:r>
              <a:rPr lang="en-US" sz="3600">
                <a:solidFill>
                  <a:srgbClr val="FFFF00"/>
                </a:solidFill>
              </a:rPr>
              <a:t>Lifestyle</a:t>
            </a: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8914"/>
                                        </p:tgtEl>
                                        <p:attrNameLst>
                                          <p:attrName>style.visibility</p:attrName>
                                        </p:attrNameLst>
                                      </p:cBhvr>
                                      <p:to>
                                        <p:strVal val="visible"/>
                                      </p:to>
                                    </p:set>
                                    <p:animEffect transition="in" filter="dissolve">
                                      <p:cBhvr>
                                        <p:cTn id="7" dur="500"/>
                                        <p:tgtEl>
                                          <p:spTgt spid="3891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8915"/>
                                        </p:tgtEl>
                                        <p:attrNameLst>
                                          <p:attrName>style.visibility</p:attrName>
                                        </p:attrNameLst>
                                      </p:cBhvr>
                                      <p:to>
                                        <p:strVal val="visible"/>
                                      </p:to>
                                    </p:set>
                                    <p:animEffect transition="in" filter="dissolve">
                                      <p:cBhvr>
                                        <p:cTn id="11" dur="500"/>
                                        <p:tgtEl>
                                          <p:spTgt spid="38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4" grpId="0" autoUpdateAnimBg="0"/>
      <p:bldP spid="38915"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a:xfrm>
            <a:off x="685800" y="5486400"/>
            <a:ext cx="7772400" cy="1143000"/>
          </a:xfrm>
        </p:spPr>
        <p:txBody>
          <a:bodyPr/>
          <a:lstStyle/>
          <a:p>
            <a:r>
              <a:rPr lang="en-US">
                <a:solidFill>
                  <a:srgbClr val="FFFF00"/>
                </a:solidFill>
              </a:rPr>
              <a:t>Diet</a:t>
            </a:r>
          </a:p>
        </p:txBody>
      </p:sp>
      <p:pic>
        <p:nvPicPr>
          <p:cNvPr id="39939" name="Picture 3" descr="D:\My Documents\My Pictures\hotdog eating.jpg"/>
          <p:cNvPicPr>
            <a:picLocks noChangeAspect="1" noChangeArrowheads="1"/>
          </p:cNvPicPr>
          <p:nvPr/>
        </p:nvPicPr>
        <p:blipFill>
          <a:blip r:embed="rId2" cstate="print"/>
          <a:srcRect/>
          <a:stretch>
            <a:fillRect/>
          </a:stretch>
        </p:blipFill>
        <p:spPr bwMode="auto">
          <a:xfrm>
            <a:off x="1066800" y="492125"/>
            <a:ext cx="7600950" cy="4994275"/>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9938"/>
                                        </p:tgtEl>
                                        <p:attrNameLst>
                                          <p:attrName>style.visibility</p:attrName>
                                        </p:attrNameLst>
                                      </p:cBhvr>
                                      <p:to>
                                        <p:strVal val="visible"/>
                                      </p:to>
                                    </p:set>
                                    <p:animEffect transition="in" filter="dissolve">
                                      <p:cBhvr>
                                        <p:cTn id="7" dur="500"/>
                                        <p:tgtEl>
                                          <p:spTgt spid="3993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9939"/>
                                        </p:tgtEl>
                                        <p:attrNameLst>
                                          <p:attrName>style.visibility</p:attrName>
                                        </p:attrNameLst>
                                      </p:cBhvr>
                                      <p:to>
                                        <p:strVal val="visible"/>
                                      </p:to>
                                    </p:set>
                                    <p:animEffect transition="in" filter="dissolve">
                                      <p:cBhvr>
                                        <p:cTn id="11" dur="500"/>
                                        <p:tgtEl>
                                          <p:spTgt spid="399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1985</a:t>
            </a:r>
          </a:p>
        </p:txBody>
      </p:sp>
      <p:sp>
        <p:nvSpPr>
          <p:cNvPr id="33795"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796"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7"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8"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799"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0"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1"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2"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3"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4"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5"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06"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07"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8"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09"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10"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1"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2"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3"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4"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5"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16"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17"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33861"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2"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3863"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4"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5"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6"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7"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8"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69"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0"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1"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2"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3873"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4"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75"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19"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0"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1"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2"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3"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4"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5"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6"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27"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28"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33859"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60"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3830"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1"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2"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3"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4"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3835"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3836"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7"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8"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39"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0"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1"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3842"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3843"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33851"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2"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3"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4"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5"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6"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7"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33858"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3845" name="Text Box 120"/>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3846" name="Text Box 136"/>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3847" name="Rectangle 13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3848" name="Rectangle 138"/>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3849" name="Rectangle 139"/>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3850" name="Rectangle 140"/>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1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2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2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2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3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3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3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34885"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6"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4887"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8"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89"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0"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1"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2"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3"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4"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5"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6"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4897"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8"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99"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4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4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4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34883"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84"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485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5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485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5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486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486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34875"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6"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7"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8"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79"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0"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1"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4882"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4868" name="Rectangle 112"/>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1986</a:t>
            </a:r>
          </a:p>
        </p:txBody>
      </p:sp>
      <p:sp>
        <p:nvSpPr>
          <p:cNvPr id="34869" name="Text Box 136"/>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4870" name="Text Box 153"/>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4871" name="Rectangle 154"/>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4872" name="Rectangle 155"/>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4873" name="Rectangle 156"/>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4874" name="Rectangle 157"/>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075" name="Picture 3" descr="D:\My Documents\My Pictures\i_photo.gif"/>
          <p:cNvPicPr>
            <a:picLocks noChangeAspect="1" noChangeArrowheads="1"/>
          </p:cNvPicPr>
          <p:nvPr/>
        </p:nvPicPr>
        <p:blipFill>
          <a:blip r:embed="rId2" cstate="print"/>
          <a:srcRect/>
          <a:stretch>
            <a:fillRect/>
          </a:stretch>
        </p:blipFill>
        <p:spPr bwMode="auto">
          <a:xfrm>
            <a:off x="838200" y="0"/>
            <a:ext cx="7239000" cy="6302375"/>
          </a:xfrm>
          <a:prstGeom prst="rect">
            <a:avLst/>
          </a:prstGeom>
          <a:noFill/>
        </p:spPr>
      </p:pic>
      <p:sp>
        <p:nvSpPr>
          <p:cNvPr id="3074" name="Rectangle 2"/>
          <p:cNvSpPr>
            <a:spLocks noGrp="1" noChangeArrowheads="1"/>
          </p:cNvSpPr>
          <p:nvPr>
            <p:ph type="ctrTitle"/>
          </p:nvPr>
        </p:nvSpPr>
        <p:spPr>
          <a:xfrm>
            <a:off x="609600" y="5029200"/>
            <a:ext cx="7772400" cy="1828800"/>
          </a:xfrm>
          <a:solidFill>
            <a:schemeClr val="tx1"/>
          </a:solidFill>
        </p:spPr>
        <p:txBody>
          <a:bodyPr/>
          <a:lstStyle/>
          <a:p>
            <a:r>
              <a:rPr lang="en-US" sz="4000" i="1">
                <a:solidFill>
                  <a:schemeClr val="bg1"/>
                </a:solidFill>
              </a:rPr>
              <a:t>Imagine a pedestrian getting hit by a car while crossing the street…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3075"/>
                                        </p:tgtEl>
                                        <p:attrNameLst>
                                          <p:attrName>style.visibility</p:attrName>
                                        </p:attrNameLst>
                                      </p:cBhvr>
                                      <p:to>
                                        <p:strVal val="visible"/>
                                      </p:to>
                                    </p:set>
                                    <p:animEffect transition="in" filter="dissolve">
                                      <p:cBhvr>
                                        <p:cTn id="7" dur="500"/>
                                        <p:tgtEl>
                                          <p:spTgt spid="3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584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4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4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4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0"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1"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2"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3"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4"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5"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6"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57"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5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5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0"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1"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6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4"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35909"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0"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5911"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2"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3"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4"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5"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6"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7"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18"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19"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0"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5921"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2"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23"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66"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7"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6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69"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1"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2"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3"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74"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35907"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908"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5877"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78"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79"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0"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2"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3"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5884"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5"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6"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5887"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8"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89"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5890"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3589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590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5892" name="Rectangle 117"/>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1987</a:t>
            </a:r>
          </a:p>
        </p:txBody>
      </p:sp>
      <p:sp>
        <p:nvSpPr>
          <p:cNvPr id="35893" name="Text Box 142"/>
          <p:cNvSpPr txBox="1">
            <a:spLocks noChangeArrowheads="1"/>
          </p:cNvSpPr>
          <p:nvPr/>
        </p:nvSpPr>
        <p:spPr bwMode="auto">
          <a:xfrm>
            <a:off x="2119489" y="1200151"/>
            <a:ext cx="4972756" cy="523220"/>
          </a:xfrm>
          <a:prstGeom prst="rect">
            <a:avLst/>
          </a:prstGeom>
          <a:noFill/>
          <a:ln w="9525">
            <a:noFill/>
            <a:miter lim="800000"/>
            <a:headEnd/>
            <a:tailEnd/>
          </a:ln>
        </p:spPr>
        <p:txBody>
          <a:bodyPr>
            <a:spAutoFit/>
          </a:bodyPr>
          <a:lstStyle/>
          <a:p>
            <a:pPr eaLnBrk="0" hangingPunct="0"/>
            <a:r>
              <a:rPr lang="en-US" sz="1400" b="1">
                <a:solidFill>
                  <a:srgbClr val="000000"/>
                </a:solidFill>
                <a:latin typeface="Verdana" pitchFamily="34" charset="0"/>
              </a:rPr>
              <a:t>(*BMI ≥30, or ~ 30 lbs. overweight for 5’ 4” person)</a:t>
            </a:r>
          </a:p>
        </p:txBody>
      </p:sp>
      <p:sp>
        <p:nvSpPr>
          <p:cNvPr id="35894" name="Text Box 159"/>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5895" name="Rectangle 16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5896" name="Rectangle 161"/>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5897" name="Rectangle 162"/>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5898" name="Rectangle 163"/>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6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6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7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1"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76"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7"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8"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79"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36880"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1"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8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4"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85"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88"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36933"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4"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6935"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6"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7"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38"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39"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0"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1"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2"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3"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4"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6945"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6"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47"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6890"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1"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3"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5"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6"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897"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898"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899"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36931"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32"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6901"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2"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3"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4"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6"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07"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08"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09"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6910"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1"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6912"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3"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6914"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3692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2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693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6916" name="Rectangle 117"/>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1988</a:t>
            </a:r>
          </a:p>
        </p:txBody>
      </p:sp>
      <p:sp>
        <p:nvSpPr>
          <p:cNvPr id="36917" name="Text Box 141"/>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6918" name="Text Box 158"/>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6919" name="Rectangle 15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6920" name="Rectangle 160"/>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6921" name="Rectangle 161"/>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6922" name="Rectangle 162"/>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Freeform 2053"/>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1" name="Freeform 2054"/>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892" name="Freeform 2055"/>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3" name="Freeform 2056"/>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894" name="Freeform 2057"/>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5" name="Freeform 2058"/>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6" name="Freeform 2059"/>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7" name="Freeform 2060"/>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8" name="Freeform 2061"/>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899" name="Freeform 2062"/>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0" name="Freeform 2063"/>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1" name="Freeform 2064"/>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2" name="Freeform 2065"/>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3" name="Freeform 2066"/>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4" name="Freeform 2067"/>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05" name="Freeform 2068"/>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6" name="Freeform 2069"/>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07" name="Freeform 2070"/>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8" name="Freeform 2071"/>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09" name="Freeform 2072"/>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0" name="Freeform 2073"/>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1" name="Freeform 2074"/>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2" name="Freeform 2075"/>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 name="Group 2076"/>
          <p:cNvGrpSpPr>
            <a:grpSpLocks/>
          </p:cNvGrpSpPr>
          <p:nvPr/>
        </p:nvGrpSpPr>
        <p:grpSpPr bwMode="auto">
          <a:xfrm>
            <a:off x="1027289" y="3886200"/>
            <a:ext cx="1786467" cy="1390650"/>
            <a:chOff x="768" y="2832"/>
            <a:chExt cx="1203" cy="876"/>
          </a:xfrm>
        </p:grpSpPr>
        <p:sp>
          <p:nvSpPr>
            <p:cNvPr id="37957" name="Freeform 2077"/>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58" name="Freeform 2078"/>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37959" name="Freeform 2079"/>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0" name="Freeform 2080"/>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1" name="Freeform 2081"/>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2" name="Freeform 2082"/>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3" name="Freeform 2083"/>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4" name="Freeform 2084"/>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5" name="Freeform 2085"/>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6" name="Freeform 2086"/>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7" name="Freeform 2087"/>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68" name="Freeform 2088"/>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37969" name="Freeform 2089"/>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0" name="Freeform 2090"/>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71" name="Freeform 2091"/>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37914" name="Freeform 2092"/>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5" name="Freeform 209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6" name="Freeform 2094"/>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17" name="Freeform 2095"/>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8" name="Freeform 2096"/>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19" name="Freeform 2097"/>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0" name="Freeform 2098"/>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21" name="Freeform 2099"/>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2" name="Freeform 2100"/>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3" name="Freeform 2101"/>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3" name="Group 2102"/>
          <p:cNvGrpSpPr>
            <a:grpSpLocks/>
          </p:cNvGrpSpPr>
          <p:nvPr/>
        </p:nvGrpSpPr>
        <p:grpSpPr bwMode="auto">
          <a:xfrm>
            <a:off x="5177367" y="2197100"/>
            <a:ext cx="738011" cy="742950"/>
            <a:chOff x="3562" y="1636"/>
            <a:chExt cx="497" cy="468"/>
          </a:xfrm>
        </p:grpSpPr>
        <p:sp>
          <p:nvSpPr>
            <p:cNvPr id="37955" name="Freeform 2103"/>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56" name="Freeform 2104"/>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37925" name="Freeform 2105"/>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6" name="Freeform 210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27" name="Freeform 2107"/>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8" name="Freeform 2108"/>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29" name="Freeform 210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37930" name="Freeform 2110"/>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1" name="Freeform 2111"/>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2" name="Freeform 2112"/>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3" name="Freeform 2113"/>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37934" name="Freeform 2114"/>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5" name="Freeform 2115"/>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6" name="Freeform 2116"/>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7" name="Freeform 2117"/>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37938" name="Freeform 2118"/>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4" name="Group 2119"/>
          <p:cNvGrpSpPr>
            <a:grpSpLocks/>
          </p:cNvGrpSpPr>
          <p:nvPr/>
        </p:nvGrpSpPr>
        <p:grpSpPr bwMode="auto">
          <a:xfrm>
            <a:off x="2875845" y="4635501"/>
            <a:ext cx="859367" cy="588963"/>
            <a:chOff x="1991" y="3321"/>
            <a:chExt cx="361" cy="231"/>
          </a:xfrm>
        </p:grpSpPr>
        <p:sp>
          <p:nvSpPr>
            <p:cNvPr id="37947" name="Freeform 212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8" name="Freeform 212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49" name="Freeform 212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0" name="Freeform 212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1" name="Freeform 212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2" name="Freeform 212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3" name="Freeform 212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7954" name="Freeform 212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37940" name="Rectangle 2165"/>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1989</a:t>
            </a:r>
          </a:p>
        </p:txBody>
      </p:sp>
      <p:sp>
        <p:nvSpPr>
          <p:cNvPr id="37941" name="Text Box 2189"/>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7942" name="Text Box 2210"/>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7943" name="Rectangle 221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7944" name="Rectangle 221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7945" name="Rectangle 221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7946" name="Rectangle 2214"/>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Freeform 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15" name="Freeform 6"/>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6" name="Freeform 7"/>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7" name="Freeform 8"/>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18" name="Freeform 9"/>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19" name="Freeform 10"/>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0" name="Freeform 11"/>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1" name="Freeform 12"/>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2" name="Freeform 13"/>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3" name="Freeform 14"/>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4" name="Freeform 15"/>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5" name="Freeform 16"/>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6" name="Freeform 17"/>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7" name="Freeform 18"/>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8" name="Freeform 19"/>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29" name="Freeform 20"/>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0" name="Freeform 21"/>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1" name="Freeform 22"/>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2" name="Freeform 23"/>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33" name="Freeform 24"/>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4" name="Freeform 25"/>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5" name="Freeform 26"/>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36" name="Freeform 27"/>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37" name="Freeform 28"/>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 name="Group 130"/>
          <p:cNvGrpSpPr>
            <a:grpSpLocks/>
          </p:cNvGrpSpPr>
          <p:nvPr/>
        </p:nvGrpSpPr>
        <p:grpSpPr bwMode="auto">
          <a:xfrm>
            <a:off x="1027289" y="3886200"/>
            <a:ext cx="1786467" cy="1390650"/>
            <a:chOff x="728" y="2532"/>
            <a:chExt cx="1266" cy="876"/>
          </a:xfrm>
        </p:grpSpPr>
        <p:sp>
          <p:nvSpPr>
            <p:cNvPr id="38981" name="Freeform 29"/>
            <p:cNvSpPr>
              <a:spLocks/>
            </p:cNvSpPr>
            <p:nvPr/>
          </p:nvSpPr>
          <p:spPr bwMode="auto">
            <a:xfrm>
              <a:off x="1031" y="2532"/>
              <a:ext cx="963" cy="780"/>
            </a:xfrm>
            <a:custGeom>
              <a:avLst/>
              <a:gdLst>
                <a:gd name="T0" fmla="*/ 369 w 188"/>
                <a:gd name="T1" fmla="*/ 736 h 160"/>
                <a:gd name="T2" fmla="*/ 681 w 188"/>
                <a:gd name="T3" fmla="*/ 951 h 160"/>
                <a:gd name="T4" fmla="*/ 471 w 188"/>
                <a:gd name="T5" fmla="*/ 1189 h 160"/>
                <a:gd name="T6" fmla="*/ 420 w 188"/>
                <a:gd name="T7" fmla="*/ 1024 h 160"/>
                <a:gd name="T8" fmla="*/ 133 w 188"/>
                <a:gd name="T9" fmla="*/ 1307 h 160"/>
                <a:gd name="T10" fmla="*/ 287 w 188"/>
                <a:gd name="T11" fmla="*/ 1521 h 160"/>
                <a:gd name="T12" fmla="*/ 707 w 188"/>
                <a:gd name="T13" fmla="*/ 1448 h 160"/>
                <a:gd name="T14" fmla="*/ 579 w 188"/>
                <a:gd name="T15" fmla="*/ 1760 h 160"/>
                <a:gd name="T16" fmla="*/ 471 w 188"/>
                <a:gd name="T17" fmla="*/ 1877 h 160"/>
                <a:gd name="T18" fmla="*/ 261 w 188"/>
                <a:gd name="T19" fmla="*/ 1950 h 160"/>
                <a:gd name="T20" fmla="*/ 159 w 188"/>
                <a:gd name="T21" fmla="*/ 2330 h 160"/>
                <a:gd name="T22" fmla="*/ 287 w 188"/>
                <a:gd name="T23" fmla="*/ 2545 h 160"/>
                <a:gd name="T24" fmla="*/ 579 w 188"/>
                <a:gd name="T25" fmla="*/ 2662 h 160"/>
                <a:gd name="T26" fmla="*/ 579 w 188"/>
                <a:gd name="T27" fmla="*/ 2852 h 160"/>
                <a:gd name="T28" fmla="*/ 917 w 188"/>
                <a:gd name="T29" fmla="*/ 2925 h 160"/>
                <a:gd name="T30" fmla="*/ 1101 w 188"/>
                <a:gd name="T31" fmla="*/ 2969 h 160"/>
                <a:gd name="T32" fmla="*/ 763 w 188"/>
                <a:gd name="T33" fmla="*/ 3349 h 160"/>
                <a:gd name="T34" fmla="*/ 497 w 188"/>
                <a:gd name="T35" fmla="*/ 3495 h 160"/>
                <a:gd name="T36" fmla="*/ 77 w 188"/>
                <a:gd name="T37" fmla="*/ 3685 h 160"/>
                <a:gd name="T38" fmla="*/ 77 w 188"/>
                <a:gd name="T39" fmla="*/ 3802 h 160"/>
                <a:gd name="T40" fmla="*/ 763 w 188"/>
                <a:gd name="T41" fmla="*/ 3539 h 160"/>
                <a:gd name="T42" fmla="*/ 1629 w 188"/>
                <a:gd name="T43" fmla="*/ 2852 h 160"/>
                <a:gd name="T44" fmla="*/ 1547 w 188"/>
                <a:gd name="T45" fmla="*/ 2779 h 160"/>
                <a:gd name="T46" fmla="*/ 2018 w 188"/>
                <a:gd name="T47" fmla="*/ 2257 h 160"/>
                <a:gd name="T48" fmla="*/ 1890 w 188"/>
                <a:gd name="T49" fmla="*/ 2398 h 160"/>
                <a:gd name="T50" fmla="*/ 1916 w 188"/>
                <a:gd name="T51" fmla="*/ 2589 h 160"/>
                <a:gd name="T52" fmla="*/ 1890 w 188"/>
                <a:gd name="T53" fmla="*/ 2711 h 160"/>
                <a:gd name="T54" fmla="*/ 2259 w 188"/>
                <a:gd name="T55" fmla="*/ 2520 h 160"/>
                <a:gd name="T56" fmla="*/ 2259 w 188"/>
                <a:gd name="T57" fmla="*/ 2330 h 160"/>
                <a:gd name="T58" fmla="*/ 2807 w 188"/>
                <a:gd name="T59" fmla="*/ 2447 h 160"/>
                <a:gd name="T60" fmla="*/ 3176 w 188"/>
                <a:gd name="T61" fmla="*/ 2398 h 160"/>
                <a:gd name="T62" fmla="*/ 3806 w 188"/>
                <a:gd name="T63" fmla="*/ 2589 h 160"/>
                <a:gd name="T64" fmla="*/ 4016 w 188"/>
                <a:gd name="T65" fmla="*/ 2828 h 160"/>
                <a:gd name="T66" fmla="*/ 4354 w 188"/>
                <a:gd name="T67" fmla="*/ 3042 h 160"/>
                <a:gd name="T68" fmla="*/ 4933 w 188"/>
                <a:gd name="T69" fmla="*/ 3091 h 160"/>
                <a:gd name="T70" fmla="*/ 4856 w 188"/>
                <a:gd name="T71" fmla="*/ 2779 h 160"/>
                <a:gd name="T72" fmla="*/ 4620 w 188"/>
                <a:gd name="T73" fmla="*/ 2735 h 160"/>
                <a:gd name="T74" fmla="*/ 4277 w 188"/>
                <a:gd name="T75" fmla="*/ 2520 h 160"/>
                <a:gd name="T76" fmla="*/ 3857 w 188"/>
                <a:gd name="T77" fmla="*/ 2257 h 160"/>
                <a:gd name="T78" fmla="*/ 3698 w 188"/>
                <a:gd name="T79" fmla="*/ 2447 h 160"/>
                <a:gd name="T80" fmla="*/ 3386 w 188"/>
                <a:gd name="T81" fmla="*/ 2208 h 160"/>
                <a:gd name="T82" fmla="*/ 3068 w 188"/>
                <a:gd name="T83" fmla="*/ 1901 h 160"/>
                <a:gd name="T84" fmla="*/ 2674 w 188"/>
                <a:gd name="T85" fmla="*/ 497 h 160"/>
                <a:gd name="T86" fmla="*/ 2361 w 188"/>
                <a:gd name="T87" fmla="*/ 117 h 160"/>
                <a:gd name="T88" fmla="*/ 1808 w 188"/>
                <a:gd name="T89" fmla="*/ 117 h 160"/>
                <a:gd name="T90" fmla="*/ 1547 w 188"/>
                <a:gd name="T91" fmla="*/ 117 h 160"/>
                <a:gd name="T92" fmla="*/ 1183 w 188"/>
                <a:gd name="T93" fmla="*/ 0 h 160"/>
                <a:gd name="T94" fmla="*/ 917 w 188"/>
                <a:gd name="T95" fmla="*/ 98 h 160"/>
                <a:gd name="T96" fmla="*/ 630 w 188"/>
                <a:gd name="T97" fmla="*/ 307 h 160"/>
                <a:gd name="T98" fmla="*/ 497 w 188"/>
                <a:gd name="T99" fmla="*/ 497 h 160"/>
                <a:gd name="T100" fmla="*/ 261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2" name="Freeform 30"/>
            <p:cNvSpPr>
              <a:spLocks/>
            </p:cNvSpPr>
            <p:nvPr/>
          </p:nvSpPr>
          <p:spPr bwMode="auto">
            <a:xfrm>
              <a:off x="995" y="33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38983" name="Freeform 31"/>
            <p:cNvSpPr>
              <a:spLocks/>
            </p:cNvSpPr>
            <p:nvPr/>
          </p:nvSpPr>
          <p:spPr bwMode="auto">
            <a:xfrm>
              <a:off x="949" y="3310"/>
              <a:ext cx="46" cy="30"/>
            </a:xfrm>
            <a:custGeom>
              <a:avLst/>
              <a:gdLst>
                <a:gd name="T0" fmla="*/ 184 w 9"/>
                <a:gd name="T1" fmla="*/ 0 h 6"/>
                <a:gd name="T2" fmla="*/ 102 w 9"/>
                <a:gd name="T3" fmla="*/ 0 h 6"/>
                <a:gd name="T4" fmla="*/ 77 w 9"/>
                <a:gd name="T5" fmla="*/ 25 h 6"/>
                <a:gd name="T6" fmla="*/ 77 w 9"/>
                <a:gd name="T7" fmla="*/ 25 h 6"/>
                <a:gd name="T8" fmla="*/ 77 w 9"/>
                <a:gd name="T9" fmla="*/ 50 h 6"/>
                <a:gd name="T10" fmla="*/ 77 w 9"/>
                <a:gd name="T11" fmla="*/ 75 h 6"/>
                <a:gd name="T12" fmla="*/ 51 w 9"/>
                <a:gd name="T13" fmla="*/ 75 h 6"/>
                <a:gd name="T14" fmla="*/ 51 w 9"/>
                <a:gd name="T15" fmla="*/ 75 h 6"/>
                <a:gd name="T16" fmla="*/ 26 w 9"/>
                <a:gd name="T17" fmla="*/ 75 h 6"/>
                <a:gd name="T18" fmla="*/ 26 w 9"/>
                <a:gd name="T19" fmla="*/ 100 h 6"/>
                <a:gd name="T20" fmla="*/ 26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6 w 9"/>
                <a:gd name="T39" fmla="*/ 150 h 6"/>
                <a:gd name="T40" fmla="*/ 51 w 9"/>
                <a:gd name="T41" fmla="*/ 150 h 6"/>
                <a:gd name="T42" fmla="*/ 77 w 9"/>
                <a:gd name="T43" fmla="*/ 125 h 6"/>
                <a:gd name="T44" fmla="*/ 158 w 9"/>
                <a:gd name="T45" fmla="*/ 75 h 6"/>
                <a:gd name="T46" fmla="*/ 184 w 9"/>
                <a:gd name="T47" fmla="*/ 50 h 6"/>
                <a:gd name="T48" fmla="*/ 210 w 9"/>
                <a:gd name="T49" fmla="*/ 50 h 6"/>
                <a:gd name="T50" fmla="*/ 235 w 9"/>
                <a:gd name="T51" fmla="*/ 25 h 6"/>
                <a:gd name="T52" fmla="*/ 235 w 9"/>
                <a:gd name="T53" fmla="*/ 25 h 6"/>
                <a:gd name="T54" fmla="*/ 235 w 9"/>
                <a:gd name="T55" fmla="*/ 25 h 6"/>
                <a:gd name="T56" fmla="*/ 210 w 9"/>
                <a:gd name="T57" fmla="*/ 0 h 6"/>
                <a:gd name="T58" fmla="*/ 210 w 9"/>
                <a:gd name="T59" fmla="*/ 0 h 6"/>
                <a:gd name="T60" fmla="*/ 210 w 9"/>
                <a:gd name="T61" fmla="*/ 0 h 6"/>
                <a:gd name="T62" fmla="*/ 210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4" name="Freeform 32"/>
            <p:cNvSpPr>
              <a:spLocks/>
            </p:cNvSpPr>
            <p:nvPr/>
          </p:nvSpPr>
          <p:spPr bwMode="auto">
            <a:xfrm>
              <a:off x="903" y="3332"/>
              <a:ext cx="46" cy="34"/>
            </a:xfrm>
            <a:custGeom>
              <a:avLst/>
              <a:gdLst>
                <a:gd name="T0" fmla="*/ 210 w 9"/>
                <a:gd name="T1" fmla="*/ 73 h 7"/>
                <a:gd name="T2" fmla="*/ 210 w 9"/>
                <a:gd name="T3" fmla="*/ 24 h 7"/>
                <a:gd name="T4" fmla="*/ 133 w 9"/>
                <a:gd name="T5" fmla="*/ 73 h 7"/>
                <a:gd name="T6" fmla="*/ 102 w 9"/>
                <a:gd name="T7" fmla="*/ 92 h 7"/>
                <a:gd name="T8" fmla="*/ 102 w 9"/>
                <a:gd name="T9" fmla="*/ 92 h 7"/>
                <a:gd name="T10" fmla="*/ 51 w 9"/>
                <a:gd name="T11" fmla="*/ 117 h 7"/>
                <a:gd name="T12" fmla="*/ 26 w 9"/>
                <a:gd name="T13" fmla="*/ 141 h 7"/>
                <a:gd name="T14" fmla="*/ 0 w 9"/>
                <a:gd name="T15" fmla="*/ 141 h 7"/>
                <a:gd name="T16" fmla="*/ 51 w 9"/>
                <a:gd name="T17" fmla="*/ 141 h 7"/>
                <a:gd name="T18" fmla="*/ 77 w 9"/>
                <a:gd name="T19" fmla="*/ 117 h 7"/>
                <a:gd name="T20" fmla="*/ 158 w 9"/>
                <a:gd name="T21" fmla="*/ 92 h 7"/>
                <a:gd name="T22" fmla="*/ 210 w 9"/>
                <a:gd name="T23" fmla="*/ 73 h 7"/>
                <a:gd name="T24" fmla="*/ 210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5" name="Freeform 33"/>
            <p:cNvSpPr>
              <a:spLocks/>
            </p:cNvSpPr>
            <p:nvPr/>
          </p:nvSpPr>
          <p:spPr bwMode="auto">
            <a:xfrm>
              <a:off x="903" y="3337"/>
              <a:ext cx="41" cy="29"/>
            </a:xfrm>
            <a:custGeom>
              <a:avLst/>
              <a:gdLst>
                <a:gd name="T0" fmla="*/ 210 w 8"/>
                <a:gd name="T1" fmla="*/ 48 h 6"/>
                <a:gd name="T2" fmla="*/ 210 w 8"/>
                <a:gd name="T3" fmla="*/ 24 h 6"/>
                <a:gd name="T4" fmla="*/ 210 w 8"/>
                <a:gd name="T5" fmla="*/ 24 h 6"/>
                <a:gd name="T6" fmla="*/ 210 w 8"/>
                <a:gd name="T7" fmla="*/ 0 h 6"/>
                <a:gd name="T8" fmla="*/ 210 w 8"/>
                <a:gd name="T9" fmla="*/ 0 h 6"/>
                <a:gd name="T10" fmla="*/ 210 w 8"/>
                <a:gd name="T11" fmla="*/ 0 h 6"/>
                <a:gd name="T12" fmla="*/ 210 w 8"/>
                <a:gd name="T13" fmla="*/ 0 h 6"/>
                <a:gd name="T14" fmla="*/ 210 w 8"/>
                <a:gd name="T15" fmla="*/ 0 h 6"/>
                <a:gd name="T16" fmla="*/ 210 w 8"/>
                <a:gd name="T17" fmla="*/ 0 h 6"/>
                <a:gd name="T18" fmla="*/ 210 w 8"/>
                <a:gd name="T19" fmla="*/ 0 h 6"/>
                <a:gd name="T20" fmla="*/ 184 w 8"/>
                <a:gd name="T21" fmla="*/ 0 h 6"/>
                <a:gd name="T22" fmla="*/ 184 w 8"/>
                <a:gd name="T23" fmla="*/ 0 h 6"/>
                <a:gd name="T24" fmla="*/ 159 w 8"/>
                <a:gd name="T25" fmla="*/ 0 h 6"/>
                <a:gd name="T26" fmla="*/ 133 w 8"/>
                <a:gd name="T27" fmla="*/ 24 h 6"/>
                <a:gd name="T28" fmla="*/ 133 w 8"/>
                <a:gd name="T29" fmla="*/ 48 h 6"/>
                <a:gd name="T30" fmla="*/ 133 w 8"/>
                <a:gd name="T31" fmla="*/ 48 h 6"/>
                <a:gd name="T32" fmla="*/ 108 w 8"/>
                <a:gd name="T33" fmla="*/ 48 h 6"/>
                <a:gd name="T34" fmla="*/ 108 w 8"/>
                <a:gd name="T35" fmla="*/ 48 h 6"/>
                <a:gd name="T36" fmla="*/ 108 w 8"/>
                <a:gd name="T37" fmla="*/ 48 h 6"/>
                <a:gd name="T38" fmla="*/ 108 w 8"/>
                <a:gd name="T39" fmla="*/ 72 h 6"/>
                <a:gd name="T40" fmla="*/ 108 w 8"/>
                <a:gd name="T41" fmla="*/ 72 h 6"/>
                <a:gd name="T42" fmla="*/ 108 w 8"/>
                <a:gd name="T43" fmla="*/ 72 h 6"/>
                <a:gd name="T44" fmla="*/ 108 w 8"/>
                <a:gd name="T45" fmla="*/ 72 h 6"/>
                <a:gd name="T46" fmla="*/ 51 w 8"/>
                <a:gd name="T47" fmla="*/ 92 h 6"/>
                <a:gd name="T48" fmla="*/ 51 w 8"/>
                <a:gd name="T49" fmla="*/ 92 h 6"/>
                <a:gd name="T50" fmla="*/ 51 w 8"/>
                <a:gd name="T51" fmla="*/ 92 h 6"/>
                <a:gd name="T52" fmla="*/ 51 w 8"/>
                <a:gd name="T53" fmla="*/ 92 h 6"/>
                <a:gd name="T54" fmla="*/ 26 w 8"/>
                <a:gd name="T55" fmla="*/ 92 h 6"/>
                <a:gd name="T56" fmla="*/ 26 w 8"/>
                <a:gd name="T57" fmla="*/ 116 h 6"/>
                <a:gd name="T58" fmla="*/ 26 w 8"/>
                <a:gd name="T59" fmla="*/ 116 h 6"/>
                <a:gd name="T60" fmla="*/ 0 w 8"/>
                <a:gd name="T61" fmla="*/ 116 h 6"/>
                <a:gd name="T62" fmla="*/ 0 w 8"/>
                <a:gd name="T63" fmla="*/ 116 h 6"/>
                <a:gd name="T64" fmla="*/ 0 w 8"/>
                <a:gd name="T65" fmla="*/ 116 h 6"/>
                <a:gd name="T66" fmla="*/ 26 w 8"/>
                <a:gd name="T67" fmla="*/ 140 h 6"/>
                <a:gd name="T68" fmla="*/ 26 w 8"/>
                <a:gd name="T69" fmla="*/ 140 h 6"/>
                <a:gd name="T70" fmla="*/ 26 w 8"/>
                <a:gd name="T71" fmla="*/ 140 h 6"/>
                <a:gd name="T72" fmla="*/ 26 w 8"/>
                <a:gd name="T73" fmla="*/ 140 h 6"/>
                <a:gd name="T74" fmla="*/ 51 w 8"/>
                <a:gd name="T75" fmla="*/ 116 h 6"/>
                <a:gd name="T76" fmla="*/ 51 w 8"/>
                <a:gd name="T77" fmla="*/ 116 h 6"/>
                <a:gd name="T78" fmla="*/ 77 w 8"/>
                <a:gd name="T79" fmla="*/ 116 h 6"/>
                <a:gd name="T80" fmla="*/ 77 w 8"/>
                <a:gd name="T81" fmla="*/ 92 h 6"/>
                <a:gd name="T82" fmla="*/ 77 w 8"/>
                <a:gd name="T83" fmla="*/ 92 h 6"/>
                <a:gd name="T84" fmla="*/ 133 w 8"/>
                <a:gd name="T85" fmla="*/ 92 h 6"/>
                <a:gd name="T86" fmla="*/ 133 w 8"/>
                <a:gd name="T87" fmla="*/ 72 h 6"/>
                <a:gd name="T88" fmla="*/ 159 w 8"/>
                <a:gd name="T89" fmla="*/ 72 h 6"/>
                <a:gd name="T90" fmla="*/ 184 w 8"/>
                <a:gd name="T91" fmla="*/ 72 h 6"/>
                <a:gd name="T92" fmla="*/ 184 w 8"/>
                <a:gd name="T93" fmla="*/ 48 h 6"/>
                <a:gd name="T94" fmla="*/ 184 w 8"/>
                <a:gd name="T95" fmla="*/ 48 h 6"/>
                <a:gd name="T96" fmla="*/ 210 w 8"/>
                <a:gd name="T97" fmla="*/ 48 h 6"/>
                <a:gd name="T98" fmla="*/ 210 w 8"/>
                <a:gd name="T99" fmla="*/ 48 h 6"/>
                <a:gd name="T100" fmla="*/ 21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6" name="Freeform 34"/>
            <p:cNvSpPr>
              <a:spLocks/>
            </p:cNvSpPr>
            <p:nvPr/>
          </p:nvSpPr>
          <p:spPr bwMode="auto">
            <a:xfrm>
              <a:off x="877" y="3376"/>
              <a:ext cx="4" cy="5"/>
            </a:xfrm>
            <a:custGeom>
              <a:avLst/>
              <a:gdLst>
                <a:gd name="T0" fmla="*/ 16 w 1"/>
                <a:gd name="T1" fmla="*/ 0 h 1"/>
                <a:gd name="T2" fmla="*/ 0 w 1"/>
                <a:gd name="T3" fmla="*/ 0 h 1"/>
                <a:gd name="T4" fmla="*/ 0 w 1"/>
                <a:gd name="T5" fmla="*/ 25 h 1"/>
                <a:gd name="T6" fmla="*/ 16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7" name="Freeform 35"/>
            <p:cNvSpPr>
              <a:spLocks/>
            </p:cNvSpPr>
            <p:nvPr/>
          </p:nvSpPr>
          <p:spPr bwMode="auto">
            <a:xfrm>
              <a:off x="877" y="3376"/>
              <a:ext cx="4" cy="5"/>
            </a:xfrm>
            <a:custGeom>
              <a:avLst/>
              <a:gdLst>
                <a:gd name="T0" fmla="*/ 16 w 1"/>
                <a:gd name="T1" fmla="*/ 0 h 1"/>
                <a:gd name="T2" fmla="*/ 16 w 1"/>
                <a:gd name="T3" fmla="*/ 0 h 1"/>
                <a:gd name="T4" fmla="*/ 16 w 1"/>
                <a:gd name="T5" fmla="*/ 0 h 1"/>
                <a:gd name="T6" fmla="*/ 16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16 w 1"/>
                <a:gd name="T27" fmla="*/ 25 h 1"/>
                <a:gd name="T28" fmla="*/ 16 w 1"/>
                <a:gd name="T29" fmla="*/ 0 h 1"/>
                <a:gd name="T30" fmla="*/ 16 w 1"/>
                <a:gd name="T31" fmla="*/ 0 h 1"/>
                <a:gd name="T32" fmla="*/ 16 w 1"/>
                <a:gd name="T33" fmla="*/ 0 h 1"/>
                <a:gd name="T34" fmla="*/ 16 w 1"/>
                <a:gd name="T35" fmla="*/ 0 h 1"/>
                <a:gd name="T36" fmla="*/ 16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88" name="Freeform 36"/>
            <p:cNvSpPr>
              <a:spLocks/>
            </p:cNvSpPr>
            <p:nvPr/>
          </p:nvSpPr>
          <p:spPr bwMode="auto">
            <a:xfrm>
              <a:off x="836" y="33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89" name="Freeform 37"/>
            <p:cNvSpPr>
              <a:spLocks/>
            </p:cNvSpPr>
            <p:nvPr/>
          </p:nvSpPr>
          <p:spPr bwMode="auto">
            <a:xfrm>
              <a:off x="840" y="3384"/>
              <a:ext cx="15" cy="9"/>
            </a:xfrm>
            <a:custGeom>
              <a:avLst/>
              <a:gdLst>
                <a:gd name="T0" fmla="*/ 50 w 3"/>
                <a:gd name="T1" fmla="*/ 0 h 2"/>
                <a:gd name="T2" fmla="*/ 50 w 3"/>
                <a:gd name="T3" fmla="*/ 0 h 2"/>
                <a:gd name="T4" fmla="*/ 50 w 3"/>
                <a:gd name="T5" fmla="*/ 0 h 2"/>
                <a:gd name="T6" fmla="*/ 50 w 3"/>
                <a:gd name="T7" fmla="*/ 0 h 2"/>
                <a:gd name="T8" fmla="*/ 75 w 3"/>
                <a:gd name="T9" fmla="*/ 0 h 2"/>
                <a:gd name="T10" fmla="*/ 75 w 3"/>
                <a:gd name="T11" fmla="*/ 0 h 2"/>
                <a:gd name="T12" fmla="*/ 75 w 3"/>
                <a:gd name="T13" fmla="*/ 0 h 2"/>
                <a:gd name="T14" fmla="*/ 75 w 3"/>
                <a:gd name="T15" fmla="*/ 0 h 2"/>
                <a:gd name="T16" fmla="*/ 75 w 3"/>
                <a:gd name="T17" fmla="*/ 0 h 2"/>
                <a:gd name="T18" fmla="*/ 75 w 3"/>
                <a:gd name="T19" fmla="*/ 0 h 2"/>
                <a:gd name="T20" fmla="*/ 75 w 3"/>
                <a:gd name="T21" fmla="*/ 0 h 2"/>
                <a:gd name="T22" fmla="*/ 50 w 3"/>
                <a:gd name="T23" fmla="*/ 0 h 2"/>
                <a:gd name="T24" fmla="*/ 50 w 3"/>
                <a:gd name="T25" fmla="*/ 22 h 2"/>
                <a:gd name="T26" fmla="*/ 75 w 3"/>
                <a:gd name="T27" fmla="*/ 22 h 2"/>
                <a:gd name="T28" fmla="*/ 75 w 3"/>
                <a:gd name="T29" fmla="*/ 22 h 2"/>
                <a:gd name="T30" fmla="*/ 75 w 3"/>
                <a:gd name="T31" fmla="*/ 22 h 2"/>
                <a:gd name="T32" fmla="*/ 50 w 3"/>
                <a:gd name="T33" fmla="*/ 22 h 2"/>
                <a:gd name="T34" fmla="*/ 50 w 3"/>
                <a:gd name="T35" fmla="*/ 22 h 2"/>
                <a:gd name="T36" fmla="*/ 50 w 3"/>
                <a:gd name="T37" fmla="*/ 22 h 2"/>
                <a:gd name="T38" fmla="*/ 50 w 3"/>
                <a:gd name="T39" fmla="*/ 22 h 2"/>
                <a:gd name="T40" fmla="*/ 50 w 3"/>
                <a:gd name="T41" fmla="*/ 22 h 2"/>
                <a:gd name="T42" fmla="*/ 25 w 3"/>
                <a:gd name="T43" fmla="*/ 40 h 2"/>
                <a:gd name="T44" fmla="*/ 25 w 3"/>
                <a:gd name="T45" fmla="*/ 40 h 2"/>
                <a:gd name="T46" fmla="*/ 25 w 3"/>
                <a:gd name="T47" fmla="*/ 40 h 2"/>
                <a:gd name="T48" fmla="*/ 0 w 3"/>
                <a:gd name="T49" fmla="*/ 40 h 2"/>
                <a:gd name="T50" fmla="*/ 0 w 3"/>
                <a:gd name="T51" fmla="*/ 40 h 2"/>
                <a:gd name="T52" fmla="*/ 0 w 3"/>
                <a:gd name="T53" fmla="*/ 22 h 2"/>
                <a:gd name="T54" fmla="*/ 25 w 3"/>
                <a:gd name="T55" fmla="*/ 22 h 2"/>
                <a:gd name="T56" fmla="*/ 25 w 3"/>
                <a:gd name="T57" fmla="*/ 22 h 2"/>
                <a:gd name="T58" fmla="*/ 25 w 3"/>
                <a:gd name="T59" fmla="*/ 22 h 2"/>
                <a:gd name="T60" fmla="*/ 25 w 3"/>
                <a:gd name="T61" fmla="*/ 0 h 2"/>
                <a:gd name="T62" fmla="*/ 50 w 3"/>
                <a:gd name="T63" fmla="*/ 0 h 2"/>
                <a:gd name="T64" fmla="*/ 50 w 3"/>
                <a:gd name="T65" fmla="*/ 0 h 2"/>
                <a:gd name="T66" fmla="*/ 50 w 3"/>
                <a:gd name="T67" fmla="*/ 0 h 2"/>
                <a:gd name="T68" fmla="*/ 50 w 3"/>
                <a:gd name="T69" fmla="*/ 0 h 2"/>
                <a:gd name="T70" fmla="*/ 50 w 3"/>
                <a:gd name="T71" fmla="*/ 0 h 2"/>
                <a:gd name="T72" fmla="*/ 50 w 3"/>
                <a:gd name="T73" fmla="*/ 0 h 2"/>
                <a:gd name="T74" fmla="*/ 5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0" name="Freeform 38"/>
            <p:cNvSpPr>
              <a:spLocks/>
            </p:cNvSpPr>
            <p:nvPr/>
          </p:nvSpPr>
          <p:spPr bwMode="auto">
            <a:xfrm>
              <a:off x="796" y="3390"/>
              <a:ext cx="20" cy="10"/>
            </a:xfrm>
            <a:custGeom>
              <a:avLst/>
              <a:gdLst>
                <a:gd name="T0" fmla="*/ 75 w 4"/>
                <a:gd name="T1" fmla="*/ 25 h 2"/>
                <a:gd name="T2" fmla="*/ 75 w 4"/>
                <a:gd name="T3" fmla="*/ 0 h 2"/>
                <a:gd name="T4" fmla="*/ 100 w 4"/>
                <a:gd name="T5" fmla="*/ 0 h 2"/>
                <a:gd name="T6" fmla="*/ 100 w 4"/>
                <a:gd name="T7" fmla="*/ 25 h 2"/>
                <a:gd name="T8" fmla="*/ 25 w 4"/>
                <a:gd name="T9" fmla="*/ 50 h 2"/>
                <a:gd name="T10" fmla="*/ 75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1" name="Freeform 39"/>
            <p:cNvSpPr>
              <a:spLocks/>
            </p:cNvSpPr>
            <p:nvPr/>
          </p:nvSpPr>
          <p:spPr bwMode="auto">
            <a:xfrm>
              <a:off x="802" y="33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2" name="Freeform 40"/>
            <p:cNvSpPr>
              <a:spLocks/>
            </p:cNvSpPr>
            <p:nvPr/>
          </p:nvSpPr>
          <p:spPr bwMode="auto">
            <a:xfrm>
              <a:off x="777" y="33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38993" name="Freeform 41"/>
            <p:cNvSpPr>
              <a:spLocks/>
            </p:cNvSpPr>
            <p:nvPr/>
          </p:nvSpPr>
          <p:spPr bwMode="auto">
            <a:xfrm>
              <a:off x="777" y="33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4" name="Freeform 42"/>
            <p:cNvSpPr>
              <a:spLocks/>
            </p:cNvSpPr>
            <p:nvPr/>
          </p:nvSpPr>
          <p:spPr bwMode="auto">
            <a:xfrm>
              <a:off x="756" y="3393"/>
              <a:ext cx="16" cy="15"/>
            </a:xfrm>
            <a:custGeom>
              <a:avLst/>
              <a:gdLst>
                <a:gd name="T0" fmla="*/ 85 w 3"/>
                <a:gd name="T1" fmla="*/ 75 h 3"/>
                <a:gd name="T2" fmla="*/ 85 w 3"/>
                <a:gd name="T3" fmla="*/ 75 h 3"/>
                <a:gd name="T4" fmla="*/ 85 w 3"/>
                <a:gd name="T5" fmla="*/ 75 h 3"/>
                <a:gd name="T6" fmla="*/ 85 w 3"/>
                <a:gd name="T7" fmla="*/ 75 h 3"/>
                <a:gd name="T8" fmla="*/ 85 w 3"/>
                <a:gd name="T9" fmla="*/ 75 h 3"/>
                <a:gd name="T10" fmla="*/ 85 w 3"/>
                <a:gd name="T11" fmla="*/ 75 h 3"/>
                <a:gd name="T12" fmla="*/ 59 w 3"/>
                <a:gd name="T13" fmla="*/ 50 h 3"/>
                <a:gd name="T14" fmla="*/ 27 w 3"/>
                <a:gd name="T15" fmla="*/ 25 h 3"/>
                <a:gd name="T16" fmla="*/ 27 w 3"/>
                <a:gd name="T17" fmla="*/ 25 h 3"/>
                <a:gd name="T18" fmla="*/ 27 w 3"/>
                <a:gd name="T19" fmla="*/ 25 h 3"/>
                <a:gd name="T20" fmla="*/ 27 w 3"/>
                <a:gd name="T21" fmla="*/ 25 h 3"/>
                <a:gd name="T22" fmla="*/ 27 w 3"/>
                <a:gd name="T23" fmla="*/ 25 h 3"/>
                <a:gd name="T24" fmla="*/ 27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7 w 3"/>
                <a:gd name="T49" fmla="*/ 25 h 3"/>
                <a:gd name="T50" fmla="*/ 27 w 3"/>
                <a:gd name="T51" fmla="*/ 50 h 3"/>
                <a:gd name="T52" fmla="*/ 27 w 3"/>
                <a:gd name="T53" fmla="*/ 50 h 3"/>
                <a:gd name="T54" fmla="*/ 59 w 3"/>
                <a:gd name="T55" fmla="*/ 75 h 3"/>
                <a:gd name="T56" fmla="*/ 59 w 3"/>
                <a:gd name="T57" fmla="*/ 75 h 3"/>
                <a:gd name="T58" fmla="*/ 85 w 3"/>
                <a:gd name="T59" fmla="*/ 75 h 3"/>
                <a:gd name="T60" fmla="*/ 85 w 3"/>
                <a:gd name="T61" fmla="*/ 75 h 3"/>
                <a:gd name="T62" fmla="*/ 85 w 3"/>
                <a:gd name="T63" fmla="*/ 75 h 3"/>
                <a:gd name="T64" fmla="*/ 85 w 3"/>
                <a:gd name="T65" fmla="*/ 75 h 3"/>
                <a:gd name="T66" fmla="*/ 8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95" name="Freeform 43"/>
            <p:cNvSpPr>
              <a:spLocks/>
            </p:cNvSpPr>
            <p:nvPr/>
          </p:nvSpPr>
          <p:spPr bwMode="auto">
            <a:xfrm>
              <a:off x="728" y="3383"/>
              <a:ext cx="20" cy="10"/>
            </a:xfrm>
            <a:custGeom>
              <a:avLst/>
              <a:gdLst>
                <a:gd name="T0" fmla="*/ 0 w 4"/>
                <a:gd name="T1" fmla="*/ 25 h 2"/>
                <a:gd name="T2" fmla="*/ 0 w 4"/>
                <a:gd name="T3" fmla="*/ 25 h 2"/>
                <a:gd name="T4" fmla="*/ 25 w 4"/>
                <a:gd name="T5" fmla="*/ 0 h 2"/>
                <a:gd name="T6" fmla="*/ 25 w 4"/>
                <a:gd name="T7" fmla="*/ 0 h 2"/>
                <a:gd name="T8" fmla="*/ 50 w 4"/>
                <a:gd name="T9" fmla="*/ 0 h 2"/>
                <a:gd name="T10" fmla="*/ 75 w 4"/>
                <a:gd name="T11" fmla="*/ 0 h 2"/>
                <a:gd name="T12" fmla="*/ 75 w 4"/>
                <a:gd name="T13" fmla="*/ 0 h 2"/>
                <a:gd name="T14" fmla="*/ 75 w 4"/>
                <a:gd name="T15" fmla="*/ 0 h 2"/>
                <a:gd name="T16" fmla="*/ 75 w 4"/>
                <a:gd name="T17" fmla="*/ 25 h 2"/>
                <a:gd name="T18" fmla="*/ 100 w 4"/>
                <a:gd name="T19" fmla="*/ 25 h 2"/>
                <a:gd name="T20" fmla="*/ 100 w 4"/>
                <a:gd name="T21" fmla="*/ 25 h 2"/>
                <a:gd name="T22" fmla="*/ 100 w 4"/>
                <a:gd name="T23" fmla="*/ 25 h 2"/>
                <a:gd name="T24" fmla="*/ 100 w 4"/>
                <a:gd name="T25" fmla="*/ 25 h 2"/>
                <a:gd name="T26" fmla="*/ 100 w 4"/>
                <a:gd name="T27" fmla="*/ 25 h 2"/>
                <a:gd name="T28" fmla="*/ 100 w 4"/>
                <a:gd name="T29" fmla="*/ 25 h 2"/>
                <a:gd name="T30" fmla="*/ 100 w 4"/>
                <a:gd name="T31" fmla="*/ 25 h 2"/>
                <a:gd name="T32" fmla="*/ 100 w 4"/>
                <a:gd name="T33" fmla="*/ 50 h 2"/>
                <a:gd name="T34" fmla="*/ 100 w 4"/>
                <a:gd name="T35" fmla="*/ 50 h 2"/>
                <a:gd name="T36" fmla="*/ 100 w 4"/>
                <a:gd name="T37" fmla="*/ 50 h 2"/>
                <a:gd name="T38" fmla="*/ 100 w 4"/>
                <a:gd name="T39" fmla="*/ 50 h 2"/>
                <a:gd name="T40" fmla="*/ 75 w 4"/>
                <a:gd name="T41" fmla="*/ 25 h 2"/>
                <a:gd name="T42" fmla="*/ 75 w 4"/>
                <a:gd name="T43" fmla="*/ 25 h 2"/>
                <a:gd name="T44" fmla="*/ 75 w 4"/>
                <a:gd name="T45" fmla="*/ 50 h 2"/>
                <a:gd name="T46" fmla="*/ 75 w 4"/>
                <a:gd name="T47" fmla="*/ 50 h 2"/>
                <a:gd name="T48" fmla="*/ 75 w 4"/>
                <a:gd name="T49" fmla="*/ 50 h 2"/>
                <a:gd name="T50" fmla="*/ 50 w 4"/>
                <a:gd name="T51" fmla="*/ 50 h 2"/>
                <a:gd name="T52" fmla="*/ 50 w 4"/>
                <a:gd name="T53" fmla="*/ 50 h 2"/>
                <a:gd name="T54" fmla="*/ 50 w 4"/>
                <a:gd name="T55" fmla="*/ 50 h 2"/>
                <a:gd name="T56" fmla="*/ 50 w 4"/>
                <a:gd name="T57" fmla="*/ 50 h 2"/>
                <a:gd name="T58" fmla="*/ 50 w 4"/>
                <a:gd name="T59" fmla="*/ 50 h 2"/>
                <a:gd name="T60" fmla="*/ 50 w 4"/>
                <a:gd name="T61" fmla="*/ 50 h 2"/>
                <a:gd name="T62" fmla="*/ 50 w 4"/>
                <a:gd name="T63" fmla="*/ 50 h 2"/>
                <a:gd name="T64" fmla="*/ 25 w 4"/>
                <a:gd name="T65" fmla="*/ 50 h 2"/>
                <a:gd name="T66" fmla="*/ 25 w 4"/>
                <a:gd name="T67" fmla="*/ 50 h 2"/>
                <a:gd name="T68" fmla="*/ 25 w 4"/>
                <a:gd name="T69" fmla="*/ 25 h 2"/>
                <a:gd name="T70" fmla="*/ 25 w 4"/>
                <a:gd name="T71" fmla="*/ 25 h 2"/>
                <a:gd name="T72" fmla="*/ 25 w 4"/>
                <a:gd name="T73" fmla="*/ 25 h 2"/>
                <a:gd name="T74" fmla="*/ 25 w 4"/>
                <a:gd name="T75" fmla="*/ 25 h 2"/>
                <a:gd name="T76" fmla="*/ 25 w 4"/>
                <a:gd name="T77" fmla="*/ 25 h 2"/>
                <a:gd name="T78" fmla="*/ 25 w 4"/>
                <a:gd name="T79" fmla="*/ 25 h 2"/>
                <a:gd name="T80" fmla="*/ 25 w 4"/>
                <a:gd name="T81" fmla="*/ 25 h 2"/>
                <a:gd name="T82" fmla="*/ 25 w 4"/>
                <a:gd name="T83" fmla="*/ 25 h 2"/>
                <a:gd name="T84" fmla="*/ 25 w 4"/>
                <a:gd name="T85" fmla="*/ 25 h 2"/>
                <a:gd name="T86" fmla="*/ 25 w 4"/>
                <a:gd name="T87" fmla="*/ 25 h 2"/>
                <a:gd name="T88" fmla="*/ 25 w 4"/>
                <a:gd name="T89" fmla="*/ 25 h 2"/>
                <a:gd name="T90" fmla="*/ 25 w 4"/>
                <a:gd name="T91" fmla="*/ 25 h 2"/>
                <a:gd name="T92" fmla="*/ 25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38939"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0"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1" name="Freeform 46"/>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2"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3" name="Freeform 48"/>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44" name="Freeform 49"/>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5" name="Freeform 50"/>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46" name="Freeform 51"/>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7" name="Freeform 52"/>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8" name="Freeform 53"/>
          <p:cNvSpPr>
            <a:spLocks/>
          </p:cNvSpPr>
          <p:nvPr/>
        </p:nvSpPr>
        <p:spPr bwMode="auto">
          <a:xfrm>
            <a:off x="5538612" y="2390776"/>
            <a:ext cx="376766" cy="549275"/>
          </a:xfrm>
          <a:custGeom>
            <a:avLst/>
            <a:gdLst>
              <a:gd name="T0" fmla="*/ 1727490339 w 52"/>
              <a:gd name="T1" fmla="*/ 2147483647 h 71"/>
              <a:gd name="T2" fmla="*/ 2147483647 w 52"/>
              <a:gd name="T3" fmla="*/ 2147483647 h 71"/>
              <a:gd name="T4" fmla="*/ 2147483647 w 52"/>
              <a:gd name="T5" fmla="*/ 2147483647 h 71"/>
              <a:gd name="T6" fmla="*/ 2147483647 w 52"/>
              <a:gd name="T7" fmla="*/ 2147483647 h 71"/>
              <a:gd name="T8" fmla="*/ 2147483647 w 52"/>
              <a:gd name="T9" fmla="*/ 2147483647 h 71"/>
              <a:gd name="T10" fmla="*/ 2147483647 w 52"/>
              <a:gd name="T11" fmla="*/ 2147483647 h 71"/>
              <a:gd name="T12" fmla="*/ 2147483647 w 52"/>
              <a:gd name="T13" fmla="*/ 2147483647 h 71"/>
              <a:gd name="T14" fmla="*/ 2147483647 w 52"/>
              <a:gd name="T15" fmla="*/ 2147483647 h 71"/>
              <a:gd name="T16" fmla="*/ 2147483647 w 52"/>
              <a:gd name="T17" fmla="*/ 2147483647 h 71"/>
              <a:gd name="T18" fmla="*/ 2147483647 w 52"/>
              <a:gd name="T19" fmla="*/ 2147483647 h 71"/>
              <a:gd name="T20" fmla="*/ 2147483647 w 52"/>
              <a:gd name="T21" fmla="*/ 2147483647 h 71"/>
              <a:gd name="T22" fmla="*/ 2147483647 w 52"/>
              <a:gd name="T23" fmla="*/ 1675791371 h 71"/>
              <a:gd name="T24" fmla="*/ 2147483647 w 52"/>
              <a:gd name="T25" fmla="*/ 1675791371 h 71"/>
              <a:gd name="T26" fmla="*/ 2147483647 w 52"/>
              <a:gd name="T27" fmla="*/ 2147483647 h 71"/>
              <a:gd name="T28" fmla="*/ 2147483647 w 52"/>
              <a:gd name="T29" fmla="*/ 2094741510 h 71"/>
              <a:gd name="T30" fmla="*/ 2147483647 w 52"/>
              <a:gd name="T31" fmla="*/ 2034893769 h 71"/>
              <a:gd name="T32" fmla="*/ 2147483647 w 52"/>
              <a:gd name="T33" fmla="*/ 1795494588 h 71"/>
              <a:gd name="T34" fmla="*/ 2147483647 w 52"/>
              <a:gd name="T35" fmla="*/ 1675791371 h 71"/>
              <a:gd name="T36" fmla="*/ 2147483647 w 52"/>
              <a:gd name="T37" fmla="*/ 1556095890 h 71"/>
              <a:gd name="T38" fmla="*/ 2147483647 w 52"/>
              <a:gd name="T39" fmla="*/ 1436392672 h 71"/>
              <a:gd name="T40" fmla="*/ 2147483647 w 52"/>
              <a:gd name="T41" fmla="*/ 1017450753 h 71"/>
              <a:gd name="T42" fmla="*/ 2147483647 w 52"/>
              <a:gd name="T43" fmla="*/ 837899553 h 71"/>
              <a:gd name="T44" fmla="*/ 2147483647 w 52"/>
              <a:gd name="T45" fmla="*/ 718196336 h 71"/>
              <a:gd name="T46" fmla="*/ 2147483647 w 52"/>
              <a:gd name="T47" fmla="*/ 598500855 h 71"/>
              <a:gd name="T48" fmla="*/ 2147483647 w 52"/>
              <a:gd name="T49" fmla="*/ 418949777 h 71"/>
              <a:gd name="T50" fmla="*/ 1993259887 w 52"/>
              <a:gd name="T51" fmla="*/ 239398759 h 71"/>
              <a:gd name="T52" fmla="*/ 1727490339 w 52"/>
              <a:gd name="T53" fmla="*/ 119703247 h 71"/>
              <a:gd name="T54" fmla="*/ 1395280443 w 52"/>
              <a:gd name="T55" fmla="*/ 59847756 h 71"/>
              <a:gd name="T56" fmla="*/ 1195951245 w 52"/>
              <a:gd name="T57" fmla="*/ 59847756 h 71"/>
              <a:gd name="T58" fmla="*/ 996629943 w 52"/>
              <a:gd name="T59" fmla="*/ 179551018 h 71"/>
              <a:gd name="T60" fmla="*/ 996629943 w 52"/>
              <a:gd name="T61" fmla="*/ 359102036 h 71"/>
              <a:gd name="T62" fmla="*/ 1063070292 w 52"/>
              <a:gd name="T63" fmla="*/ 418949777 h 71"/>
              <a:gd name="T64" fmla="*/ 996629943 w 52"/>
              <a:gd name="T65" fmla="*/ 478797517 h 71"/>
              <a:gd name="T66" fmla="*/ 863749245 w 52"/>
              <a:gd name="T67" fmla="*/ 598500855 h 71"/>
              <a:gd name="T68" fmla="*/ 797300745 w 52"/>
              <a:gd name="T69" fmla="*/ 778044077 h 71"/>
              <a:gd name="T70" fmla="*/ 797300745 w 52"/>
              <a:gd name="T71" fmla="*/ 1017450753 h 71"/>
              <a:gd name="T72" fmla="*/ 664420047 w 52"/>
              <a:gd name="T73" fmla="*/ 957595034 h 71"/>
              <a:gd name="T74" fmla="*/ 664420047 w 52"/>
              <a:gd name="T75" fmla="*/ 778044077 h 71"/>
              <a:gd name="T76" fmla="*/ 664420047 w 52"/>
              <a:gd name="T77" fmla="*/ 658348596 h 71"/>
              <a:gd name="T78" fmla="*/ 531539222 w 52"/>
              <a:gd name="T79" fmla="*/ 778044077 h 71"/>
              <a:gd name="T80" fmla="*/ 531539222 w 52"/>
              <a:gd name="T81" fmla="*/ 957595034 h 71"/>
              <a:gd name="T82" fmla="*/ 332210024 w 52"/>
              <a:gd name="T83" fmla="*/ 1017450753 h 71"/>
              <a:gd name="T84" fmla="*/ 265769611 w 52"/>
              <a:gd name="T85" fmla="*/ 1137146234 h 71"/>
              <a:gd name="T86" fmla="*/ 199329262 w 52"/>
              <a:gd name="T87" fmla="*/ 1376544932 h 71"/>
              <a:gd name="T88" fmla="*/ 132880730 w 52"/>
              <a:gd name="T89" fmla="*/ 1675791371 h 71"/>
              <a:gd name="T90" fmla="*/ 66440365 w 52"/>
              <a:gd name="T91" fmla="*/ 1915197805 h 71"/>
              <a:gd name="T92" fmla="*/ 132880730 w 52"/>
              <a:gd name="T93" fmla="*/ 2147483647 h 71"/>
              <a:gd name="T94" fmla="*/ 132880730 w 52"/>
              <a:gd name="T95" fmla="*/ 2147483647 h 71"/>
              <a:gd name="T96" fmla="*/ 398650373 w 52"/>
              <a:gd name="T97" fmla="*/ 2147483647 h 71"/>
              <a:gd name="T98" fmla="*/ 465090722 w 52"/>
              <a:gd name="T99" fmla="*/ 2147483647 h 71"/>
              <a:gd name="T100" fmla="*/ 465090722 w 52"/>
              <a:gd name="T101" fmla="*/ 2147483647 h 71"/>
              <a:gd name="T102" fmla="*/ 398650373 w 52"/>
              <a:gd name="T103" fmla="*/ 2147483647 h 71"/>
              <a:gd name="T104" fmla="*/ 132880730 w 52"/>
              <a:gd name="T105" fmla="*/ 2147483647 h 71"/>
              <a:gd name="T106" fmla="*/ 0 w 52"/>
              <a:gd name="T107" fmla="*/ 2147483647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49" name="Freeform 54"/>
          <p:cNvSpPr>
            <a:spLocks/>
          </p:cNvSpPr>
          <p:nvPr/>
        </p:nvSpPr>
        <p:spPr bwMode="auto">
          <a:xfrm>
            <a:off x="5177368" y="2197100"/>
            <a:ext cx="601133" cy="317500"/>
          </a:xfrm>
          <a:custGeom>
            <a:avLst/>
            <a:gdLst>
              <a:gd name="T0" fmla="*/ 265556048 w 83"/>
              <a:gd name="T1" fmla="*/ 959484885 h 41"/>
              <a:gd name="T2" fmla="*/ 531103948 w 83"/>
              <a:gd name="T3" fmla="*/ 779586354 h 41"/>
              <a:gd name="T4" fmla="*/ 1327764135 w 83"/>
              <a:gd name="T5" fmla="*/ 359804926 h 41"/>
              <a:gd name="T6" fmla="*/ 1726089963 w 83"/>
              <a:gd name="T7" fmla="*/ 59968773 h 41"/>
              <a:gd name="T8" fmla="*/ 2058034944 w 83"/>
              <a:gd name="T9" fmla="*/ 59968773 h 41"/>
              <a:gd name="T10" fmla="*/ 1858867956 w 83"/>
              <a:gd name="T11" fmla="*/ 239875093 h 41"/>
              <a:gd name="T12" fmla="*/ 1526922975 w 83"/>
              <a:gd name="T13" fmla="*/ 539711322 h 41"/>
              <a:gd name="T14" fmla="*/ 1526922975 w 83"/>
              <a:gd name="T15" fmla="*/ 719617596 h 41"/>
              <a:gd name="T16" fmla="*/ 1858867956 w 83"/>
              <a:gd name="T17" fmla="*/ 599680080 h 41"/>
              <a:gd name="T18" fmla="*/ 2147483647 w 83"/>
              <a:gd name="T19" fmla="*/ 899523871 h 41"/>
              <a:gd name="T20" fmla="*/ 2147483647 w 83"/>
              <a:gd name="T21" fmla="*/ 959484885 h 41"/>
              <a:gd name="T22" fmla="*/ 2147483647 w 83"/>
              <a:gd name="T23" fmla="*/ 1019453885 h 41"/>
              <a:gd name="T24" fmla="*/ 2147483647 w 83"/>
              <a:gd name="T25" fmla="*/ 779586354 h 41"/>
              <a:gd name="T26" fmla="*/ 2147483647 w 83"/>
              <a:gd name="T27" fmla="*/ 479742442 h 41"/>
              <a:gd name="T28" fmla="*/ 2147483647 w 83"/>
              <a:gd name="T29" fmla="*/ 659648838 h 41"/>
              <a:gd name="T30" fmla="*/ 2147483647 w 83"/>
              <a:gd name="T31" fmla="*/ 839555112 h 41"/>
              <a:gd name="T32" fmla="*/ 2147483647 w 83"/>
              <a:gd name="T33" fmla="*/ 779586354 h 41"/>
              <a:gd name="T34" fmla="*/ 2147483647 w 83"/>
              <a:gd name="T35" fmla="*/ 1079422643 h 41"/>
              <a:gd name="T36" fmla="*/ 2147483647 w 83"/>
              <a:gd name="T37" fmla="*/ 1139391401 h 41"/>
              <a:gd name="T38" fmla="*/ 2147483647 w 83"/>
              <a:gd name="T39" fmla="*/ 1259328918 h 41"/>
              <a:gd name="T40" fmla="*/ 2147483647 w 83"/>
              <a:gd name="T41" fmla="*/ 1259328918 h 41"/>
              <a:gd name="T42" fmla="*/ 2147483647 w 83"/>
              <a:gd name="T43" fmla="*/ 1259328918 h 41"/>
              <a:gd name="T44" fmla="*/ 2147483647 w 83"/>
              <a:gd name="T45" fmla="*/ 1259328918 h 41"/>
              <a:gd name="T46" fmla="*/ 2147483647 w 83"/>
              <a:gd name="T47" fmla="*/ 1439235192 h 41"/>
              <a:gd name="T48" fmla="*/ 2147483647 w 83"/>
              <a:gd name="T49" fmla="*/ 1259328918 h 41"/>
              <a:gd name="T50" fmla="*/ 2147483647 w 83"/>
              <a:gd name="T51" fmla="*/ 1379266434 h 41"/>
              <a:gd name="T52" fmla="*/ 2147483647 w 83"/>
              <a:gd name="T53" fmla="*/ 1499203950 h 41"/>
              <a:gd name="T54" fmla="*/ 2147483647 w 83"/>
              <a:gd name="T55" fmla="*/ 1499203950 h 41"/>
              <a:gd name="T56" fmla="*/ 2147483647 w 83"/>
              <a:gd name="T57" fmla="*/ 1799039997 h 41"/>
              <a:gd name="T58" fmla="*/ 2147483647 w 83"/>
              <a:gd name="T59" fmla="*/ 1679102481 h 41"/>
              <a:gd name="T60" fmla="*/ 2147483647 w 83"/>
              <a:gd name="T61" fmla="*/ 1679102481 h 41"/>
              <a:gd name="T62" fmla="*/ 2147483647 w 83"/>
              <a:gd name="T63" fmla="*/ 1619133723 h 41"/>
              <a:gd name="T64" fmla="*/ 2147483647 w 83"/>
              <a:gd name="T65" fmla="*/ 1918977514 h 41"/>
              <a:gd name="T66" fmla="*/ 2147483647 w 83"/>
              <a:gd name="T67" fmla="*/ 2147483647 h 41"/>
              <a:gd name="T68" fmla="*/ 2147483647 w 83"/>
              <a:gd name="T69" fmla="*/ 2147483647 h 41"/>
              <a:gd name="T70" fmla="*/ 2147483647 w 83"/>
              <a:gd name="T71" fmla="*/ 2147483647 h 41"/>
              <a:gd name="T72" fmla="*/ 2124423940 w 83"/>
              <a:gd name="T73" fmla="*/ 2147483647 h 41"/>
              <a:gd name="T74" fmla="*/ 1991645948 w 83"/>
              <a:gd name="T75" fmla="*/ 1739071239 h 41"/>
              <a:gd name="T76" fmla="*/ 1925256952 w 83"/>
              <a:gd name="T77" fmla="*/ 1679102481 h 41"/>
              <a:gd name="T78" fmla="*/ 1526922975 w 83"/>
              <a:gd name="T79" fmla="*/ 1559164965 h 41"/>
              <a:gd name="T80" fmla="*/ 1460542127 w 83"/>
              <a:gd name="T81" fmla="*/ 1559164965 h 41"/>
              <a:gd name="T82" fmla="*/ 1062207896 w 83"/>
              <a:gd name="T83" fmla="*/ 1439235192 h 41"/>
              <a:gd name="T84" fmla="*/ 265556048 w 83"/>
              <a:gd name="T85" fmla="*/ 1139391401 h 41"/>
              <a:gd name="T86" fmla="*/ 0 w 83"/>
              <a:gd name="T87" fmla="*/ 101945388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0" name="Freeform 55"/>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1" name="Freeform 5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2" name="Freeform 57"/>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3" name="Freeform 58"/>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54" name="Freeform 59"/>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5" name="Freeform 60"/>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6" name="Freeform 61"/>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7" name="Freeform 62"/>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58" name="Freeform 63"/>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8959" name="Freeform 64"/>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0" name="Freeform 65"/>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8961" name="Freeform 66"/>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2" name="Freeform 67"/>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8963" name="Freeform 68"/>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 name="Group 69"/>
          <p:cNvGrpSpPr>
            <a:grpSpLocks/>
          </p:cNvGrpSpPr>
          <p:nvPr/>
        </p:nvGrpSpPr>
        <p:grpSpPr bwMode="auto">
          <a:xfrm>
            <a:off x="2875845" y="4635501"/>
            <a:ext cx="859367" cy="588963"/>
            <a:chOff x="1991" y="3321"/>
            <a:chExt cx="361" cy="231"/>
          </a:xfrm>
        </p:grpSpPr>
        <p:sp>
          <p:nvSpPr>
            <p:cNvPr id="38973" name="Freeform 7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4" name="Freeform 7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5" name="Freeform 7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6" name="Freeform 7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7" name="Freeform 7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8" name="Freeform 7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79" name="Freeform 7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8980" name="Freeform 7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8965" name="Rectangle 115"/>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1990</a:t>
            </a:r>
          </a:p>
        </p:txBody>
      </p:sp>
      <p:sp>
        <p:nvSpPr>
          <p:cNvPr id="38966" name="Text Box 140"/>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8967" name="Text Box 157"/>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a:t>
            </a:r>
          </a:p>
        </p:txBody>
      </p:sp>
      <p:sp>
        <p:nvSpPr>
          <p:cNvPr id="38968" name="Rectangle 15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8969" name="Rectangle 159"/>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8970" name="Rectangle 160"/>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8971" name="Rectangle 162"/>
          <p:cNvSpPr>
            <a:spLocks noChangeArrowheads="1"/>
          </p:cNvSpPr>
          <p:nvPr/>
        </p:nvSpPr>
        <p:spPr bwMode="auto">
          <a:xfrm>
            <a:off x="395111" y="5892800"/>
            <a:ext cx="2592212"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pic>
        <p:nvPicPr>
          <p:cNvPr id="38972" name="Picture 84" descr="cdc_spot-outline.jpg"/>
          <p:cNvPicPr>
            <a:picLocks noChangeAspect="1"/>
          </p:cNvPicPr>
          <p:nvPr/>
        </p:nvPicPr>
        <p:blipFill>
          <a:blip r:embed="rId2" cstate="print"/>
          <a:srcRect/>
          <a:stretch>
            <a:fillRect/>
          </a:stretch>
        </p:blipFill>
        <p:spPr bwMode="auto">
          <a:xfrm>
            <a:off x="7840134" y="6034089"/>
            <a:ext cx="1032933" cy="676275"/>
          </a:xfrm>
          <a:prstGeom prst="rect">
            <a:avLst/>
          </a:prstGeom>
          <a:noFill/>
          <a:ln w="9525">
            <a:noFill/>
            <a:miter lim="800000"/>
            <a:headEnd/>
            <a:tailEnd/>
          </a:ln>
        </p:spPr>
      </p:pic>
    </p:spTree>
  </p:cSld>
  <p:clrMapOvr>
    <a:masterClrMapping/>
  </p:clrMapOvr>
  <p:transition advClick="0"/>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3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4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4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5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5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5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5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4000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000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0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001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1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02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3996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6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3996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6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4000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00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997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997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7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7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3998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998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39996"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7"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8"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9999"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0"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1"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2"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0003"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9988"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1991</a:t>
            </a:r>
          </a:p>
        </p:txBody>
      </p:sp>
      <p:sp>
        <p:nvSpPr>
          <p:cNvPr id="39989" name="Text Box 133"/>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39990" name="Text Box 145"/>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39991" name="Rectangle 146"/>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2" name="Rectangle 147"/>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3" name="Rectangle 148"/>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39994" name="Rectangle 149"/>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39995" name="Rectangle 150"/>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6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0"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1"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2"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3"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4"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5"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6"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77"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78"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79"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0980"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1"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2"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3"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4"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41030"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1"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1032"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3"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4"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5"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6"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7"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38"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39"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0"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1"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1042"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3"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44"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0986"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7"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88"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89"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0"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1"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2"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0993"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4"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41028"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029"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0997"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0998"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0999"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0"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1"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2"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3"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4"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5"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06"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7"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8"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09"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010"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41020"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1"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2"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3"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4"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5"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6"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1027"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41012"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1992</a:t>
            </a:r>
          </a:p>
        </p:txBody>
      </p:sp>
      <p:sp>
        <p:nvSpPr>
          <p:cNvPr id="41013" name="Text Box 13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1014" name="Text Box 150"/>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41015"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6"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7"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1018"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1019"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8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1"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2"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6"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7"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1998"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1999"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0"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1"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02"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3"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42004"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5"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6"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7"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08"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42054"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5"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2056"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7"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58"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59"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0"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1"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2"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3"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4"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5"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2066"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7"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68"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42010"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1"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2"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3"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4"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5"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6"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7"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18"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19"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42052"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53"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2021"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2"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3"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4"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5"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2026"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7"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8"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29"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0"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1"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42032"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3"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2034"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42044"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5"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6"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7"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8"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49"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0"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2051"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2036"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1993</a:t>
            </a:r>
          </a:p>
        </p:txBody>
      </p:sp>
      <p:sp>
        <p:nvSpPr>
          <p:cNvPr id="42037" name="Text Box 13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2038" name="Text Box 144"/>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42039" name="Rectangle 145"/>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0" name="Rectangle 146"/>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1" name="Rectangle 147"/>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2042" name="Rectangle 148"/>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2043" name="Rectangle 149"/>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027289" y="3886200"/>
            <a:ext cx="1786467" cy="1390650"/>
            <a:chOff x="768" y="2832"/>
            <a:chExt cx="1203" cy="876"/>
          </a:xfrm>
        </p:grpSpPr>
        <p:sp>
          <p:nvSpPr>
            <p:cNvPr id="43079" name="Freeform 3"/>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0" name="Freeform 4"/>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43081" name="Freeform 5"/>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2" name="Freeform 6"/>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3" name="Freeform 7"/>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4" name="Freeform 8"/>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5" name="Freeform 9"/>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6" name="Freeform 10"/>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7" name="Freeform 11"/>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88" name="Freeform 12"/>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89" name="Freeform 13"/>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0" name="Freeform 14"/>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43091" name="Freeform 15"/>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2" name="Freeform 16"/>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93" name="Freeform 17"/>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grpSp>
        <p:nvGrpSpPr>
          <p:cNvPr id="3" name="Group 20"/>
          <p:cNvGrpSpPr>
            <a:grpSpLocks/>
          </p:cNvGrpSpPr>
          <p:nvPr/>
        </p:nvGrpSpPr>
        <p:grpSpPr bwMode="auto">
          <a:xfrm>
            <a:off x="2103967" y="1709739"/>
            <a:ext cx="5091289" cy="3514725"/>
            <a:chOff x="1491" y="1077"/>
            <a:chExt cx="3607" cy="2214"/>
          </a:xfrm>
        </p:grpSpPr>
        <p:sp>
          <p:nvSpPr>
            <p:cNvPr id="43020" name="Freeform 21"/>
            <p:cNvSpPr>
              <a:spLocks/>
            </p:cNvSpPr>
            <p:nvPr/>
          </p:nvSpPr>
          <p:spPr bwMode="auto">
            <a:xfrm>
              <a:off x="2843"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1" name="Freeform 22"/>
            <p:cNvSpPr>
              <a:spLocks/>
            </p:cNvSpPr>
            <p:nvPr/>
          </p:nvSpPr>
          <p:spPr bwMode="auto">
            <a:xfrm>
              <a:off x="2823" y="1511"/>
              <a:ext cx="482" cy="312"/>
            </a:xfrm>
            <a:custGeom>
              <a:avLst/>
              <a:gdLst>
                <a:gd name="T0" fmla="*/ 0 w 94"/>
                <a:gd name="T1" fmla="*/ 1214 h 64"/>
                <a:gd name="T2" fmla="*/ 77 w 94"/>
                <a:gd name="T3" fmla="*/ 405 h 64"/>
                <a:gd name="T4" fmla="*/ 108 w 94"/>
                <a:gd name="T5" fmla="*/ 0 h 64"/>
                <a:gd name="T6" fmla="*/ 2446 w 94"/>
                <a:gd name="T7" fmla="*/ 97 h 64"/>
                <a:gd name="T8" fmla="*/ 2446 w 94"/>
                <a:gd name="T9" fmla="*/ 141 h 64"/>
                <a:gd name="T10" fmla="*/ 2420 w 94"/>
                <a:gd name="T11" fmla="*/ 166 h 64"/>
                <a:gd name="T12" fmla="*/ 2364 w 94"/>
                <a:gd name="T13" fmla="*/ 239 h 64"/>
                <a:gd name="T14" fmla="*/ 2364 w 94"/>
                <a:gd name="T15" fmla="*/ 263 h 64"/>
                <a:gd name="T16" fmla="*/ 2472 w 94"/>
                <a:gd name="T17" fmla="*/ 356 h 64"/>
                <a:gd name="T18" fmla="*/ 2472 w 94"/>
                <a:gd name="T19" fmla="*/ 1092 h 64"/>
                <a:gd name="T20" fmla="*/ 2472 w 94"/>
                <a:gd name="T21" fmla="*/ 1092 h 64"/>
                <a:gd name="T22" fmla="*/ 2420 w 94"/>
                <a:gd name="T23" fmla="*/ 1092 h 64"/>
                <a:gd name="T24" fmla="*/ 2446 w 94"/>
                <a:gd name="T25" fmla="*/ 1116 h 64"/>
                <a:gd name="T26" fmla="*/ 2472 w 94"/>
                <a:gd name="T27" fmla="*/ 1141 h 64"/>
                <a:gd name="T28" fmla="*/ 2446 w 94"/>
                <a:gd name="T29" fmla="*/ 1189 h 64"/>
                <a:gd name="T30" fmla="*/ 2472 w 94"/>
                <a:gd name="T31" fmla="*/ 1214 h 64"/>
                <a:gd name="T32" fmla="*/ 2472 w 94"/>
                <a:gd name="T33" fmla="*/ 1282 h 64"/>
                <a:gd name="T34" fmla="*/ 2446 w 94"/>
                <a:gd name="T35" fmla="*/ 1282 h 64"/>
                <a:gd name="T36" fmla="*/ 2472 w 94"/>
                <a:gd name="T37" fmla="*/ 1331 h 64"/>
                <a:gd name="T38" fmla="*/ 2420 w 94"/>
                <a:gd name="T39" fmla="*/ 1404 h 64"/>
                <a:gd name="T40" fmla="*/ 2472 w 94"/>
                <a:gd name="T41" fmla="*/ 1472 h 64"/>
                <a:gd name="T42" fmla="*/ 2472 w 94"/>
                <a:gd name="T43" fmla="*/ 1521 h 64"/>
                <a:gd name="T44" fmla="*/ 2472 w 94"/>
                <a:gd name="T45" fmla="*/ 1521 h 64"/>
                <a:gd name="T46" fmla="*/ 2395 w 94"/>
                <a:gd name="T47" fmla="*/ 1472 h 64"/>
                <a:gd name="T48" fmla="*/ 2261 w 94"/>
                <a:gd name="T49" fmla="*/ 1404 h 64"/>
                <a:gd name="T50" fmla="*/ 2210 w 94"/>
                <a:gd name="T51" fmla="*/ 1380 h 64"/>
                <a:gd name="T52" fmla="*/ 2154 w 94"/>
                <a:gd name="T53" fmla="*/ 1380 h 64"/>
                <a:gd name="T54" fmla="*/ 2102 w 94"/>
                <a:gd name="T55" fmla="*/ 1423 h 64"/>
                <a:gd name="T56" fmla="*/ 2077 w 94"/>
                <a:gd name="T57" fmla="*/ 1423 h 64"/>
                <a:gd name="T58" fmla="*/ 2025 w 94"/>
                <a:gd name="T59" fmla="*/ 1423 h 64"/>
                <a:gd name="T60" fmla="*/ 2000 w 94"/>
                <a:gd name="T61" fmla="*/ 1355 h 64"/>
                <a:gd name="T62" fmla="*/ 1974 w 94"/>
                <a:gd name="T63" fmla="*/ 1331 h 64"/>
                <a:gd name="T64" fmla="*/ 1918 w 94"/>
                <a:gd name="T65" fmla="*/ 1355 h 64"/>
                <a:gd name="T66" fmla="*/ 1866 w 94"/>
                <a:gd name="T67" fmla="*/ 1355 h 64"/>
                <a:gd name="T68" fmla="*/ 1815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2" name="Freeform 23"/>
            <p:cNvSpPr>
              <a:spLocks/>
            </p:cNvSpPr>
            <p:nvPr/>
          </p:nvSpPr>
          <p:spPr bwMode="auto">
            <a:xfrm>
              <a:off x="2807"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3" name="Freeform 24"/>
            <p:cNvSpPr>
              <a:spLocks/>
            </p:cNvSpPr>
            <p:nvPr/>
          </p:nvSpPr>
          <p:spPr bwMode="auto">
            <a:xfrm>
              <a:off x="2920"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4" name="Freeform 25"/>
            <p:cNvSpPr>
              <a:spLocks/>
            </p:cNvSpPr>
            <p:nvPr/>
          </p:nvSpPr>
          <p:spPr bwMode="auto">
            <a:xfrm>
              <a:off x="2848" y="2262"/>
              <a:ext cx="594" cy="293"/>
            </a:xfrm>
            <a:custGeom>
              <a:avLst/>
              <a:gdLst>
                <a:gd name="T0" fmla="*/ 369 w 116"/>
                <a:gd name="T1" fmla="*/ 24 h 60"/>
                <a:gd name="T2" fmla="*/ 0 w 116"/>
                <a:gd name="T3" fmla="*/ 215 h 60"/>
                <a:gd name="T4" fmla="*/ 1050 w 116"/>
                <a:gd name="T5" fmla="*/ 1050 h 60"/>
                <a:gd name="T6" fmla="*/ 1101 w 116"/>
                <a:gd name="T7" fmla="*/ 1074 h 60"/>
                <a:gd name="T8" fmla="*/ 1178 w 116"/>
                <a:gd name="T9" fmla="*/ 1143 h 60"/>
                <a:gd name="T10" fmla="*/ 1260 w 116"/>
                <a:gd name="T11" fmla="*/ 1123 h 60"/>
                <a:gd name="T12" fmla="*/ 1311 w 116"/>
                <a:gd name="T13" fmla="*/ 1143 h 60"/>
                <a:gd name="T14" fmla="*/ 1337 w 116"/>
                <a:gd name="T15" fmla="*/ 1192 h 60"/>
                <a:gd name="T16" fmla="*/ 1444 w 116"/>
                <a:gd name="T17" fmla="*/ 1216 h 60"/>
                <a:gd name="T18" fmla="*/ 1495 w 116"/>
                <a:gd name="T19" fmla="*/ 1240 h 60"/>
                <a:gd name="T20" fmla="*/ 1546 w 116"/>
                <a:gd name="T21" fmla="*/ 1216 h 60"/>
                <a:gd name="T22" fmla="*/ 1598 w 116"/>
                <a:gd name="T23" fmla="*/ 1265 h 60"/>
                <a:gd name="T24" fmla="*/ 1705 w 116"/>
                <a:gd name="T25" fmla="*/ 1265 h 60"/>
                <a:gd name="T26" fmla="*/ 1756 w 116"/>
                <a:gd name="T27" fmla="*/ 1314 h 60"/>
                <a:gd name="T28" fmla="*/ 1782 w 116"/>
                <a:gd name="T29" fmla="*/ 1358 h 60"/>
                <a:gd name="T30" fmla="*/ 1864 w 116"/>
                <a:gd name="T31" fmla="*/ 1333 h 60"/>
                <a:gd name="T32" fmla="*/ 1966 w 116"/>
                <a:gd name="T33" fmla="*/ 1382 h 60"/>
                <a:gd name="T34" fmla="*/ 2018 w 116"/>
                <a:gd name="T35" fmla="*/ 1358 h 60"/>
                <a:gd name="T36" fmla="*/ 2074 w 116"/>
                <a:gd name="T37" fmla="*/ 1358 h 60"/>
                <a:gd name="T38" fmla="*/ 2074 w 116"/>
                <a:gd name="T39" fmla="*/ 1431 h 60"/>
                <a:gd name="T40" fmla="*/ 2099 w 116"/>
                <a:gd name="T41" fmla="*/ 1382 h 60"/>
                <a:gd name="T42" fmla="*/ 2151 w 116"/>
                <a:gd name="T43" fmla="*/ 1333 h 60"/>
                <a:gd name="T44" fmla="*/ 2176 w 116"/>
                <a:gd name="T45" fmla="*/ 1358 h 60"/>
                <a:gd name="T46" fmla="*/ 2228 w 116"/>
                <a:gd name="T47" fmla="*/ 1382 h 60"/>
                <a:gd name="T48" fmla="*/ 2284 w 116"/>
                <a:gd name="T49" fmla="*/ 1358 h 60"/>
                <a:gd name="T50" fmla="*/ 2284 w 116"/>
                <a:gd name="T51" fmla="*/ 1382 h 60"/>
                <a:gd name="T52" fmla="*/ 2361 w 116"/>
                <a:gd name="T53" fmla="*/ 1431 h 60"/>
                <a:gd name="T54" fmla="*/ 2437 w 116"/>
                <a:gd name="T55" fmla="*/ 1382 h 60"/>
                <a:gd name="T56" fmla="*/ 2596 w 116"/>
                <a:gd name="T57" fmla="*/ 1333 h 60"/>
                <a:gd name="T58" fmla="*/ 2647 w 116"/>
                <a:gd name="T59" fmla="*/ 1333 h 60"/>
                <a:gd name="T60" fmla="*/ 2781 w 116"/>
                <a:gd name="T61" fmla="*/ 1333 h 60"/>
                <a:gd name="T62" fmla="*/ 2965 w 116"/>
                <a:gd name="T63" fmla="*/ 1406 h 60"/>
                <a:gd name="T64" fmla="*/ 3016 w 116"/>
                <a:gd name="T65" fmla="*/ 1431 h 60"/>
                <a:gd name="T66" fmla="*/ 3042 w 116"/>
                <a:gd name="T67" fmla="*/ 737 h 60"/>
                <a:gd name="T68" fmla="*/ 2990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5" name="Freeform 26"/>
            <p:cNvSpPr>
              <a:spLocks/>
            </p:cNvSpPr>
            <p:nvPr/>
          </p:nvSpPr>
          <p:spPr bwMode="auto">
            <a:xfrm>
              <a:off x="3295"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26" name="Freeform 27"/>
            <p:cNvSpPr>
              <a:spLocks/>
            </p:cNvSpPr>
            <p:nvPr/>
          </p:nvSpPr>
          <p:spPr bwMode="auto">
            <a:xfrm>
              <a:off x="3352"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7" name="Freeform 28"/>
            <p:cNvSpPr>
              <a:spLocks/>
            </p:cNvSpPr>
            <p:nvPr/>
          </p:nvSpPr>
          <p:spPr bwMode="auto">
            <a:xfrm>
              <a:off x="3525"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8" name="Freeform 29"/>
            <p:cNvSpPr>
              <a:spLocks/>
            </p:cNvSpPr>
            <p:nvPr/>
          </p:nvSpPr>
          <p:spPr bwMode="auto">
            <a:xfrm>
              <a:off x="3786"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29" name="Freeform 30"/>
            <p:cNvSpPr>
              <a:spLocks/>
            </p:cNvSpPr>
            <p:nvPr/>
          </p:nvSpPr>
          <p:spPr bwMode="auto">
            <a:xfrm>
              <a:off x="3741"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0" name="Freeform 31"/>
            <p:cNvSpPr>
              <a:spLocks/>
            </p:cNvSpPr>
            <p:nvPr/>
          </p:nvSpPr>
          <p:spPr bwMode="auto">
            <a:xfrm>
              <a:off x="3889"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1" name="Freeform 32"/>
            <p:cNvSpPr>
              <a:spLocks/>
            </p:cNvSpPr>
            <p:nvPr/>
          </p:nvSpPr>
          <p:spPr bwMode="auto">
            <a:xfrm>
              <a:off x="4059"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2" name="Freeform 33"/>
            <p:cNvSpPr>
              <a:spLocks/>
            </p:cNvSpPr>
            <p:nvPr/>
          </p:nvSpPr>
          <p:spPr bwMode="auto">
            <a:xfrm>
              <a:off x="4140"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3" name="Freeform 34"/>
            <p:cNvSpPr>
              <a:spLocks/>
            </p:cNvSpPr>
            <p:nvPr/>
          </p:nvSpPr>
          <p:spPr bwMode="auto">
            <a:xfrm>
              <a:off x="3961" y="2716"/>
              <a:ext cx="630" cy="453"/>
            </a:xfrm>
            <a:custGeom>
              <a:avLst/>
              <a:gdLst>
                <a:gd name="T0" fmla="*/ 0 w 123"/>
                <a:gd name="T1" fmla="*/ 190 h 93"/>
                <a:gd name="T2" fmla="*/ 0 w 123"/>
                <a:gd name="T3" fmla="*/ 239 h 93"/>
                <a:gd name="T4" fmla="*/ 51 w 123"/>
                <a:gd name="T5" fmla="*/ 283 h 93"/>
                <a:gd name="T6" fmla="*/ 77 w 123"/>
                <a:gd name="T7" fmla="*/ 356 h 93"/>
                <a:gd name="T8" fmla="*/ 102 w 123"/>
                <a:gd name="T9" fmla="*/ 404 h 93"/>
                <a:gd name="T10" fmla="*/ 77 w 123"/>
                <a:gd name="T11" fmla="*/ 453 h 93"/>
                <a:gd name="T12" fmla="*/ 184 w 123"/>
                <a:gd name="T13" fmla="*/ 429 h 93"/>
                <a:gd name="T14" fmla="*/ 236 w 123"/>
                <a:gd name="T15" fmla="*/ 356 h 93"/>
                <a:gd name="T16" fmla="*/ 261 w 123"/>
                <a:gd name="T17" fmla="*/ 356 h 93"/>
                <a:gd name="T18" fmla="*/ 236 w 123"/>
                <a:gd name="T19" fmla="*/ 404 h 93"/>
                <a:gd name="T20" fmla="*/ 497 w 123"/>
                <a:gd name="T21" fmla="*/ 331 h 93"/>
                <a:gd name="T22" fmla="*/ 497 w 123"/>
                <a:gd name="T23" fmla="*/ 380 h 93"/>
                <a:gd name="T24" fmla="*/ 656 w 123"/>
                <a:gd name="T25" fmla="*/ 404 h 93"/>
                <a:gd name="T26" fmla="*/ 763 w 123"/>
                <a:gd name="T27" fmla="*/ 429 h 93"/>
                <a:gd name="T28" fmla="*/ 814 w 123"/>
                <a:gd name="T29" fmla="*/ 453 h 93"/>
                <a:gd name="T30" fmla="*/ 814 w 123"/>
                <a:gd name="T31" fmla="*/ 472 h 93"/>
                <a:gd name="T32" fmla="*/ 942 w 123"/>
                <a:gd name="T33" fmla="*/ 570 h 93"/>
                <a:gd name="T34" fmla="*/ 917 w 123"/>
                <a:gd name="T35" fmla="*/ 594 h 93"/>
                <a:gd name="T36" fmla="*/ 891 w 123"/>
                <a:gd name="T37" fmla="*/ 619 h 93"/>
                <a:gd name="T38" fmla="*/ 1076 w 123"/>
                <a:gd name="T39" fmla="*/ 570 h 93"/>
                <a:gd name="T40" fmla="*/ 1311 w 123"/>
                <a:gd name="T41" fmla="*/ 497 h 93"/>
                <a:gd name="T42" fmla="*/ 1311 w 123"/>
                <a:gd name="T43" fmla="*/ 429 h 93"/>
                <a:gd name="T44" fmla="*/ 1598 w 123"/>
                <a:gd name="T45" fmla="*/ 497 h 93"/>
                <a:gd name="T46" fmla="*/ 1808 w 123"/>
                <a:gd name="T47" fmla="*/ 662 h 93"/>
                <a:gd name="T48" fmla="*/ 1941 w 123"/>
                <a:gd name="T49" fmla="*/ 711 h 93"/>
                <a:gd name="T50" fmla="*/ 2018 w 123"/>
                <a:gd name="T51" fmla="*/ 852 h 93"/>
                <a:gd name="T52" fmla="*/ 1992 w 123"/>
                <a:gd name="T53" fmla="*/ 1140 h 93"/>
                <a:gd name="T54" fmla="*/ 2100 w 123"/>
                <a:gd name="T55" fmla="*/ 1281 h 93"/>
                <a:gd name="T56" fmla="*/ 2074 w 123"/>
                <a:gd name="T57" fmla="*/ 1189 h 93"/>
                <a:gd name="T58" fmla="*/ 2151 w 123"/>
                <a:gd name="T59" fmla="*/ 1208 h 93"/>
                <a:gd name="T60" fmla="*/ 2177 w 123"/>
                <a:gd name="T61" fmla="*/ 1189 h 93"/>
                <a:gd name="T62" fmla="*/ 2177 w 123"/>
                <a:gd name="T63" fmla="*/ 1257 h 93"/>
                <a:gd name="T64" fmla="*/ 2100 w 123"/>
                <a:gd name="T65" fmla="*/ 1354 h 93"/>
                <a:gd name="T66" fmla="*/ 2177 w 123"/>
                <a:gd name="T67" fmla="*/ 1447 h 93"/>
                <a:gd name="T68" fmla="*/ 2336 w 123"/>
                <a:gd name="T69" fmla="*/ 1612 h 93"/>
                <a:gd name="T70" fmla="*/ 2387 w 123"/>
                <a:gd name="T71" fmla="*/ 1637 h 93"/>
                <a:gd name="T72" fmla="*/ 2464 w 123"/>
                <a:gd name="T73" fmla="*/ 1754 h 93"/>
                <a:gd name="T74" fmla="*/ 2597 w 123"/>
                <a:gd name="T75" fmla="*/ 1944 h 93"/>
                <a:gd name="T76" fmla="*/ 2832 w 123"/>
                <a:gd name="T77" fmla="*/ 2090 h 93"/>
                <a:gd name="T78" fmla="*/ 2914 w 123"/>
                <a:gd name="T79" fmla="*/ 2133 h 93"/>
                <a:gd name="T80" fmla="*/ 2884 w 123"/>
                <a:gd name="T81" fmla="*/ 2158 h 93"/>
                <a:gd name="T82" fmla="*/ 2858 w 123"/>
                <a:gd name="T83" fmla="*/ 2182 h 93"/>
                <a:gd name="T84" fmla="*/ 2966 w 123"/>
                <a:gd name="T85" fmla="*/ 2182 h 93"/>
                <a:gd name="T86" fmla="*/ 3176 w 123"/>
                <a:gd name="T87" fmla="*/ 2090 h 93"/>
                <a:gd name="T88" fmla="*/ 3176 w 123"/>
                <a:gd name="T89" fmla="*/ 1944 h 93"/>
                <a:gd name="T90" fmla="*/ 3201 w 123"/>
                <a:gd name="T91" fmla="*/ 1754 h 93"/>
                <a:gd name="T92" fmla="*/ 3176 w 123"/>
                <a:gd name="T93" fmla="*/ 1447 h 93"/>
                <a:gd name="T94" fmla="*/ 2966 w 123"/>
                <a:gd name="T95" fmla="*/ 1140 h 93"/>
                <a:gd name="T96" fmla="*/ 2884 w 123"/>
                <a:gd name="T97" fmla="*/ 1018 h 93"/>
                <a:gd name="T98" fmla="*/ 2884 w 123"/>
                <a:gd name="T99" fmla="*/ 901 h 93"/>
                <a:gd name="T100" fmla="*/ 2704 w 123"/>
                <a:gd name="T101" fmla="*/ 687 h 93"/>
                <a:gd name="T102" fmla="*/ 2597 w 123"/>
                <a:gd name="T103" fmla="*/ 570 h 93"/>
                <a:gd name="T104" fmla="*/ 2412 w 123"/>
                <a:gd name="T105" fmla="*/ 190 h 93"/>
                <a:gd name="T106" fmla="*/ 2361 w 123"/>
                <a:gd name="T107" fmla="*/ 141 h 93"/>
                <a:gd name="T108" fmla="*/ 2310 w 123"/>
                <a:gd name="T109" fmla="*/ 24 h 93"/>
                <a:gd name="T110" fmla="*/ 2151 w 123"/>
                <a:gd name="T111" fmla="*/ 24 h 93"/>
                <a:gd name="T112" fmla="*/ 2151 w 123"/>
                <a:gd name="T113" fmla="*/ 166 h 93"/>
                <a:gd name="T114" fmla="*/ 2100 w 123"/>
                <a:gd name="T115" fmla="*/ 190 h 93"/>
                <a:gd name="T116" fmla="*/ 1024 w 123"/>
                <a:gd name="T117" fmla="*/ 166 h 93"/>
                <a:gd name="T118" fmla="*/ 999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4" name="Freeform 35"/>
            <p:cNvSpPr>
              <a:spLocks/>
            </p:cNvSpPr>
            <p:nvPr/>
          </p:nvSpPr>
          <p:spPr bwMode="auto">
            <a:xfrm>
              <a:off x="4242"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5" name="Freeform 36"/>
            <p:cNvSpPr>
              <a:spLocks/>
            </p:cNvSpPr>
            <p:nvPr/>
          </p:nvSpPr>
          <p:spPr bwMode="auto">
            <a:xfrm>
              <a:off x="3432"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36" name="Freeform 37"/>
            <p:cNvSpPr>
              <a:spLocks/>
            </p:cNvSpPr>
            <p:nvPr/>
          </p:nvSpPr>
          <p:spPr bwMode="auto">
            <a:xfrm>
              <a:off x="1491"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7" name="Freeform 38"/>
            <p:cNvSpPr>
              <a:spLocks/>
            </p:cNvSpPr>
            <p:nvPr/>
          </p:nvSpPr>
          <p:spPr bwMode="auto">
            <a:xfrm>
              <a:off x="2356"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8" name="Freeform 39"/>
            <p:cNvSpPr>
              <a:spLocks/>
            </p:cNvSpPr>
            <p:nvPr/>
          </p:nvSpPr>
          <p:spPr bwMode="auto">
            <a:xfrm>
              <a:off x="2434"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39" name="Freeform 40"/>
            <p:cNvSpPr>
              <a:spLocks/>
            </p:cNvSpPr>
            <p:nvPr/>
          </p:nvSpPr>
          <p:spPr bwMode="auto">
            <a:xfrm>
              <a:off x="2368" y="2218"/>
              <a:ext cx="485" cy="478"/>
            </a:xfrm>
            <a:custGeom>
              <a:avLst/>
              <a:gdLst>
                <a:gd name="T0" fmla="*/ 337 w 95"/>
                <a:gd name="T1" fmla="*/ 0 h 98"/>
                <a:gd name="T2" fmla="*/ 0 w 95"/>
                <a:gd name="T3" fmla="*/ 2283 h 98"/>
                <a:gd name="T4" fmla="*/ 0 w 95"/>
                <a:gd name="T5" fmla="*/ 2283 h 98"/>
                <a:gd name="T6" fmla="*/ 311 w 95"/>
                <a:gd name="T7" fmla="*/ 2331 h 98"/>
                <a:gd name="T8" fmla="*/ 337 w 95"/>
                <a:gd name="T9" fmla="*/ 2141 h 98"/>
                <a:gd name="T10" fmla="*/ 965 w 95"/>
                <a:gd name="T11" fmla="*/ 2214 h 98"/>
                <a:gd name="T12" fmla="*/ 965 w 95"/>
                <a:gd name="T13" fmla="*/ 2214 h 98"/>
                <a:gd name="T14" fmla="*/ 939 w 95"/>
                <a:gd name="T15" fmla="*/ 2190 h 98"/>
                <a:gd name="T16" fmla="*/ 965 w 95"/>
                <a:gd name="T17" fmla="*/ 2166 h 98"/>
                <a:gd name="T18" fmla="*/ 939 w 95"/>
                <a:gd name="T19" fmla="*/ 2141 h 98"/>
                <a:gd name="T20" fmla="*/ 939 w 95"/>
                <a:gd name="T21" fmla="*/ 2141 h 98"/>
                <a:gd name="T22" fmla="*/ 939 w 95"/>
                <a:gd name="T23" fmla="*/ 2141 h 98"/>
                <a:gd name="T24" fmla="*/ 2267 w 95"/>
                <a:gd name="T25" fmla="*/ 2234 h 98"/>
                <a:gd name="T26" fmla="*/ 2425 w 95"/>
                <a:gd name="T27" fmla="*/ 429 h 98"/>
                <a:gd name="T28" fmla="*/ 2451 w 95"/>
                <a:gd name="T29" fmla="*/ 429 h 98"/>
                <a:gd name="T30" fmla="*/ 2476 w 95"/>
                <a:gd name="T31" fmla="*/ 215 h 98"/>
                <a:gd name="T32" fmla="*/ 337 w 95"/>
                <a:gd name="T33" fmla="*/ 0 h 98"/>
                <a:gd name="T34" fmla="*/ 33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0" name="Freeform 41"/>
            <p:cNvSpPr>
              <a:spLocks/>
            </p:cNvSpPr>
            <p:nvPr/>
          </p:nvSpPr>
          <p:spPr bwMode="auto">
            <a:xfrm>
              <a:off x="2552"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41" name="Freeform 42"/>
            <p:cNvSpPr>
              <a:spLocks/>
            </p:cNvSpPr>
            <p:nvPr/>
          </p:nvSpPr>
          <p:spPr bwMode="auto">
            <a:xfrm>
              <a:off x="4371"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2" name="Freeform 43"/>
            <p:cNvSpPr>
              <a:spLocks/>
            </p:cNvSpPr>
            <p:nvPr/>
          </p:nvSpPr>
          <p:spPr bwMode="auto">
            <a:xfrm>
              <a:off x="4719"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3" name="Freeform 44"/>
            <p:cNvSpPr>
              <a:spLocks/>
            </p:cNvSpPr>
            <p:nvPr/>
          </p:nvSpPr>
          <p:spPr bwMode="auto">
            <a:xfrm>
              <a:off x="2095" y="1760"/>
              <a:ext cx="391" cy="458"/>
            </a:xfrm>
            <a:custGeom>
              <a:avLst/>
              <a:gdLst>
                <a:gd name="T0" fmla="*/ 1749 w 76"/>
                <a:gd name="T1" fmla="*/ 2232 h 94"/>
                <a:gd name="T2" fmla="*/ 2012 w 76"/>
                <a:gd name="T3" fmla="*/ 643 h 94"/>
                <a:gd name="T4" fmla="*/ 1348 w 76"/>
                <a:gd name="T5" fmla="*/ 546 h 94"/>
                <a:gd name="T6" fmla="*/ 1405 w 76"/>
                <a:gd name="T7" fmla="*/ 141 h 94"/>
                <a:gd name="T8" fmla="*/ 422 w 76"/>
                <a:gd name="T9" fmla="*/ 0 h 94"/>
                <a:gd name="T10" fmla="*/ 0 w 76"/>
                <a:gd name="T11" fmla="*/ 1993 h 94"/>
                <a:gd name="T12" fmla="*/ 0 w 76"/>
                <a:gd name="T13" fmla="*/ 1993 h 94"/>
                <a:gd name="T14" fmla="*/ 1749 w 76"/>
                <a:gd name="T15" fmla="*/ 2232 h 94"/>
                <a:gd name="T16" fmla="*/ 1749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4" name="Freeform 45"/>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5" name="Freeform 46"/>
            <p:cNvSpPr>
              <a:spLocks/>
            </p:cNvSpPr>
            <p:nvPr/>
          </p:nvSpPr>
          <p:spPr bwMode="auto">
            <a:xfrm>
              <a:off x="1537"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6" name="Freeform 47"/>
            <p:cNvSpPr>
              <a:spLocks/>
            </p:cNvSpPr>
            <p:nvPr/>
          </p:nvSpPr>
          <p:spPr bwMode="auto">
            <a:xfrm>
              <a:off x="1988"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7" name="Freeform 48"/>
            <p:cNvSpPr>
              <a:spLocks/>
            </p:cNvSpPr>
            <p:nvPr/>
          </p:nvSpPr>
          <p:spPr bwMode="auto">
            <a:xfrm>
              <a:off x="2162" y="1170"/>
              <a:ext cx="707" cy="424"/>
            </a:xfrm>
            <a:custGeom>
              <a:avLst/>
              <a:gdLst>
                <a:gd name="T0" fmla="*/ 1260 w 138"/>
                <a:gd name="T1" fmla="*/ 1828 h 87"/>
                <a:gd name="T2" fmla="*/ 1183 w 138"/>
                <a:gd name="T3" fmla="*/ 1993 h 87"/>
                <a:gd name="T4" fmla="*/ 1127 w 138"/>
                <a:gd name="T5" fmla="*/ 1901 h 87"/>
                <a:gd name="T6" fmla="*/ 1101 w 138"/>
                <a:gd name="T7" fmla="*/ 1974 h 87"/>
                <a:gd name="T8" fmla="*/ 999 w 138"/>
                <a:gd name="T9" fmla="*/ 1974 h 87"/>
                <a:gd name="T10" fmla="*/ 866 w 138"/>
                <a:gd name="T11" fmla="*/ 1949 h 87"/>
                <a:gd name="T12" fmla="*/ 840 w 138"/>
                <a:gd name="T13" fmla="*/ 1949 h 87"/>
                <a:gd name="T14" fmla="*/ 763 w 138"/>
                <a:gd name="T15" fmla="*/ 1949 h 87"/>
                <a:gd name="T16" fmla="*/ 681 w 138"/>
                <a:gd name="T17" fmla="*/ 1949 h 87"/>
                <a:gd name="T18" fmla="*/ 630 w 138"/>
                <a:gd name="T19" fmla="*/ 1974 h 87"/>
                <a:gd name="T20" fmla="*/ 605 w 138"/>
                <a:gd name="T21" fmla="*/ 1901 h 87"/>
                <a:gd name="T22" fmla="*/ 605 w 138"/>
                <a:gd name="T23" fmla="*/ 1828 h 87"/>
                <a:gd name="T24" fmla="*/ 523 w 138"/>
                <a:gd name="T25" fmla="*/ 1784 h 87"/>
                <a:gd name="T26" fmla="*/ 523 w 138"/>
                <a:gd name="T27" fmla="*/ 1711 h 87"/>
                <a:gd name="T28" fmla="*/ 471 w 138"/>
                <a:gd name="T29" fmla="*/ 1638 h 87"/>
                <a:gd name="T30" fmla="*/ 471 w 138"/>
                <a:gd name="T31" fmla="*/ 1496 h 87"/>
                <a:gd name="T32" fmla="*/ 446 w 138"/>
                <a:gd name="T33" fmla="*/ 1423 h 87"/>
                <a:gd name="T34" fmla="*/ 420 w 138"/>
                <a:gd name="T35" fmla="*/ 1404 h 87"/>
                <a:gd name="T36" fmla="*/ 394 w 138"/>
                <a:gd name="T37" fmla="*/ 1404 h 87"/>
                <a:gd name="T38" fmla="*/ 287 w 138"/>
                <a:gd name="T39" fmla="*/ 1472 h 87"/>
                <a:gd name="T40" fmla="*/ 236 w 138"/>
                <a:gd name="T41" fmla="*/ 1379 h 87"/>
                <a:gd name="T42" fmla="*/ 236 w 138"/>
                <a:gd name="T43" fmla="*/ 1330 h 87"/>
                <a:gd name="T44" fmla="*/ 287 w 138"/>
                <a:gd name="T45" fmla="*/ 1257 h 87"/>
                <a:gd name="T46" fmla="*/ 287 w 138"/>
                <a:gd name="T47" fmla="*/ 1189 h 87"/>
                <a:gd name="T48" fmla="*/ 313 w 138"/>
                <a:gd name="T49" fmla="*/ 1140 h 87"/>
                <a:gd name="T50" fmla="*/ 369 w 138"/>
                <a:gd name="T51" fmla="*/ 999 h 87"/>
                <a:gd name="T52" fmla="*/ 287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6 w 138"/>
                <a:gd name="T67" fmla="*/ 190 h 87"/>
                <a:gd name="T68" fmla="*/ 3622 w 138"/>
                <a:gd name="T69" fmla="*/ 453 h 87"/>
                <a:gd name="T70" fmla="*/ 346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8" name="Freeform 49"/>
            <p:cNvSpPr>
              <a:spLocks/>
            </p:cNvSpPr>
            <p:nvPr/>
          </p:nvSpPr>
          <p:spPr bwMode="auto">
            <a:xfrm>
              <a:off x="1737"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49" name="Freeform 50"/>
            <p:cNvSpPr>
              <a:spLocks/>
            </p:cNvSpPr>
            <p:nvPr/>
          </p:nvSpPr>
          <p:spPr bwMode="auto">
            <a:xfrm>
              <a:off x="1967"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0" name="Freeform 51"/>
            <p:cNvSpPr>
              <a:spLocks/>
            </p:cNvSpPr>
            <p:nvPr/>
          </p:nvSpPr>
          <p:spPr bwMode="auto">
            <a:xfrm>
              <a:off x="3264" y="1248"/>
              <a:ext cx="455"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3 w 89"/>
                <a:gd name="T23" fmla="*/ 73 h 100"/>
                <a:gd name="T24" fmla="*/ 654 w 89"/>
                <a:gd name="T25" fmla="*/ 24 h 100"/>
                <a:gd name="T26" fmla="*/ 731 w 89"/>
                <a:gd name="T27" fmla="*/ 117 h 100"/>
                <a:gd name="T28" fmla="*/ 731 w 89"/>
                <a:gd name="T29" fmla="*/ 239 h 100"/>
                <a:gd name="T30" fmla="*/ 838 w 89"/>
                <a:gd name="T31" fmla="*/ 282 h 100"/>
                <a:gd name="T32" fmla="*/ 890 w 89"/>
                <a:gd name="T33" fmla="*/ 307 h 100"/>
                <a:gd name="T34" fmla="*/ 992 w 89"/>
                <a:gd name="T35" fmla="*/ 307 h 100"/>
                <a:gd name="T36" fmla="*/ 1017 w 89"/>
                <a:gd name="T37" fmla="*/ 331 h 100"/>
                <a:gd name="T38" fmla="*/ 1125 w 89"/>
                <a:gd name="T39" fmla="*/ 307 h 100"/>
                <a:gd name="T40" fmla="*/ 1334 w 89"/>
                <a:gd name="T41" fmla="*/ 331 h 100"/>
                <a:gd name="T42" fmla="*/ 1360 w 89"/>
                <a:gd name="T43" fmla="*/ 356 h 100"/>
                <a:gd name="T44" fmla="*/ 1385 w 89"/>
                <a:gd name="T45" fmla="*/ 356 h 100"/>
                <a:gd name="T46" fmla="*/ 1411 w 89"/>
                <a:gd name="T47" fmla="*/ 429 h 100"/>
                <a:gd name="T48" fmla="*/ 1488 w 89"/>
                <a:gd name="T49" fmla="*/ 404 h 100"/>
                <a:gd name="T50" fmla="*/ 1544 w 89"/>
                <a:gd name="T51" fmla="*/ 404 h 100"/>
                <a:gd name="T52" fmla="*/ 1621 w 89"/>
                <a:gd name="T53" fmla="*/ 453 h 100"/>
                <a:gd name="T54" fmla="*/ 1672 w 89"/>
                <a:gd name="T55" fmla="*/ 497 h 100"/>
                <a:gd name="T56" fmla="*/ 1779 w 89"/>
                <a:gd name="T57" fmla="*/ 497 h 100"/>
                <a:gd name="T58" fmla="*/ 1907 w 89"/>
                <a:gd name="T59" fmla="*/ 429 h 100"/>
                <a:gd name="T60" fmla="*/ 2117 w 89"/>
                <a:gd name="T61" fmla="*/ 472 h 100"/>
                <a:gd name="T62" fmla="*/ 2168 w 89"/>
                <a:gd name="T63" fmla="*/ 472 h 100"/>
                <a:gd name="T64" fmla="*/ 2249 w 89"/>
                <a:gd name="T65" fmla="*/ 497 h 100"/>
                <a:gd name="T66" fmla="*/ 2275 w 89"/>
                <a:gd name="T67" fmla="*/ 521 h 100"/>
                <a:gd name="T68" fmla="*/ 2117 w 89"/>
                <a:gd name="T69" fmla="*/ 594 h 100"/>
                <a:gd name="T70" fmla="*/ 2040 w 89"/>
                <a:gd name="T71" fmla="*/ 662 h 100"/>
                <a:gd name="T72" fmla="*/ 1907 w 89"/>
                <a:gd name="T73" fmla="*/ 711 h 100"/>
                <a:gd name="T74" fmla="*/ 1544 w 89"/>
                <a:gd name="T75" fmla="*/ 1042 h 100"/>
                <a:gd name="T76" fmla="*/ 1488 w 89"/>
                <a:gd name="T77" fmla="*/ 1091 h 100"/>
                <a:gd name="T78" fmla="*/ 1488 w 89"/>
                <a:gd name="T79" fmla="*/ 1330 h 100"/>
                <a:gd name="T80" fmla="*/ 1360 w 89"/>
                <a:gd name="T81" fmla="*/ 1398 h 100"/>
                <a:gd name="T82" fmla="*/ 1360 w 89"/>
                <a:gd name="T83" fmla="*/ 1446 h 100"/>
                <a:gd name="T84" fmla="*/ 1360 w 89"/>
                <a:gd name="T85" fmla="*/ 1544 h 100"/>
                <a:gd name="T86" fmla="*/ 1385 w 89"/>
                <a:gd name="T87" fmla="*/ 1636 h 100"/>
                <a:gd name="T88" fmla="*/ 1360 w 89"/>
                <a:gd name="T89" fmla="*/ 1734 h 100"/>
                <a:gd name="T90" fmla="*/ 1385 w 89"/>
                <a:gd name="T91" fmla="*/ 1875 h 100"/>
                <a:gd name="T92" fmla="*/ 1437 w 89"/>
                <a:gd name="T93" fmla="*/ 1899 h 100"/>
                <a:gd name="T94" fmla="*/ 1518 w 89"/>
                <a:gd name="T95" fmla="*/ 1919 h 100"/>
                <a:gd name="T96" fmla="*/ 1544 w 89"/>
                <a:gd name="T97" fmla="*/ 1967 h 100"/>
                <a:gd name="T98" fmla="*/ 1672 w 89"/>
                <a:gd name="T99" fmla="*/ 2065 h 100"/>
                <a:gd name="T100" fmla="*/ 1881 w 89"/>
                <a:gd name="T101" fmla="*/ 2182 h 100"/>
                <a:gd name="T102" fmla="*/ 188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1" name="Freeform 52"/>
            <p:cNvSpPr>
              <a:spLocks/>
            </p:cNvSpPr>
            <p:nvPr/>
          </p:nvSpPr>
          <p:spPr bwMode="auto">
            <a:xfrm>
              <a:off x="3473"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2" name="Freeform 53"/>
            <p:cNvSpPr>
              <a:spLocks/>
            </p:cNvSpPr>
            <p:nvPr/>
          </p:nvSpPr>
          <p:spPr bwMode="auto">
            <a:xfrm>
              <a:off x="3632"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 name="Group 54"/>
            <p:cNvGrpSpPr>
              <a:grpSpLocks/>
            </p:cNvGrpSpPr>
            <p:nvPr/>
          </p:nvGrpSpPr>
          <p:grpSpPr bwMode="auto">
            <a:xfrm>
              <a:off x="3668" y="1384"/>
              <a:ext cx="523" cy="468"/>
              <a:chOff x="3562" y="1636"/>
              <a:chExt cx="497" cy="468"/>
            </a:xfrm>
          </p:grpSpPr>
          <p:sp>
            <p:nvSpPr>
              <p:cNvPr id="43077"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78"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3054" name="Freeform 57"/>
            <p:cNvSpPr>
              <a:spLocks/>
            </p:cNvSpPr>
            <p:nvPr/>
          </p:nvSpPr>
          <p:spPr bwMode="auto">
            <a:xfrm>
              <a:off x="3878"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5" name="Freeform 58"/>
            <p:cNvSpPr>
              <a:spLocks/>
            </p:cNvSpPr>
            <p:nvPr/>
          </p:nvSpPr>
          <p:spPr bwMode="auto">
            <a:xfrm>
              <a:off x="3664"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6" name="Freeform 59"/>
            <p:cNvSpPr>
              <a:spLocks/>
            </p:cNvSpPr>
            <p:nvPr/>
          </p:nvSpPr>
          <p:spPr bwMode="auto">
            <a:xfrm>
              <a:off x="4330"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7" name="Freeform 60"/>
            <p:cNvSpPr>
              <a:spLocks/>
            </p:cNvSpPr>
            <p:nvPr/>
          </p:nvSpPr>
          <p:spPr bwMode="auto">
            <a:xfrm>
              <a:off x="4196"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58" name="Freeform 61"/>
            <p:cNvSpPr>
              <a:spLocks/>
            </p:cNvSpPr>
            <p:nvPr/>
          </p:nvSpPr>
          <p:spPr bwMode="auto">
            <a:xfrm>
              <a:off x="4232"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3059" name="Freeform 62"/>
            <p:cNvSpPr>
              <a:spLocks/>
            </p:cNvSpPr>
            <p:nvPr/>
          </p:nvSpPr>
          <p:spPr bwMode="auto">
            <a:xfrm>
              <a:off x="4073"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0" name="Freeform 63"/>
            <p:cNvSpPr>
              <a:spLocks/>
            </p:cNvSpPr>
            <p:nvPr/>
          </p:nvSpPr>
          <p:spPr bwMode="auto">
            <a:xfrm>
              <a:off x="4426" y="1916"/>
              <a:ext cx="318" cy="141"/>
            </a:xfrm>
            <a:custGeom>
              <a:avLst/>
              <a:gdLst>
                <a:gd name="T0" fmla="*/ 949 w 62"/>
                <a:gd name="T1" fmla="*/ 49 h 29"/>
                <a:gd name="T2" fmla="*/ 51 w 62"/>
                <a:gd name="T3" fmla="*/ 404 h 29"/>
                <a:gd name="T4" fmla="*/ 108 w 62"/>
                <a:gd name="T5" fmla="*/ 379 h 29"/>
                <a:gd name="T6" fmla="*/ 210 w 62"/>
                <a:gd name="T7" fmla="*/ 306 h 29"/>
                <a:gd name="T8" fmla="*/ 262 w 62"/>
                <a:gd name="T9" fmla="*/ 258 h 29"/>
                <a:gd name="T10" fmla="*/ 287 w 62"/>
                <a:gd name="T11" fmla="*/ 238 h 29"/>
                <a:gd name="T12" fmla="*/ 369 w 62"/>
                <a:gd name="T13" fmla="*/ 214 h 29"/>
                <a:gd name="T14" fmla="*/ 498 w 62"/>
                <a:gd name="T15" fmla="*/ 165 h 29"/>
                <a:gd name="T16" fmla="*/ 554 w 62"/>
                <a:gd name="T17" fmla="*/ 190 h 29"/>
                <a:gd name="T18" fmla="*/ 605 w 62"/>
                <a:gd name="T19" fmla="*/ 190 h 29"/>
                <a:gd name="T20" fmla="*/ 657 w 62"/>
                <a:gd name="T21" fmla="*/ 282 h 29"/>
                <a:gd name="T22" fmla="*/ 708 w 62"/>
                <a:gd name="T23" fmla="*/ 282 h 29"/>
                <a:gd name="T24" fmla="*/ 708 w 62"/>
                <a:gd name="T25" fmla="*/ 331 h 29"/>
                <a:gd name="T26" fmla="*/ 816 w 62"/>
                <a:gd name="T27" fmla="*/ 355 h 29"/>
                <a:gd name="T28" fmla="*/ 892 w 62"/>
                <a:gd name="T29" fmla="*/ 404 h 29"/>
                <a:gd name="T30" fmla="*/ 923 w 62"/>
                <a:gd name="T31" fmla="*/ 447 h 29"/>
                <a:gd name="T32" fmla="*/ 841 w 62"/>
                <a:gd name="T33" fmla="*/ 593 h 29"/>
                <a:gd name="T34" fmla="*/ 923 w 62"/>
                <a:gd name="T35" fmla="*/ 637 h 29"/>
                <a:gd name="T36" fmla="*/ 1000 w 62"/>
                <a:gd name="T37" fmla="*/ 661 h 29"/>
                <a:gd name="T38" fmla="*/ 1026 w 62"/>
                <a:gd name="T39" fmla="*/ 661 h 29"/>
                <a:gd name="T40" fmla="*/ 1103 w 62"/>
                <a:gd name="T41" fmla="*/ 637 h 29"/>
                <a:gd name="T42" fmla="*/ 1210 w 62"/>
                <a:gd name="T43" fmla="*/ 686 h 29"/>
                <a:gd name="T44" fmla="*/ 1236 w 62"/>
                <a:gd name="T45" fmla="*/ 661 h 29"/>
                <a:gd name="T46" fmla="*/ 1185 w 62"/>
                <a:gd name="T47" fmla="*/ 613 h 29"/>
                <a:gd name="T48" fmla="*/ 1159 w 62"/>
                <a:gd name="T49" fmla="*/ 593 h 29"/>
                <a:gd name="T50" fmla="*/ 1185 w 62"/>
                <a:gd name="T51" fmla="*/ 569 h 29"/>
                <a:gd name="T52" fmla="*/ 1159 w 62"/>
                <a:gd name="T53" fmla="*/ 545 h 29"/>
                <a:gd name="T54" fmla="*/ 1077 w 62"/>
                <a:gd name="T55" fmla="*/ 447 h 29"/>
                <a:gd name="T56" fmla="*/ 1077 w 62"/>
                <a:gd name="T57" fmla="*/ 379 h 29"/>
                <a:gd name="T58" fmla="*/ 1077 w 62"/>
                <a:gd name="T59" fmla="*/ 282 h 29"/>
                <a:gd name="T60" fmla="*/ 1077 w 62"/>
                <a:gd name="T61" fmla="*/ 238 h 29"/>
                <a:gd name="T62" fmla="*/ 1077 w 62"/>
                <a:gd name="T63" fmla="*/ 214 h 29"/>
                <a:gd name="T64" fmla="*/ 1159 w 62"/>
                <a:gd name="T65" fmla="*/ 141 h 29"/>
                <a:gd name="T66" fmla="*/ 1185 w 62"/>
                <a:gd name="T67" fmla="*/ 92 h 29"/>
                <a:gd name="T68" fmla="*/ 1236 w 62"/>
                <a:gd name="T69" fmla="*/ 92 h 29"/>
                <a:gd name="T70" fmla="*/ 1185 w 62"/>
                <a:gd name="T71" fmla="*/ 190 h 29"/>
                <a:gd name="T72" fmla="*/ 1159 w 62"/>
                <a:gd name="T73" fmla="*/ 238 h 29"/>
                <a:gd name="T74" fmla="*/ 1210 w 62"/>
                <a:gd name="T75" fmla="*/ 282 h 29"/>
                <a:gd name="T76" fmla="*/ 1210 w 62"/>
                <a:gd name="T77" fmla="*/ 379 h 29"/>
                <a:gd name="T78" fmla="*/ 1185 w 62"/>
                <a:gd name="T79" fmla="*/ 428 h 29"/>
                <a:gd name="T80" fmla="*/ 1210 w 62"/>
                <a:gd name="T81" fmla="*/ 447 h 29"/>
                <a:gd name="T82" fmla="*/ 1210 w 62"/>
                <a:gd name="T83" fmla="*/ 496 h 29"/>
                <a:gd name="T84" fmla="*/ 1236 w 62"/>
                <a:gd name="T85" fmla="*/ 569 h 29"/>
                <a:gd name="T86" fmla="*/ 1313 w 62"/>
                <a:gd name="T87" fmla="*/ 593 h 29"/>
                <a:gd name="T88" fmla="*/ 1369 w 62"/>
                <a:gd name="T89" fmla="*/ 569 h 29"/>
                <a:gd name="T90" fmla="*/ 1369 w 62"/>
                <a:gd name="T91" fmla="*/ 613 h 29"/>
                <a:gd name="T92" fmla="*/ 1395 w 62"/>
                <a:gd name="T93" fmla="*/ 661 h 29"/>
                <a:gd name="T94" fmla="*/ 1446 w 62"/>
                <a:gd name="T95" fmla="*/ 686 h 29"/>
                <a:gd name="T96" fmla="*/ 1472 w 62"/>
                <a:gd name="T97" fmla="*/ 661 h 29"/>
                <a:gd name="T98" fmla="*/ 1605 w 62"/>
                <a:gd name="T99" fmla="*/ 613 h 29"/>
                <a:gd name="T100" fmla="*/ 1631 w 62"/>
                <a:gd name="T101" fmla="*/ 447 h 29"/>
                <a:gd name="T102" fmla="*/ 1421 w 62"/>
                <a:gd name="T103" fmla="*/ 496 h 29"/>
                <a:gd name="T104" fmla="*/ 123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1" name="Freeform 64"/>
            <p:cNvSpPr>
              <a:spLocks/>
            </p:cNvSpPr>
            <p:nvPr/>
          </p:nvSpPr>
          <p:spPr bwMode="auto">
            <a:xfrm>
              <a:off x="4668"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2" name="Freeform 65"/>
            <p:cNvSpPr>
              <a:spLocks/>
            </p:cNvSpPr>
            <p:nvPr/>
          </p:nvSpPr>
          <p:spPr bwMode="auto">
            <a:xfrm>
              <a:off x="4688" y="1765"/>
              <a:ext cx="98" cy="205"/>
            </a:xfrm>
            <a:custGeom>
              <a:avLst/>
              <a:gdLst>
                <a:gd name="T0" fmla="*/ 0 w 19"/>
                <a:gd name="T1" fmla="*/ 737 h 42"/>
                <a:gd name="T2" fmla="*/ 0 w 19"/>
                <a:gd name="T3" fmla="*/ 761 h 42"/>
                <a:gd name="T4" fmla="*/ 52 w 19"/>
                <a:gd name="T5" fmla="*/ 810 h 42"/>
                <a:gd name="T6" fmla="*/ 160 w 19"/>
                <a:gd name="T7" fmla="*/ 883 h 42"/>
                <a:gd name="T8" fmla="*/ 237 w 19"/>
                <a:gd name="T9" fmla="*/ 903 h 42"/>
                <a:gd name="T10" fmla="*/ 268 w 19"/>
                <a:gd name="T11" fmla="*/ 952 h 42"/>
                <a:gd name="T12" fmla="*/ 294 w 19"/>
                <a:gd name="T13" fmla="*/ 1001 h 42"/>
                <a:gd name="T14" fmla="*/ 346 w 19"/>
                <a:gd name="T15" fmla="*/ 927 h 42"/>
                <a:gd name="T16" fmla="*/ 371 w 19"/>
                <a:gd name="T17" fmla="*/ 835 h 42"/>
                <a:gd name="T18" fmla="*/ 454 w 19"/>
                <a:gd name="T19" fmla="*/ 713 h 42"/>
                <a:gd name="T20" fmla="*/ 505 w 19"/>
                <a:gd name="T21" fmla="*/ 620 h 42"/>
                <a:gd name="T22" fmla="*/ 480 w 19"/>
                <a:gd name="T23" fmla="*/ 454 h 42"/>
                <a:gd name="T24" fmla="*/ 454 w 19"/>
                <a:gd name="T25" fmla="*/ 307 h 42"/>
                <a:gd name="T26" fmla="*/ 371 w 19"/>
                <a:gd name="T27" fmla="*/ 332 h 42"/>
                <a:gd name="T28" fmla="*/ 346 w 19"/>
                <a:gd name="T29" fmla="*/ 332 h 42"/>
                <a:gd name="T30" fmla="*/ 320 w 19"/>
                <a:gd name="T31" fmla="*/ 332 h 42"/>
                <a:gd name="T32" fmla="*/ 346 w 19"/>
                <a:gd name="T33" fmla="*/ 264 h 42"/>
                <a:gd name="T34" fmla="*/ 371 w 19"/>
                <a:gd name="T35" fmla="*/ 264 h 42"/>
                <a:gd name="T36" fmla="*/ 397 w 19"/>
                <a:gd name="T37" fmla="*/ 190 h 42"/>
                <a:gd name="T38" fmla="*/ 428 w 19"/>
                <a:gd name="T39" fmla="*/ 142 h 42"/>
                <a:gd name="T40" fmla="*/ 108 w 19"/>
                <a:gd name="T41" fmla="*/ 0 h 42"/>
                <a:gd name="T42" fmla="*/ 77 w 19"/>
                <a:gd name="T43" fmla="*/ 49 h 42"/>
                <a:gd name="T44" fmla="*/ 52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4 w 19"/>
                <a:gd name="T57" fmla="*/ 430 h 42"/>
                <a:gd name="T58" fmla="*/ 186 w 19"/>
                <a:gd name="T59" fmla="*/ 454 h 42"/>
                <a:gd name="T60" fmla="*/ 237 w 19"/>
                <a:gd name="T61" fmla="*/ 503 h 42"/>
                <a:gd name="T62" fmla="*/ 108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3" name="Freeform 66"/>
            <p:cNvSpPr>
              <a:spLocks/>
            </p:cNvSpPr>
            <p:nvPr/>
          </p:nvSpPr>
          <p:spPr bwMode="auto">
            <a:xfrm>
              <a:off x="4775"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4" name="Freeform 67"/>
            <p:cNvSpPr>
              <a:spLocks/>
            </p:cNvSpPr>
            <p:nvPr/>
          </p:nvSpPr>
          <p:spPr bwMode="auto">
            <a:xfrm>
              <a:off x="4770"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5" name="Freeform 68"/>
            <p:cNvSpPr>
              <a:spLocks/>
            </p:cNvSpPr>
            <p:nvPr/>
          </p:nvSpPr>
          <p:spPr bwMode="auto">
            <a:xfrm>
              <a:off x="4878"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43066" name="Freeform 69"/>
            <p:cNvSpPr>
              <a:spLocks/>
            </p:cNvSpPr>
            <p:nvPr/>
          </p:nvSpPr>
          <p:spPr bwMode="auto">
            <a:xfrm>
              <a:off x="4811"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3067" name="Freeform 70"/>
            <p:cNvSpPr>
              <a:spLocks/>
            </p:cNvSpPr>
            <p:nvPr/>
          </p:nvSpPr>
          <p:spPr bwMode="auto">
            <a:xfrm>
              <a:off x="4847"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5" name="Group 71"/>
            <p:cNvGrpSpPr>
              <a:grpSpLocks/>
            </p:cNvGrpSpPr>
            <p:nvPr/>
          </p:nvGrpSpPr>
          <p:grpSpPr bwMode="auto">
            <a:xfrm>
              <a:off x="2038" y="2920"/>
              <a:ext cx="609" cy="371"/>
              <a:chOff x="1991" y="3321"/>
              <a:chExt cx="361" cy="231"/>
            </a:xfrm>
          </p:grpSpPr>
          <p:sp>
            <p:nvSpPr>
              <p:cNvPr id="4306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307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3012"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1994</a:t>
            </a:r>
          </a:p>
        </p:txBody>
      </p:sp>
      <p:sp>
        <p:nvSpPr>
          <p:cNvPr id="43013" name="Text Box 13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3014" name="Text Box 161"/>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43015" name="Rectangle 16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6" name="Rectangle 163"/>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7" name="Rectangle 164"/>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3018" name="Rectangle 165"/>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3019" name="Rectangle 166"/>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56"/>
          <p:cNvGrpSpPr>
            <a:grpSpLocks/>
          </p:cNvGrpSpPr>
          <p:nvPr/>
        </p:nvGrpSpPr>
        <p:grpSpPr bwMode="auto">
          <a:xfrm>
            <a:off x="1027289" y="1709738"/>
            <a:ext cx="6167967" cy="3567112"/>
            <a:chOff x="728" y="1077"/>
            <a:chExt cx="4371" cy="2247"/>
          </a:xfrm>
        </p:grpSpPr>
        <p:sp>
          <p:nvSpPr>
            <p:cNvPr id="44043" name="Freeform 5"/>
            <p:cNvSpPr>
              <a:spLocks/>
            </p:cNvSpPr>
            <p:nvPr/>
          </p:nvSpPr>
          <p:spPr bwMode="auto">
            <a:xfrm>
              <a:off x="2843" y="1262"/>
              <a:ext cx="457" cy="269"/>
            </a:xfrm>
            <a:custGeom>
              <a:avLst/>
              <a:gdLst>
                <a:gd name="T0" fmla="*/ 0 w 89"/>
                <a:gd name="T1" fmla="*/ 1218 h 55"/>
                <a:gd name="T2" fmla="*/ 134 w 89"/>
                <a:gd name="T3" fmla="*/ 0 h 55"/>
                <a:gd name="T4" fmla="*/ 1160 w 89"/>
                <a:gd name="T5" fmla="*/ 73 h 55"/>
                <a:gd name="T6" fmla="*/ 2162 w 89"/>
                <a:gd name="T7" fmla="*/ 98 h 55"/>
                <a:gd name="T8" fmla="*/ 2162 w 89"/>
                <a:gd name="T9" fmla="*/ 117 h 55"/>
                <a:gd name="T10" fmla="*/ 2187 w 89"/>
                <a:gd name="T11" fmla="*/ 215 h 55"/>
                <a:gd name="T12" fmla="*/ 2187 w 89"/>
                <a:gd name="T13" fmla="*/ 240 h 55"/>
                <a:gd name="T14" fmla="*/ 2162 w 89"/>
                <a:gd name="T15" fmla="*/ 313 h 55"/>
                <a:gd name="T16" fmla="*/ 2162 w 89"/>
                <a:gd name="T17" fmla="*/ 430 h 55"/>
                <a:gd name="T18" fmla="*/ 2213 w 89"/>
                <a:gd name="T19" fmla="*/ 548 h 55"/>
                <a:gd name="T20" fmla="*/ 2239 w 89"/>
                <a:gd name="T21" fmla="*/ 597 h 55"/>
                <a:gd name="T22" fmla="*/ 2270 w 89"/>
                <a:gd name="T23" fmla="*/ 719 h 55"/>
                <a:gd name="T24" fmla="*/ 2270 w 89"/>
                <a:gd name="T25" fmla="*/ 910 h 55"/>
                <a:gd name="T26" fmla="*/ 2295 w 89"/>
                <a:gd name="T27" fmla="*/ 959 h 55"/>
                <a:gd name="T28" fmla="*/ 2295 w 89"/>
                <a:gd name="T29" fmla="*/ 1027 h 55"/>
                <a:gd name="T30" fmla="*/ 2295 w 89"/>
                <a:gd name="T31" fmla="*/ 1052 h 55"/>
                <a:gd name="T32" fmla="*/ 2347 w 89"/>
                <a:gd name="T33" fmla="*/ 1218 h 55"/>
                <a:gd name="T34" fmla="*/ 2347 w 89"/>
                <a:gd name="T35" fmla="*/ 1267 h 55"/>
                <a:gd name="T36" fmla="*/ 2347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4" name="Freeform 6"/>
            <p:cNvSpPr>
              <a:spLocks/>
            </p:cNvSpPr>
            <p:nvPr/>
          </p:nvSpPr>
          <p:spPr bwMode="auto">
            <a:xfrm>
              <a:off x="2823"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5" name="Freeform 7"/>
            <p:cNvSpPr>
              <a:spLocks/>
            </p:cNvSpPr>
            <p:nvPr/>
          </p:nvSpPr>
          <p:spPr bwMode="auto">
            <a:xfrm>
              <a:off x="2807"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6" name="Freeform 8"/>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7" name="Freeform 9"/>
            <p:cNvSpPr>
              <a:spLocks/>
            </p:cNvSpPr>
            <p:nvPr/>
          </p:nvSpPr>
          <p:spPr bwMode="auto">
            <a:xfrm>
              <a:off x="2848"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48" name="Freeform 10"/>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49" name="Freeform 11"/>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0" name="Freeform 12"/>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1" name="Freeform 13"/>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2" name="Freeform 14"/>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3" name="Freeform 15"/>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4" name="Freeform 16"/>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5" name="Freeform 17"/>
            <p:cNvSpPr>
              <a:spLocks/>
            </p:cNvSpPr>
            <p:nvPr/>
          </p:nvSpPr>
          <p:spPr bwMode="auto">
            <a:xfrm>
              <a:off x="4141"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6" name="Freeform 18"/>
            <p:cNvSpPr>
              <a:spLocks/>
            </p:cNvSpPr>
            <p:nvPr/>
          </p:nvSpPr>
          <p:spPr bwMode="auto">
            <a:xfrm>
              <a:off x="3962" y="2716"/>
              <a:ext cx="630" cy="453"/>
            </a:xfrm>
            <a:custGeom>
              <a:avLst/>
              <a:gdLst>
                <a:gd name="T0" fmla="*/ 0 w 123"/>
                <a:gd name="T1" fmla="*/ 190 h 93"/>
                <a:gd name="T2" fmla="*/ 0 w 123"/>
                <a:gd name="T3" fmla="*/ 239 h 93"/>
                <a:gd name="T4" fmla="*/ 51 w 123"/>
                <a:gd name="T5" fmla="*/ 283 h 93"/>
                <a:gd name="T6" fmla="*/ 77 w 123"/>
                <a:gd name="T7" fmla="*/ 356 h 93"/>
                <a:gd name="T8" fmla="*/ 102 w 123"/>
                <a:gd name="T9" fmla="*/ 404 h 93"/>
                <a:gd name="T10" fmla="*/ 77 w 123"/>
                <a:gd name="T11" fmla="*/ 453 h 93"/>
                <a:gd name="T12" fmla="*/ 184 w 123"/>
                <a:gd name="T13" fmla="*/ 429 h 93"/>
                <a:gd name="T14" fmla="*/ 236 w 123"/>
                <a:gd name="T15" fmla="*/ 356 h 93"/>
                <a:gd name="T16" fmla="*/ 261 w 123"/>
                <a:gd name="T17" fmla="*/ 356 h 93"/>
                <a:gd name="T18" fmla="*/ 236 w 123"/>
                <a:gd name="T19" fmla="*/ 404 h 93"/>
                <a:gd name="T20" fmla="*/ 497 w 123"/>
                <a:gd name="T21" fmla="*/ 331 h 93"/>
                <a:gd name="T22" fmla="*/ 497 w 123"/>
                <a:gd name="T23" fmla="*/ 380 h 93"/>
                <a:gd name="T24" fmla="*/ 656 w 123"/>
                <a:gd name="T25" fmla="*/ 404 h 93"/>
                <a:gd name="T26" fmla="*/ 763 w 123"/>
                <a:gd name="T27" fmla="*/ 429 h 93"/>
                <a:gd name="T28" fmla="*/ 814 w 123"/>
                <a:gd name="T29" fmla="*/ 453 h 93"/>
                <a:gd name="T30" fmla="*/ 814 w 123"/>
                <a:gd name="T31" fmla="*/ 472 h 93"/>
                <a:gd name="T32" fmla="*/ 942 w 123"/>
                <a:gd name="T33" fmla="*/ 570 h 93"/>
                <a:gd name="T34" fmla="*/ 917 w 123"/>
                <a:gd name="T35" fmla="*/ 594 h 93"/>
                <a:gd name="T36" fmla="*/ 891 w 123"/>
                <a:gd name="T37" fmla="*/ 619 h 93"/>
                <a:gd name="T38" fmla="*/ 1076 w 123"/>
                <a:gd name="T39" fmla="*/ 570 h 93"/>
                <a:gd name="T40" fmla="*/ 1311 w 123"/>
                <a:gd name="T41" fmla="*/ 497 h 93"/>
                <a:gd name="T42" fmla="*/ 1311 w 123"/>
                <a:gd name="T43" fmla="*/ 429 h 93"/>
                <a:gd name="T44" fmla="*/ 1598 w 123"/>
                <a:gd name="T45" fmla="*/ 497 h 93"/>
                <a:gd name="T46" fmla="*/ 1808 w 123"/>
                <a:gd name="T47" fmla="*/ 662 h 93"/>
                <a:gd name="T48" fmla="*/ 1941 w 123"/>
                <a:gd name="T49" fmla="*/ 711 h 93"/>
                <a:gd name="T50" fmla="*/ 2018 w 123"/>
                <a:gd name="T51" fmla="*/ 852 h 93"/>
                <a:gd name="T52" fmla="*/ 1992 w 123"/>
                <a:gd name="T53" fmla="*/ 1140 h 93"/>
                <a:gd name="T54" fmla="*/ 2100 w 123"/>
                <a:gd name="T55" fmla="*/ 1281 h 93"/>
                <a:gd name="T56" fmla="*/ 2074 w 123"/>
                <a:gd name="T57" fmla="*/ 1189 h 93"/>
                <a:gd name="T58" fmla="*/ 2151 w 123"/>
                <a:gd name="T59" fmla="*/ 1208 h 93"/>
                <a:gd name="T60" fmla="*/ 2177 w 123"/>
                <a:gd name="T61" fmla="*/ 1189 h 93"/>
                <a:gd name="T62" fmla="*/ 2177 w 123"/>
                <a:gd name="T63" fmla="*/ 1257 h 93"/>
                <a:gd name="T64" fmla="*/ 2100 w 123"/>
                <a:gd name="T65" fmla="*/ 1354 h 93"/>
                <a:gd name="T66" fmla="*/ 2177 w 123"/>
                <a:gd name="T67" fmla="*/ 1447 h 93"/>
                <a:gd name="T68" fmla="*/ 2336 w 123"/>
                <a:gd name="T69" fmla="*/ 1612 h 93"/>
                <a:gd name="T70" fmla="*/ 2387 w 123"/>
                <a:gd name="T71" fmla="*/ 1637 h 93"/>
                <a:gd name="T72" fmla="*/ 2464 w 123"/>
                <a:gd name="T73" fmla="*/ 1754 h 93"/>
                <a:gd name="T74" fmla="*/ 2597 w 123"/>
                <a:gd name="T75" fmla="*/ 1944 h 93"/>
                <a:gd name="T76" fmla="*/ 2832 w 123"/>
                <a:gd name="T77" fmla="*/ 2090 h 93"/>
                <a:gd name="T78" fmla="*/ 2914 w 123"/>
                <a:gd name="T79" fmla="*/ 2133 h 93"/>
                <a:gd name="T80" fmla="*/ 2884 w 123"/>
                <a:gd name="T81" fmla="*/ 2158 h 93"/>
                <a:gd name="T82" fmla="*/ 2858 w 123"/>
                <a:gd name="T83" fmla="*/ 2182 h 93"/>
                <a:gd name="T84" fmla="*/ 2966 w 123"/>
                <a:gd name="T85" fmla="*/ 2182 h 93"/>
                <a:gd name="T86" fmla="*/ 3176 w 123"/>
                <a:gd name="T87" fmla="*/ 2090 h 93"/>
                <a:gd name="T88" fmla="*/ 3176 w 123"/>
                <a:gd name="T89" fmla="*/ 1944 h 93"/>
                <a:gd name="T90" fmla="*/ 3201 w 123"/>
                <a:gd name="T91" fmla="*/ 1754 h 93"/>
                <a:gd name="T92" fmla="*/ 3176 w 123"/>
                <a:gd name="T93" fmla="*/ 1447 h 93"/>
                <a:gd name="T94" fmla="*/ 2966 w 123"/>
                <a:gd name="T95" fmla="*/ 1140 h 93"/>
                <a:gd name="T96" fmla="*/ 2884 w 123"/>
                <a:gd name="T97" fmla="*/ 1018 h 93"/>
                <a:gd name="T98" fmla="*/ 2884 w 123"/>
                <a:gd name="T99" fmla="*/ 901 h 93"/>
                <a:gd name="T100" fmla="*/ 2704 w 123"/>
                <a:gd name="T101" fmla="*/ 687 h 93"/>
                <a:gd name="T102" fmla="*/ 2597 w 123"/>
                <a:gd name="T103" fmla="*/ 570 h 93"/>
                <a:gd name="T104" fmla="*/ 2412 w 123"/>
                <a:gd name="T105" fmla="*/ 190 h 93"/>
                <a:gd name="T106" fmla="*/ 2361 w 123"/>
                <a:gd name="T107" fmla="*/ 141 h 93"/>
                <a:gd name="T108" fmla="*/ 2310 w 123"/>
                <a:gd name="T109" fmla="*/ 24 h 93"/>
                <a:gd name="T110" fmla="*/ 2151 w 123"/>
                <a:gd name="T111" fmla="*/ 24 h 93"/>
                <a:gd name="T112" fmla="*/ 2151 w 123"/>
                <a:gd name="T113" fmla="*/ 166 h 93"/>
                <a:gd name="T114" fmla="*/ 2100 w 123"/>
                <a:gd name="T115" fmla="*/ 190 h 93"/>
                <a:gd name="T116" fmla="*/ 1024 w 123"/>
                <a:gd name="T117" fmla="*/ 166 h 93"/>
                <a:gd name="T118" fmla="*/ 999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7" name="Freeform 19"/>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8" name="Freeform 20"/>
            <p:cNvSpPr>
              <a:spLocks/>
            </p:cNvSpPr>
            <p:nvPr/>
          </p:nvSpPr>
          <p:spPr bwMode="auto">
            <a:xfrm>
              <a:off x="3433"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59" name="Freeform 21"/>
            <p:cNvSpPr>
              <a:spLocks/>
            </p:cNvSpPr>
            <p:nvPr/>
          </p:nvSpPr>
          <p:spPr bwMode="auto">
            <a:xfrm>
              <a:off x="1491"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0" name="Freeform 22"/>
            <p:cNvSpPr>
              <a:spLocks/>
            </p:cNvSpPr>
            <p:nvPr/>
          </p:nvSpPr>
          <p:spPr bwMode="auto">
            <a:xfrm>
              <a:off x="2356"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1" name="Freeform 23"/>
            <p:cNvSpPr>
              <a:spLocks/>
            </p:cNvSpPr>
            <p:nvPr/>
          </p:nvSpPr>
          <p:spPr bwMode="auto">
            <a:xfrm>
              <a:off x="2434" y="1892"/>
              <a:ext cx="508" cy="375"/>
            </a:xfrm>
            <a:custGeom>
              <a:avLst/>
              <a:gdLst>
                <a:gd name="T0" fmla="*/ 0 w 99"/>
                <a:gd name="T1" fmla="*/ 1588 h 77"/>
                <a:gd name="T2" fmla="*/ 262 w 99"/>
                <a:gd name="T3" fmla="*/ 0 h 77"/>
                <a:gd name="T4" fmla="*/ 1924 w 99"/>
                <a:gd name="T5" fmla="*/ 166 h 77"/>
                <a:gd name="T6" fmla="*/ 2607 w 99"/>
                <a:gd name="T7" fmla="*/ 214 h 77"/>
                <a:gd name="T8" fmla="*/ 2581 w 99"/>
                <a:gd name="T9" fmla="*/ 619 h 77"/>
                <a:gd name="T10" fmla="*/ 2499 w 99"/>
                <a:gd name="T11" fmla="*/ 1826 h 77"/>
                <a:gd name="T12" fmla="*/ 2160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2" name="Freeform 24"/>
            <p:cNvSpPr>
              <a:spLocks/>
            </p:cNvSpPr>
            <p:nvPr/>
          </p:nvSpPr>
          <p:spPr bwMode="auto">
            <a:xfrm>
              <a:off x="2368" y="2218"/>
              <a:ext cx="485" cy="478"/>
            </a:xfrm>
            <a:custGeom>
              <a:avLst/>
              <a:gdLst>
                <a:gd name="T0" fmla="*/ 337 w 95"/>
                <a:gd name="T1" fmla="*/ 0 h 98"/>
                <a:gd name="T2" fmla="*/ 0 w 95"/>
                <a:gd name="T3" fmla="*/ 2283 h 98"/>
                <a:gd name="T4" fmla="*/ 0 w 95"/>
                <a:gd name="T5" fmla="*/ 2283 h 98"/>
                <a:gd name="T6" fmla="*/ 311 w 95"/>
                <a:gd name="T7" fmla="*/ 2331 h 98"/>
                <a:gd name="T8" fmla="*/ 337 w 95"/>
                <a:gd name="T9" fmla="*/ 2141 h 98"/>
                <a:gd name="T10" fmla="*/ 965 w 95"/>
                <a:gd name="T11" fmla="*/ 2214 h 98"/>
                <a:gd name="T12" fmla="*/ 965 w 95"/>
                <a:gd name="T13" fmla="*/ 2214 h 98"/>
                <a:gd name="T14" fmla="*/ 939 w 95"/>
                <a:gd name="T15" fmla="*/ 2190 h 98"/>
                <a:gd name="T16" fmla="*/ 965 w 95"/>
                <a:gd name="T17" fmla="*/ 2166 h 98"/>
                <a:gd name="T18" fmla="*/ 939 w 95"/>
                <a:gd name="T19" fmla="*/ 2141 h 98"/>
                <a:gd name="T20" fmla="*/ 939 w 95"/>
                <a:gd name="T21" fmla="*/ 2141 h 98"/>
                <a:gd name="T22" fmla="*/ 939 w 95"/>
                <a:gd name="T23" fmla="*/ 2141 h 98"/>
                <a:gd name="T24" fmla="*/ 2267 w 95"/>
                <a:gd name="T25" fmla="*/ 2234 h 98"/>
                <a:gd name="T26" fmla="*/ 2425 w 95"/>
                <a:gd name="T27" fmla="*/ 429 h 98"/>
                <a:gd name="T28" fmla="*/ 2451 w 95"/>
                <a:gd name="T29" fmla="*/ 429 h 98"/>
                <a:gd name="T30" fmla="*/ 2476 w 95"/>
                <a:gd name="T31" fmla="*/ 215 h 98"/>
                <a:gd name="T32" fmla="*/ 337 w 95"/>
                <a:gd name="T33" fmla="*/ 0 h 98"/>
                <a:gd name="T34" fmla="*/ 33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3" name="Freeform 25"/>
            <p:cNvSpPr>
              <a:spLocks/>
            </p:cNvSpPr>
            <p:nvPr/>
          </p:nvSpPr>
          <p:spPr bwMode="auto">
            <a:xfrm>
              <a:off x="2552" y="2306"/>
              <a:ext cx="969" cy="898"/>
            </a:xfrm>
            <a:custGeom>
              <a:avLst/>
              <a:gdLst>
                <a:gd name="T0" fmla="*/ 4496 w 189"/>
                <a:gd name="T1" fmla="*/ 1191 h 184"/>
                <a:gd name="T2" fmla="*/ 4178 w 189"/>
                <a:gd name="T3" fmla="*/ 1118 h 184"/>
                <a:gd name="T4" fmla="*/ 3968 w 189"/>
                <a:gd name="T5" fmla="*/ 1166 h 184"/>
                <a:gd name="T6" fmla="*/ 3809 w 189"/>
                <a:gd name="T7" fmla="*/ 1166 h 184"/>
                <a:gd name="T8" fmla="*/ 3758 w 189"/>
                <a:gd name="T9" fmla="*/ 1166 h 184"/>
                <a:gd name="T10" fmla="*/ 3681 w 189"/>
                <a:gd name="T11" fmla="*/ 1118 h 184"/>
                <a:gd name="T12" fmla="*/ 3599 w 189"/>
                <a:gd name="T13" fmla="*/ 1215 h 184"/>
                <a:gd name="T14" fmla="*/ 3548 w 189"/>
                <a:gd name="T15" fmla="*/ 1142 h 184"/>
                <a:gd name="T16" fmla="*/ 3389 w 189"/>
                <a:gd name="T17" fmla="*/ 1118 h 184"/>
                <a:gd name="T18" fmla="*/ 3286 w 189"/>
                <a:gd name="T19" fmla="*/ 1098 h 184"/>
                <a:gd name="T20" fmla="*/ 3127 w 189"/>
                <a:gd name="T21" fmla="*/ 1049 h 184"/>
                <a:gd name="T22" fmla="*/ 3025 w 189"/>
                <a:gd name="T23" fmla="*/ 1025 h 184"/>
                <a:gd name="T24" fmla="*/ 2866 w 189"/>
                <a:gd name="T25" fmla="*/ 976 h 184"/>
                <a:gd name="T26" fmla="*/ 2784 w 189"/>
                <a:gd name="T27" fmla="*/ 903 h 184"/>
                <a:gd name="T28" fmla="*/ 2630 w 189"/>
                <a:gd name="T29" fmla="*/ 859 h 184"/>
                <a:gd name="T30" fmla="*/ 1523 w 189"/>
                <a:gd name="T31" fmla="*/ 0 h 184"/>
                <a:gd name="T32" fmla="*/ 0 w 189"/>
                <a:gd name="T33" fmla="*/ 1713 h 184"/>
                <a:gd name="T34" fmla="*/ 26 w 189"/>
                <a:gd name="T35" fmla="*/ 1786 h 184"/>
                <a:gd name="T36" fmla="*/ 133 w 189"/>
                <a:gd name="T37" fmla="*/ 1928 h 184"/>
                <a:gd name="T38" fmla="*/ 605 w 189"/>
                <a:gd name="T39" fmla="*/ 2357 h 184"/>
                <a:gd name="T40" fmla="*/ 656 w 189"/>
                <a:gd name="T41" fmla="*/ 2479 h 184"/>
                <a:gd name="T42" fmla="*/ 1000 w 189"/>
                <a:gd name="T43" fmla="*/ 2928 h 184"/>
                <a:gd name="T44" fmla="*/ 1287 w 189"/>
                <a:gd name="T45" fmla="*/ 2977 h 184"/>
                <a:gd name="T46" fmla="*/ 1471 w 189"/>
                <a:gd name="T47" fmla="*/ 2714 h 184"/>
                <a:gd name="T48" fmla="*/ 1579 w 189"/>
                <a:gd name="T49" fmla="*/ 2689 h 184"/>
                <a:gd name="T50" fmla="*/ 1764 w 189"/>
                <a:gd name="T51" fmla="*/ 2738 h 184"/>
                <a:gd name="T52" fmla="*/ 1974 w 189"/>
                <a:gd name="T53" fmla="*/ 2836 h 184"/>
                <a:gd name="T54" fmla="*/ 2025 w 189"/>
                <a:gd name="T55" fmla="*/ 2884 h 184"/>
                <a:gd name="T56" fmla="*/ 2184 w 189"/>
                <a:gd name="T57" fmla="*/ 3075 h 184"/>
                <a:gd name="T58" fmla="*/ 2471 w 189"/>
                <a:gd name="T59" fmla="*/ 3548 h 184"/>
                <a:gd name="T60" fmla="*/ 2630 w 189"/>
                <a:gd name="T61" fmla="*/ 3690 h 184"/>
                <a:gd name="T62" fmla="*/ 2681 w 189"/>
                <a:gd name="T63" fmla="*/ 3929 h 184"/>
                <a:gd name="T64" fmla="*/ 2917 w 189"/>
                <a:gd name="T65" fmla="*/ 4192 h 184"/>
                <a:gd name="T66" fmla="*/ 3312 w 189"/>
                <a:gd name="T67" fmla="*/ 4309 h 184"/>
                <a:gd name="T68" fmla="*/ 3548 w 189"/>
                <a:gd name="T69" fmla="*/ 4334 h 184"/>
                <a:gd name="T70" fmla="*/ 3522 w 189"/>
                <a:gd name="T71" fmla="*/ 4285 h 184"/>
                <a:gd name="T72" fmla="*/ 3445 w 189"/>
                <a:gd name="T73" fmla="*/ 3860 h 184"/>
                <a:gd name="T74" fmla="*/ 3420 w 189"/>
                <a:gd name="T75" fmla="*/ 3812 h 184"/>
                <a:gd name="T76" fmla="*/ 3497 w 189"/>
                <a:gd name="T77" fmla="*/ 3646 h 184"/>
                <a:gd name="T78" fmla="*/ 3522 w 189"/>
                <a:gd name="T79" fmla="*/ 3597 h 184"/>
                <a:gd name="T80" fmla="*/ 3599 w 189"/>
                <a:gd name="T81" fmla="*/ 3455 h 184"/>
                <a:gd name="T82" fmla="*/ 3656 w 189"/>
                <a:gd name="T83" fmla="*/ 3455 h 184"/>
                <a:gd name="T84" fmla="*/ 3707 w 189"/>
                <a:gd name="T85" fmla="*/ 3382 h 184"/>
                <a:gd name="T86" fmla="*/ 3758 w 189"/>
                <a:gd name="T87" fmla="*/ 3382 h 184"/>
                <a:gd name="T88" fmla="*/ 3866 w 189"/>
                <a:gd name="T89" fmla="*/ 3333 h 184"/>
                <a:gd name="T90" fmla="*/ 3917 w 189"/>
                <a:gd name="T91" fmla="*/ 3241 h 184"/>
                <a:gd name="T92" fmla="*/ 3943 w 189"/>
                <a:gd name="T93" fmla="*/ 3289 h 184"/>
                <a:gd name="T94" fmla="*/ 4337 w 189"/>
                <a:gd name="T95" fmla="*/ 3094 h 184"/>
                <a:gd name="T96" fmla="*/ 4414 w 189"/>
                <a:gd name="T97" fmla="*/ 2884 h 184"/>
                <a:gd name="T98" fmla="*/ 4496 w 189"/>
                <a:gd name="T99" fmla="*/ 2860 h 184"/>
                <a:gd name="T100" fmla="*/ 4758 w 189"/>
                <a:gd name="T101" fmla="*/ 2836 h 184"/>
                <a:gd name="T102" fmla="*/ 4835 w 189"/>
                <a:gd name="T103" fmla="*/ 2787 h 184"/>
                <a:gd name="T104" fmla="*/ 4860 w 189"/>
                <a:gd name="T105" fmla="*/ 2714 h 184"/>
                <a:gd name="T106" fmla="*/ 4891 w 189"/>
                <a:gd name="T107" fmla="*/ 2523 h 184"/>
                <a:gd name="T108" fmla="*/ 4942 w 189"/>
                <a:gd name="T109" fmla="*/ 2406 h 184"/>
                <a:gd name="T110" fmla="*/ 4917 w 189"/>
                <a:gd name="T111" fmla="*/ 2167 h 184"/>
                <a:gd name="T112" fmla="*/ 4860 w 189"/>
                <a:gd name="T113" fmla="*/ 2094 h 184"/>
                <a:gd name="T114" fmla="*/ 4835 w 189"/>
                <a:gd name="T115" fmla="*/ 1952 h 184"/>
                <a:gd name="T116" fmla="*/ 4732 w 189"/>
                <a:gd name="T117" fmla="*/ 1264 h 184"/>
                <a:gd name="T118" fmla="*/ 457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64" name="Freeform 26"/>
            <p:cNvSpPr>
              <a:spLocks/>
            </p:cNvSpPr>
            <p:nvPr/>
          </p:nvSpPr>
          <p:spPr bwMode="auto">
            <a:xfrm>
              <a:off x="4372"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5" name="Freeform 27"/>
            <p:cNvSpPr>
              <a:spLocks/>
            </p:cNvSpPr>
            <p:nvPr/>
          </p:nvSpPr>
          <p:spPr bwMode="auto">
            <a:xfrm>
              <a:off x="4720"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 name="Group 28"/>
            <p:cNvGrpSpPr>
              <a:grpSpLocks/>
            </p:cNvGrpSpPr>
            <p:nvPr/>
          </p:nvGrpSpPr>
          <p:grpSpPr bwMode="auto">
            <a:xfrm>
              <a:off x="728" y="2448"/>
              <a:ext cx="1266" cy="876"/>
              <a:chOff x="768" y="2832"/>
              <a:chExt cx="1203" cy="876"/>
            </a:xfrm>
          </p:grpSpPr>
          <p:sp>
            <p:nvSpPr>
              <p:cNvPr id="44103"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4"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4105"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6"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7"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8"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09"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0"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1"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2"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3"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4"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4115"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6"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17"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67" name="Freeform 44"/>
            <p:cNvSpPr>
              <a:spLocks/>
            </p:cNvSpPr>
            <p:nvPr/>
          </p:nvSpPr>
          <p:spPr bwMode="auto">
            <a:xfrm>
              <a:off x="2095" y="1760"/>
              <a:ext cx="391" cy="458"/>
            </a:xfrm>
            <a:custGeom>
              <a:avLst/>
              <a:gdLst>
                <a:gd name="T0" fmla="*/ 1749 w 76"/>
                <a:gd name="T1" fmla="*/ 2232 h 94"/>
                <a:gd name="T2" fmla="*/ 2012 w 76"/>
                <a:gd name="T3" fmla="*/ 643 h 94"/>
                <a:gd name="T4" fmla="*/ 1348 w 76"/>
                <a:gd name="T5" fmla="*/ 546 h 94"/>
                <a:gd name="T6" fmla="*/ 1405 w 76"/>
                <a:gd name="T7" fmla="*/ 141 h 94"/>
                <a:gd name="T8" fmla="*/ 422 w 76"/>
                <a:gd name="T9" fmla="*/ 0 h 94"/>
                <a:gd name="T10" fmla="*/ 0 w 76"/>
                <a:gd name="T11" fmla="*/ 1993 h 94"/>
                <a:gd name="T12" fmla="*/ 0 w 76"/>
                <a:gd name="T13" fmla="*/ 1993 h 94"/>
                <a:gd name="T14" fmla="*/ 1749 w 76"/>
                <a:gd name="T15" fmla="*/ 2232 h 94"/>
                <a:gd name="T16" fmla="*/ 1749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8" name="Freeform 45"/>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69" name="Freeform 46"/>
            <p:cNvSpPr>
              <a:spLocks/>
            </p:cNvSpPr>
            <p:nvPr/>
          </p:nvSpPr>
          <p:spPr bwMode="auto">
            <a:xfrm>
              <a:off x="1537"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0" name="Freeform 47"/>
            <p:cNvSpPr>
              <a:spLocks/>
            </p:cNvSpPr>
            <p:nvPr/>
          </p:nvSpPr>
          <p:spPr bwMode="auto">
            <a:xfrm>
              <a:off x="1988"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1" name="Freeform 48"/>
            <p:cNvSpPr>
              <a:spLocks/>
            </p:cNvSpPr>
            <p:nvPr/>
          </p:nvSpPr>
          <p:spPr bwMode="auto">
            <a:xfrm>
              <a:off x="2162" y="1170"/>
              <a:ext cx="707" cy="424"/>
            </a:xfrm>
            <a:custGeom>
              <a:avLst/>
              <a:gdLst>
                <a:gd name="T0" fmla="*/ 1260 w 138"/>
                <a:gd name="T1" fmla="*/ 1828 h 87"/>
                <a:gd name="T2" fmla="*/ 1183 w 138"/>
                <a:gd name="T3" fmla="*/ 1993 h 87"/>
                <a:gd name="T4" fmla="*/ 1127 w 138"/>
                <a:gd name="T5" fmla="*/ 1901 h 87"/>
                <a:gd name="T6" fmla="*/ 1101 w 138"/>
                <a:gd name="T7" fmla="*/ 1974 h 87"/>
                <a:gd name="T8" fmla="*/ 999 w 138"/>
                <a:gd name="T9" fmla="*/ 1974 h 87"/>
                <a:gd name="T10" fmla="*/ 866 w 138"/>
                <a:gd name="T11" fmla="*/ 1949 h 87"/>
                <a:gd name="T12" fmla="*/ 840 w 138"/>
                <a:gd name="T13" fmla="*/ 1949 h 87"/>
                <a:gd name="T14" fmla="*/ 763 w 138"/>
                <a:gd name="T15" fmla="*/ 1949 h 87"/>
                <a:gd name="T16" fmla="*/ 681 w 138"/>
                <a:gd name="T17" fmla="*/ 1949 h 87"/>
                <a:gd name="T18" fmla="*/ 630 w 138"/>
                <a:gd name="T19" fmla="*/ 1974 h 87"/>
                <a:gd name="T20" fmla="*/ 605 w 138"/>
                <a:gd name="T21" fmla="*/ 1901 h 87"/>
                <a:gd name="T22" fmla="*/ 605 w 138"/>
                <a:gd name="T23" fmla="*/ 1828 h 87"/>
                <a:gd name="T24" fmla="*/ 523 w 138"/>
                <a:gd name="T25" fmla="*/ 1784 h 87"/>
                <a:gd name="T26" fmla="*/ 523 w 138"/>
                <a:gd name="T27" fmla="*/ 1711 h 87"/>
                <a:gd name="T28" fmla="*/ 471 w 138"/>
                <a:gd name="T29" fmla="*/ 1638 h 87"/>
                <a:gd name="T30" fmla="*/ 471 w 138"/>
                <a:gd name="T31" fmla="*/ 1496 h 87"/>
                <a:gd name="T32" fmla="*/ 446 w 138"/>
                <a:gd name="T33" fmla="*/ 1423 h 87"/>
                <a:gd name="T34" fmla="*/ 420 w 138"/>
                <a:gd name="T35" fmla="*/ 1404 h 87"/>
                <a:gd name="T36" fmla="*/ 394 w 138"/>
                <a:gd name="T37" fmla="*/ 1404 h 87"/>
                <a:gd name="T38" fmla="*/ 287 w 138"/>
                <a:gd name="T39" fmla="*/ 1472 h 87"/>
                <a:gd name="T40" fmla="*/ 236 w 138"/>
                <a:gd name="T41" fmla="*/ 1379 h 87"/>
                <a:gd name="T42" fmla="*/ 236 w 138"/>
                <a:gd name="T43" fmla="*/ 1330 h 87"/>
                <a:gd name="T44" fmla="*/ 287 w 138"/>
                <a:gd name="T45" fmla="*/ 1257 h 87"/>
                <a:gd name="T46" fmla="*/ 287 w 138"/>
                <a:gd name="T47" fmla="*/ 1189 h 87"/>
                <a:gd name="T48" fmla="*/ 313 w 138"/>
                <a:gd name="T49" fmla="*/ 1140 h 87"/>
                <a:gd name="T50" fmla="*/ 369 w 138"/>
                <a:gd name="T51" fmla="*/ 999 h 87"/>
                <a:gd name="T52" fmla="*/ 287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6 w 138"/>
                <a:gd name="T67" fmla="*/ 190 h 87"/>
                <a:gd name="T68" fmla="*/ 3622 w 138"/>
                <a:gd name="T69" fmla="*/ 453 h 87"/>
                <a:gd name="T70" fmla="*/ 346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2" name="Freeform 49"/>
            <p:cNvSpPr>
              <a:spLocks/>
            </p:cNvSpPr>
            <p:nvPr/>
          </p:nvSpPr>
          <p:spPr bwMode="auto">
            <a:xfrm>
              <a:off x="1737"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3" name="Freeform 50"/>
            <p:cNvSpPr>
              <a:spLocks/>
            </p:cNvSpPr>
            <p:nvPr/>
          </p:nvSpPr>
          <p:spPr bwMode="auto">
            <a:xfrm>
              <a:off x="1967"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74" name="Freeform 51"/>
            <p:cNvSpPr>
              <a:spLocks/>
            </p:cNvSpPr>
            <p:nvPr/>
          </p:nvSpPr>
          <p:spPr bwMode="auto">
            <a:xfrm>
              <a:off x="3265" y="1248"/>
              <a:ext cx="455"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3 w 89"/>
                <a:gd name="T23" fmla="*/ 73 h 100"/>
                <a:gd name="T24" fmla="*/ 654 w 89"/>
                <a:gd name="T25" fmla="*/ 24 h 100"/>
                <a:gd name="T26" fmla="*/ 731 w 89"/>
                <a:gd name="T27" fmla="*/ 117 h 100"/>
                <a:gd name="T28" fmla="*/ 731 w 89"/>
                <a:gd name="T29" fmla="*/ 239 h 100"/>
                <a:gd name="T30" fmla="*/ 838 w 89"/>
                <a:gd name="T31" fmla="*/ 282 h 100"/>
                <a:gd name="T32" fmla="*/ 890 w 89"/>
                <a:gd name="T33" fmla="*/ 307 h 100"/>
                <a:gd name="T34" fmla="*/ 992 w 89"/>
                <a:gd name="T35" fmla="*/ 307 h 100"/>
                <a:gd name="T36" fmla="*/ 1017 w 89"/>
                <a:gd name="T37" fmla="*/ 331 h 100"/>
                <a:gd name="T38" fmla="*/ 1125 w 89"/>
                <a:gd name="T39" fmla="*/ 307 h 100"/>
                <a:gd name="T40" fmla="*/ 1334 w 89"/>
                <a:gd name="T41" fmla="*/ 331 h 100"/>
                <a:gd name="T42" fmla="*/ 1360 w 89"/>
                <a:gd name="T43" fmla="*/ 356 h 100"/>
                <a:gd name="T44" fmla="*/ 1385 w 89"/>
                <a:gd name="T45" fmla="*/ 356 h 100"/>
                <a:gd name="T46" fmla="*/ 1411 w 89"/>
                <a:gd name="T47" fmla="*/ 429 h 100"/>
                <a:gd name="T48" fmla="*/ 1488 w 89"/>
                <a:gd name="T49" fmla="*/ 404 h 100"/>
                <a:gd name="T50" fmla="*/ 1544 w 89"/>
                <a:gd name="T51" fmla="*/ 404 h 100"/>
                <a:gd name="T52" fmla="*/ 1621 w 89"/>
                <a:gd name="T53" fmla="*/ 453 h 100"/>
                <a:gd name="T54" fmla="*/ 1672 w 89"/>
                <a:gd name="T55" fmla="*/ 497 h 100"/>
                <a:gd name="T56" fmla="*/ 1779 w 89"/>
                <a:gd name="T57" fmla="*/ 497 h 100"/>
                <a:gd name="T58" fmla="*/ 1907 w 89"/>
                <a:gd name="T59" fmla="*/ 429 h 100"/>
                <a:gd name="T60" fmla="*/ 2117 w 89"/>
                <a:gd name="T61" fmla="*/ 472 h 100"/>
                <a:gd name="T62" fmla="*/ 2168 w 89"/>
                <a:gd name="T63" fmla="*/ 472 h 100"/>
                <a:gd name="T64" fmla="*/ 2249 w 89"/>
                <a:gd name="T65" fmla="*/ 497 h 100"/>
                <a:gd name="T66" fmla="*/ 2275 w 89"/>
                <a:gd name="T67" fmla="*/ 521 h 100"/>
                <a:gd name="T68" fmla="*/ 2117 w 89"/>
                <a:gd name="T69" fmla="*/ 594 h 100"/>
                <a:gd name="T70" fmla="*/ 2040 w 89"/>
                <a:gd name="T71" fmla="*/ 662 h 100"/>
                <a:gd name="T72" fmla="*/ 1907 w 89"/>
                <a:gd name="T73" fmla="*/ 711 h 100"/>
                <a:gd name="T74" fmla="*/ 1544 w 89"/>
                <a:gd name="T75" fmla="*/ 1042 h 100"/>
                <a:gd name="T76" fmla="*/ 1488 w 89"/>
                <a:gd name="T77" fmla="*/ 1091 h 100"/>
                <a:gd name="T78" fmla="*/ 1488 w 89"/>
                <a:gd name="T79" fmla="*/ 1330 h 100"/>
                <a:gd name="T80" fmla="*/ 1360 w 89"/>
                <a:gd name="T81" fmla="*/ 1398 h 100"/>
                <a:gd name="T82" fmla="*/ 1360 w 89"/>
                <a:gd name="T83" fmla="*/ 1446 h 100"/>
                <a:gd name="T84" fmla="*/ 1360 w 89"/>
                <a:gd name="T85" fmla="*/ 1544 h 100"/>
                <a:gd name="T86" fmla="*/ 1385 w 89"/>
                <a:gd name="T87" fmla="*/ 1636 h 100"/>
                <a:gd name="T88" fmla="*/ 1360 w 89"/>
                <a:gd name="T89" fmla="*/ 1734 h 100"/>
                <a:gd name="T90" fmla="*/ 1385 w 89"/>
                <a:gd name="T91" fmla="*/ 1875 h 100"/>
                <a:gd name="T92" fmla="*/ 1437 w 89"/>
                <a:gd name="T93" fmla="*/ 1899 h 100"/>
                <a:gd name="T94" fmla="*/ 1518 w 89"/>
                <a:gd name="T95" fmla="*/ 1919 h 100"/>
                <a:gd name="T96" fmla="*/ 1544 w 89"/>
                <a:gd name="T97" fmla="*/ 1967 h 100"/>
                <a:gd name="T98" fmla="*/ 1672 w 89"/>
                <a:gd name="T99" fmla="*/ 2065 h 100"/>
                <a:gd name="T100" fmla="*/ 1881 w 89"/>
                <a:gd name="T101" fmla="*/ 2182 h 100"/>
                <a:gd name="T102" fmla="*/ 188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5" name="Freeform 52"/>
            <p:cNvSpPr>
              <a:spLocks/>
            </p:cNvSpPr>
            <p:nvPr/>
          </p:nvSpPr>
          <p:spPr bwMode="auto">
            <a:xfrm>
              <a:off x="3474"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6" name="Freeform 53"/>
            <p:cNvSpPr>
              <a:spLocks/>
            </p:cNvSpPr>
            <p:nvPr/>
          </p:nvSpPr>
          <p:spPr bwMode="auto">
            <a:xfrm>
              <a:off x="3633"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 name="Group 54"/>
            <p:cNvGrpSpPr>
              <a:grpSpLocks/>
            </p:cNvGrpSpPr>
            <p:nvPr/>
          </p:nvGrpSpPr>
          <p:grpSpPr bwMode="auto">
            <a:xfrm>
              <a:off x="3669" y="1384"/>
              <a:ext cx="523" cy="468"/>
              <a:chOff x="3562" y="1636"/>
              <a:chExt cx="497" cy="468"/>
            </a:xfrm>
          </p:grpSpPr>
          <p:sp>
            <p:nvSpPr>
              <p:cNvPr id="44101"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102"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4078" name="Freeform 57"/>
            <p:cNvSpPr>
              <a:spLocks/>
            </p:cNvSpPr>
            <p:nvPr/>
          </p:nvSpPr>
          <p:spPr bwMode="auto">
            <a:xfrm>
              <a:off x="3879"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79"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0" name="Freeform 59"/>
            <p:cNvSpPr>
              <a:spLocks/>
            </p:cNvSpPr>
            <p:nvPr/>
          </p:nvSpPr>
          <p:spPr bwMode="auto">
            <a:xfrm>
              <a:off x="4331"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1" name="Freeform 60"/>
            <p:cNvSpPr>
              <a:spLocks/>
            </p:cNvSpPr>
            <p:nvPr/>
          </p:nvSpPr>
          <p:spPr bwMode="auto">
            <a:xfrm>
              <a:off x="4197"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2" name="Freeform 61"/>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3" name="Freeform 62"/>
            <p:cNvSpPr>
              <a:spLocks/>
            </p:cNvSpPr>
            <p:nvPr/>
          </p:nvSpPr>
          <p:spPr bwMode="auto">
            <a:xfrm>
              <a:off x="4074"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4" name="Freeform 63"/>
            <p:cNvSpPr>
              <a:spLocks/>
            </p:cNvSpPr>
            <p:nvPr/>
          </p:nvSpPr>
          <p:spPr bwMode="auto">
            <a:xfrm>
              <a:off x="4427" y="1916"/>
              <a:ext cx="318" cy="141"/>
            </a:xfrm>
            <a:custGeom>
              <a:avLst/>
              <a:gdLst>
                <a:gd name="T0" fmla="*/ 949 w 62"/>
                <a:gd name="T1" fmla="*/ 49 h 29"/>
                <a:gd name="T2" fmla="*/ 51 w 62"/>
                <a:gd name="T3" fmla="*/ 404 h 29"/>
                <a:gd name="T4" fmla="*/ 108 w 62"/>
                <a:gd name="T5" fmla="*/ 379 h 29"/>
                <a:gd name="T6" fmla="*/ 210 w 62"/>
                <a:gd name="T7" fmla="*/ 306 h 29"/>
                <a:gd name="T8" fmla="*/ 262 w 62"/>
                <a:gd name="T9" fmla="*/ 258 h 29"/>
                <a:gd name="T10" fmla="*/ 287 w 62"/>
                <a:gd name="T11" fmla="*/ 238 h 29"/>
                <a:gd name="T12" fmla="*/ 369 w 62"/>
                <a:gd name="T13" fmla="*/ 214 h 29"/>
                <a:gd name="T14" fmla="*/ 498 w 62"/>
                <a:gd name="T15" fmla="*/ 165 h 29"/>
                <a:gd name="T16" fmla="*/ 554 w 62"/>
                <a:gd name="T17" fmla="*/ 190 h 29"/>
                <a:gd name="T18" fmla="*/ 605 w 62"/>
                <a:gd name="T19" fmla="*/ 190 h 29"/>
                <a:gd name="T20" fmla="*/ 657 w 62"/>
                <a:gd name="T21" fmla="*/ 282 h 29"/>
                <a:gd name="T22" fmla="*/ 708 w 62"/>
                <a:gd name="T23" fmla="*/ 282 h 29"/>
                <a:gd name="T24" fmla="*/ 708 w 62"/>
                <a:gd name="T25" fmla="*/ 331 h 29"/>
                <a:gd name="T26" fmla="*/ 816 w 62"/>
                <a:gd name="T27" fmla="*/ 355 h 29"/>
                <a:gd name="T28" fmla="*/ 892 w 62"/>
                <a:gd name="T29" fmla="*/ 404 h 29"/>
                <a:gd name="T30" fmla="*/ 923 w 62"/>
                <a:gd name="T31" fmla="*/ 447 h 29"/>
                <a:gd name="T32" fmla="*/ 841 w 62"/>
                <a:gd name="T33" fmla="*/ 593 h 29"/>
                <a:gd name="T34" fmla="*/ 923 w 62"/>
                <a:gd name="T35" fmla="*/ 637 h 29"/>
                <a:gd name="T36" fmla="*/ 1000 w 62"/>
                <a:gd name="T37" fmla="*/ 661 h 29"/>
                <a:gd name="T38" fmla="*/ 1026 w 62"/>
                <a:gd name="T39" fmla="*/ 661 h 29"/>
                <a:gd name="T40" fmla="*/ 1103 w 62"/>
                <a:gd name="T41" fmla="*/ 637 h 29"/>
                <a:gd name="T42" fmla="*/ 1210 w 62"/>
                <a:gd name="T43" fmla="*/ 686 h 29"/>
                <a:gd name="T44" fmla="*/ 1236 w 62"/>
                <a:gd name="T45" fmla="*/ 661 h 29"/>
                <a:gd name="T46" fmla="*/ 1185 w 62"/>
                <a:gd name="T47" fmla="*/ 613 h 29"/>
                <a:gd name="T48" fmla="*/ 1159 w 62"/>
                <a:gd name="T49" fmla="*/ 593 h 29"/>
                <a:gd name="T50" fmla="*/ 1185 w 62"/>
                <a:gd name="T51" fmla="*/ 569 h 29"/>
                <a:gd name="T52" fmla="*/ 1159 w 62"/>
                <a:gd name="T53" fmla="*/ 545 h 29"/>
                <a:gd name="T54" fmla="*/ 1077 w 62"/>
                <a:gd name="T55" fmla="*/ 447 h 29"/>
                <a:gd name="T56" fmla="*/ 1077 w 62"/>
                <a:gd name="T57" fmla="*/ 379 h 29"/>
                <a:gd name="T58" fmla="*/ 1077 w 62"/>
                <a:gd name="T59" fmla="*/ 282 h 29"/>
                <a:gd name="T60" fmla="*/ 1077 w 62"/>
                <a:gd name="T61" fmla="*/ 238 h 29"/>
                <a:gd name="T62" fmla="*/ 1077 w 62"/>
                <a:gd name="T63" fmla="*/ 214 h 29"/>
                <a:gd name="T64" fmla="*/ 1159 w 62"/>
                <a:gd name="T65" fmla="*/ 141 h 29"/>
                <a:gd name="T66" fmla="*/ 1185 w 62"/>
                <a:gd name="T67" fmla="*/ 92 h 29"/>
                <a:gd name="T68" fmla="*/ 1236 w 62"/>
                <a:gd name="T69" fmla="*/ 92 h 29"/>
                <a:gd name="T70" fmla="*/ 1185 w 62"/>
                <a:gd name="T71" fmla="*/ 190 h 29"/>
                <a:gd name="T72" fmla="*/ 1159 w 62"/>
                <a:gd name="T73" fmla="*/ 238 h 29"/>
                <a:gd name="T74" fmla="*/ 1210 w 62"/>
                <a:gd name="T75" fmla="*/ 282 h 29"/>
                <a:gd name="T76" fmla="*/ 1210 w 62"/>
                <a:gd name="T77" fmla="*/ 379 h 29"/>
                <a:gd name="T78" fmla="*/ 1185 w 62"/>
                <a:gd name="T79" fmla="*/ 428 h 29"/>
                <a:gd name="T80" fmla="*/ 1210 w 62"/>
                <a:gd name="T81" fmla="*/ 447 h 29"/>
                <a:gd name="T82" fmla="*/ 1210 w 62"/>
                <a:gd name="T83" fmla="*/ 496 h 29"/>
                <a:gd name="T84" fmla="*/ 1236 w 62"/>
                <a:gd name="T85" fmla="*/ 569 h 29"/>
                <a:gd name="T86" fmla="*/ 1313 w 62"/>
                <a:gd name="T87" fmla="*/ 593 h 29"/>
                <a:gd name="T88" fmla="*/ 1369 w 62"/>
                <a:gd name="T89" fmla="*/ 569 h 29"/>
                <a:gd name="T90" fmla="*/ 1369 w 62"/>
                <a:gd name="T91" fmla="*/ 613 h 29"/>
                <a:gd name="T92" fmla="*/ 1395 w 62"/>
                <a:gd name="T93" fmla="*/ 661 h 29"/>
                <a:gd name="T94" fmla="*/ 1446 w 62"/>
                <a:gd name="T95" fmla="*/ 686 h 29"/>
                <a:gd name="T96" fmla="*/ 1472 w 62"/>
                <a:gd name="T97" fmla="*/ 661 h 29"/>
                <a:gd name="T98" fmla="*/ 1605 w 62"/>
                <a:gd name="T99" fmla="*/ 613 h 29"/>
                <a:gd name="T100" fmla="*/ 1631 w 62"/>
                <a:gd name="T101" fmla="*/ 447 h 29"/>
                <a:gd name="T102" fmla="*/ 1421 w 62"/>
                <a:gd name="T103" fmla="*/ 496 h 29"/>
                <a:gd name="T104" fmla="*/ 1236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5" name="Freeform 64"/>
            <p:cNvSpPr>
              <a:spLocks/>
            </p:cNvSpPr>
            <p:nvPr/>
          </p:nvSpPr>
          <p:spPr bwMode="auto">
            <a:xfrm>
              <a:off x="4669"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4086" name="Freeform 65"/>
            <p:cNvSpPr>
              <a:spLocks/>
            </p:cNvSpPr>
            <p:nvPr/>
          </p:nvSpPr>
          <p:spPr bwMode="auto">
            <a:xfrm>
              <a:off x="4689" y="1765"/>
              <a:ext cx="98" cy="205"/>
            </a:xfrm>
            <a:custGeom>
              <a:avLst/>
              <a:gdLst>
                <a:gd name="T0" fmla="*/ 0 w 19"/>
                <a:gd name="T1" fmla="*/ 737 h 42"/>
                <a:gd name="T2" fmla="*/ 0 w 19"/>
                <a:gd name="T3" fmla="*/ 761 h 42"/>
                <a:gd name="T4" fmla="*/ 52 w 19"/>
                <a:gd name="T5" fmla="*/ 810 h 42"/>
                <a:gd name="T6" fmla="*/ 160 w 19"/>
                <a:gd name="T7" fmla="*/ 883 h 42"/>
                <a:gd name="T8" fmla="*/ 237 w 19"/>
                <a:gd name="T9" fmla="*/ 903 h 42"/>
                <a:gd name="T10" fmla="*/ 268 w 19"/>
                <a:gd name="T11" fmla="*/ 952 h 42"/>
                <a:gd name="T12" fmla="*/ 294 w 19"/>
                <a:gd name="T13" fmla="*/ 1001 h 42"/>
                <a:gd name="T14" fmla="*/ 346 w 19"/>
                <a:gd name="T15" fmla="*/ 927 h 42"/>
                <a:gd name="T16" fmla="*/ 371 w 19"/>
                <a:gd name="T17" fmla="*/ 835 h 42"/>
                <a:gd name="T18" fmla="*/ 454 w 19"/>
                <a:gd name="T19" fmla="*/ 713 h 42"/>
                <a:gd name="T20" fmla="*/ 505 w 19"/>
                <a:gd name="T21" fmla="*/ 620 h 42"/>
                <a:gd name="T22" fmla="*/ 480 w 19"/>
                <a:gd name="T23" fmla="*/ 454 h 42"/>
                <a:gd name="T24" fmla="*/ 454 w 19"/>
                <a:gd name="T25" fmla="*/ 307 h 42"/>
                <a:gd name="T26" fmla="*/ 371 w 19"/>
                <a:gd name="T27" fmla="*/ 332 h 42"/>
                <a:gd name="T28" fmla="*/ 346 w 19"/>
                <a:gd name="T29" fmla="*/ 332 h 42"/>
                <a:gd name="T30" fmla="*/ 320 w 19"/>
                <a:gd name="T31" fmla="*/ 332 h 42"/>
                <a:gd name="T32" fmla="*/ 346 w 19"/>
                <a:gd name="T33" fmla="*/ 264 h 42"/>
                <a:gd name="T34" fmla="*/ 371 w 19"/>
                <a:gd name="T35" fmla="*/ 264 h 42"/>
                <a:gd name="T36" fmla="*/ 397 w 19"/>
                <a:gd name="T37" fmla="*/ 190 h 42"/>
                <a:gd name="T38" fmla="*/ 428 w 19"/>
                <a:gd name="T39" fmla="*/ 142 h 42"/>
                <a:gd name="T40" fmla="*/ 108 w 19"/>
                <a:gd name="T41" fmla="*/ 0 h 42"/>
                <a:gd name="T42" fmla="*/ 77 w 19"/>
                <a:gd name="T43" fmla="*/ 49 h 42"/>
                <a:gd name="T44" fmla="*/ 52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4 w 19"/>
                <a:gd name="T57" fmla="*/ 430 h 42"/>
                <a:gd name="T58" fmla="*/ 186 w 19"/>
                <a:gd name="T59" fmla="*/ 454 h 42"/>
                <a:gd name="T60" fmla="*/ 237 w 19"/>
                <a:gd name="T61" fmla="*/ 503 h 42"/>
                <a:gd name="T62" fmla="*/ 108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7" name="Freeform 66"/>
            <p:cNvSpPr>
              <a:spLocks/>
            </p:cNvSpPr>
            <p:nvPr/>
          </p:nvSpPr>
          <p:spPr bwMode="auto">
            <a:xfrm>
              <a:off x="4776"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8" name="Freeform 67"/>
            <p:cNvSpPr>
              <a:spLocks/>
            </p:cNvSpPr>
            <p:nvPr/>
          </p:nvSpPr>
          <p:spPr bwMode="auto">
            <a:xfrm>
              <a:off x="4771"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89" name="Freeform 68"/>
            <p:cNvSpPr>
              <a:spLocks/>
            </p:cNvSpPr>
            <p:nvPr/>
          </p:nvSpPr>
          <p:spPr bwMode="auto">
            <a:xfrm>
              <a:off x="4879"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0" name="Freeform 69"/>
            <p:cNvSpPr>
              <a:spLocks/>
            </p:cNvSpPr>
            <p:nvPr/>
          </p:nvSpPr>
          <p:spPr bwMode="auto">
            <a:xfrm>
              <a:off x="4812"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4091" name="Freeform 70"/>
            <p:cNvSpPr>
              <a:spLocks/>
            </p:cNvSpPr>
            <p:nvPr/>
          </p:nvSpPr>
          <p:spPr bwMode="auto">
            <a:xfrm>
              <a:off x="4848"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5" name="Group 71"/>
            <p:cNvGrpSpPr>
              <a:grpSpLocks/>
            </p:cNvGrpSpPr>
            <p:nvPr/>
          </p:nvGrpSpPr>
          <p:grpSpPr bwMode="auto">
            <a:xfrm>
              <a:off x="2038" y="2920"/>
              <a:ext cx="609" cy="371"/>
              <a:chOff x="1991" y="3321"/>
              <a:chExt cx="361" cy="231"/>
            </a:xfrm>
          </p:grpSpPr>
          <p:sp>
            <p:nvSpPr>
              <p:cNvPr id="4409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09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410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44035"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1995</a:t>
            </a:r>
          </a:p>
        </p:txBody>
      </p:sp>
      <p:sp>
        <p:nvSpPr>
          <p:cNvPr id="44036" name="Text Box 13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4037" name="Text Box 150"/>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44038"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39"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40"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4041"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4042"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59"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0"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1"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62"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3"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4"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5"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6"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7"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8"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69"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0"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1"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2"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3"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4"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5"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6"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7"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78"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79"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0"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4512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512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513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3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4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82"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3"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4"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5"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6"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7"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88"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89"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0"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1"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4512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2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5093"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4" name="Freeform 58"/>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5"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6"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7"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098"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099"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0"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5101"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2"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3"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4"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5"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5106"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 name="Group 71"/>
          <p:cNvGrpSpPr>
            <a:grpSpLocks/>
          </p:cNvGrpSpPr>
          <p:nvPr/>
        </p:nvGrpSpPr>
        <p:grpSpPr bwMode="auto">
          <a:xfrm>
            <a:off x="2875845" y="4635501"/>
            <a:ext cx="859367" cy="588963"/>
            <a:chOff x="1991" y="3321"/>
            <a:chExt cx="361" cy="231"/>
          </a:xfrm>
        </p:grpSpPr>
        <p:sp>
          <p:nvSpPr>
            <p:cNvPr id="45116"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7"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8"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19"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0"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1"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2"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5123"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5108"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1996</a:t>
            </a:r>
          </a:p>
        </p:txBody>
      </p:sp>
      <p:sp>
        <p:nvSpPr>
          <p:cNvPr id="45109" name="Text Box 13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5110" name="Text Box 150"/>
          <p:cNvSpPr txBox="1">
            <a:spLocks noChangeArrowheads="1"/>
          </p:cNvSpPr>
          <p:nvPr/>
        </p:nvSpPr>
        <p:spPr bwMode="auto">
          <a:xfrm>
            <a:off x="653345" y="5894388"/>
            <a:ext cx="72517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p>
        </p:txBody>
      </p:sp>
      <p:sp>
        <p:nvSpPr>
          <p:cNvPr id="45111" name="Rectangle 15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2" name="Rectangle 152"/>
          <p:cNvSpPr>
            <a:spLocks noChangeArrowheads="1"/>
          </p:cNvSpPr>
          <p:nvPr/>
        </p:nvSpPr>
        <p:spPr bwMode="auto">
          <a:xfrm>
            <a:off x="134902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3" name="Rectangle 153"/>
          <p:cNvSpPr>
            <a:spLocks noChangeArrowheads="1"/>
          </p:cNvSpPr>
          <p:nvPr/>
        </p:nvSpPr>
        <p:spPr bwMode="auto">
          <a:xfrm>
            <a:off x="2067278"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5114" name="Rectangle 154"/>
          <p:cNvSpPr>
            <a:spLocks noChangeArrowheads="1"/>
          </p:cNvSpPr>
          <p:nvPr/>
        </p:nvSpPr>
        <p:spPr bwMode="auto">
          <a:xfrm>
            <a:off x="3064934"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5115" name="Rectangle 155"/>
          <p:cNvSpPr>
            <a:spLocks noChangeArrowheads="1"/>
          </p:cNvSpPr>
          <p:nvPr/>
        </p:nvSpPr>
        <p:spPr bwMode="auto">
          <a:xfrm>
            <a:off x="395111" y="5892800"/>
            <a:ext cx="36307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685800" y="457200"/>
            <a:ext cx="7772400" cy="1143000"/>
          </a:xfrm>
        </p:spPr>
        <p:txBody>
          <a:bodyPr/>
          <a:lstStyle/>
          <a:p>
            <a:r>
              <a:rPr lang="en-US" sz="4000" i="1">
                <a:solidFill>
                  <a:srgbClr val="FFFF00"/>
                </a:solidFill>
              </a:rPr>
              <a:t>The Conventional Medical Perspective of the accident…</a:t>
            </a:r>
          </a:p>
        </p:txBody>
      </p:sp>
      <p:sp>
        <p:nvSpPr>
          <p:cNvPr id="4099" name="Rectangle 3"/>
          <p:cNvSpPr>
            <a:spLocks noGrp="1" noChangeArrowheads="1"/>
          </p:cNvSpPr>
          <p:nvPr>
            <p:ph type="body" idx="1"/>
          </p:nvPr>
        </p:nvSpPr>
        <p:spPr>
          <a:xfrm>
            <a:off x="685800" y="1905000"/>
            <a:ext cx="7772400" cy="4114800"/>
          </a:xfrm>
        </p:spPr>
        <p:txBody>
          <a:bodyPr/>
          <a:lstStyle/>
          <a:p>
            <a:pPr>
              <a:lnSpc>
                <a:spcPct val="90000"/>
              </a:lnSpc>
            </a:pPr>
            <a:r>
              <a:rPr lang="en-US" sz="2800">
                <a:solidFill>
                  <a:srgbClr val="FFFF00"/>
                </a:solidFill>
              </a:rPr>
              <a:t>Critical Objectives:</a:t>
            </a:r>
            <a:r>
              <a:rPr lang="en-US" sz="2800">
                <a:solidFill>
                  <a:schemeClr val="bg1"/>
                </a:solidFill>
              </a:rPr>
              <a:t>  Save the patient, treat the wounds, eliminate the risk of immediate death</a:t>
            </a:r>
          </a:p>
          <a:p>
            <a:pPr>
              <a:lnSpc>
                <a:spcPct val="90000"/>
              </a:lnSpc>
            </a:pPr>
            <a:r>
              <a:rPr lang="en-US" sz="2800">
                <a:solidFill>
                  <a:srgbClr val="FFFF00"/>
                </a:solidFill>
              </a:rPr>
              <a:t>Response:</a:t>
            </a:r>
            <a:r>
              <a:rPr lang="en-US" sz="2800">
                <a:solidFill>
                  <a:schemeClr val="bg1"/>
                </a:solidFill>
              </a:rPr>
              <a:t> Focus on symptoms and short term solutions</a:t>
            </a:r>
          </a:p>
          <a:p>
            <a:pPr>
              <a:lnSpc>
                <a:spcPct val="90000"/>
              </a:lnSpc>
            </a:pPr>
            <a:r>
              <a:rPr lang="en-US" sz="2800">
                <a:solidFill>
                  <a:srgbClr val="FFFF00"/>
                </a:solidFill>
              </a:rPr>
              <a:t>Paradigm of crisis and emergency:</a:t>
            </a:r>
            <a:r>
              <a:rPr lang="en-US" sz="2800">
                <a:solidFill>
                  <a:schemeClr val="bg1"/>
                </a:solidFill>
              </a:rPr>
              <a:t> “whatever it takes” attitude, focused on elimination of immediate risk of death (useful for accidents, war but not for chronic problems)</a:t>
            </a:r>
          </a:p>
          <a:p>
            <a:pPr>
              <a:lnSpc>
                <a:spcPct val="90000"/>
              </a:lnSpc>
            </a:pPr>
            <a:r>
              <a:rPr lang="en-US" sz="2800">
                <a:solidFill>
                  <a:srgbClr val="FFFF00"/>
                </a:solidFill>
              </a:rPr>
              <a:t>Result:</a:t>
            </a:r>
            <a:r>
              <a:rPr lang="en-US" sz="2800">
                <a:solidFill>
                  <a:schemeClr val="bg1"/>
                </a:solidFill>
              </a:rPr>
              <a:t>  rushes pedestrian to hospital and treats wounds and release after risk is eliminated</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dissolve">
                                      <p:cBhvr>
                                        <p:cTn id="7" dur="500"/>
                                        <p:tgtEl>
                                          <p:spTgt spid="409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099">
                                            <p:txEl>
                                              <p:pRg st="0" end="0"/>
                                            </p:txEl>
                                          </p:spTgt>
                                        </p:tgtEl>
                                        <p:attrNameLst>
                                          <p:attrName>style.visibility</p:attrName>
                                        </p:attrNameLst>
                                      </p:cBhvr>
                                      <p:to>
                                        <p:strVal val="visible"/>
                                      </p:to>
                                    </p:set>
                                    <p:anim calcmode="lin" valueType="num">
                                      <p:cBhvr additive="base">
                                        <p:cTn id="12" dur="500" fill="hold"/>
                                        <p:tgtEl>
                                          <p:spTgt spid="4099">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409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099">
                                            <p:txEl>
                                              <p:pRg st="1" end="1"/>
                                            </p:txEl>
                                          </p:spTgt>
                                        </p:tgtEl>
                                        <p:attrNameLst>
                                          <p:attrName>style.visibility</p:attrName>
                                        </p:attrNameLst>
                                      </p:cBhvr>
                                      <p:to>
                                        <p:strVal val="visible"/>
                                      </p:to>
                                    </p:set>
                                    <p:anim calcmode="lin" valueType="num">
                                      <p:cBhvr additive="base">
                                        <p:cTn id="18" dur="500" fill="hold"/>
                                        <p:tgtEl>
                                          <p:spTgt spid="4099">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409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099">
                                            <p:txEl>
                                              <p:pRg st="2" end="2"/>
                                            </p:txEl>
                                          </p:spTgt>
                                        </p:tgtEl>
                                        <p:attrNameLst>
                                          <p:attrName>style.visibility</p:attrName>
                                        </p:attrNameLst>
                                      </p:cBhvr>
                                      <p:to>
                                        <p:strVal val="visible"/>
                                      </p:to>
                                    </p:set>
                                    <p:anim calcmode="lin" valueType="num">
                                      <p:cBhvr additive="base">
                                        <p:cTn id="24" dur="500" fill="hold"/>
                                        <p:tgtEl>
                                          <p:spTgt spid="4099">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409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4099">
                                            <p:txEl>
                                              <p:pRg st="3" end="3"/>
                                            </p:txEl>
                                          </p:spTgt>
                                        </p:tgtEl>
                                        <p:attrNameLst>
                                          <p:attrName>style.visibility</p:attrName>
                                        </p:attrNameLst>
                                      </p:cBhvr>
                                      <p:to>
                                        <p:strVal val="visible"/>
                                      </p:to>
                                    </p:set>
                                    <p:anim calcmode="lin" valueType="num">
                                      <p:cBhvr additive="base">
                                        <p:cTn id="30" dur="500" fill="hold"/>
                                        <p:tgtEl>
                                          <p:spTgt spid="4099">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409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utoUpdateAnimBg="0"/>
      <p:bldP spid="4099"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082"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3"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4"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5"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6"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87" name="Freeform 10"/>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8" name="Freeform 11"/>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89"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0"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1" name="Freeform 15"/>
          <p:cNvSpPr>
            <a:spLocks/>
          </p:cNvSpPr>
          <p:nvPr/>
        </p:nvSpPr>
        <p:spPr bwMode="auto">
          <a:xfrm>
            <a:off x="5489222" y="3824288"/>
            <a:ext cx="375356" cy="641350"/>
          </a:xfrm>
          <a:custGeom>
            <a:avLst/>
            <a:gdLst>
              <a:gd name="T0" fmla="*/ 0 w 52"/>
              <a:gd name="T1" fmla="*/ 179122095 h 83"/>
              <a:gd name="T2" fmla="*/ 65947983 w 52"/>
              <a:gd name="T3" fmla="*/ 298544572 h 83"/>
              <a:gd name="T4" fmla="*/ 0 w 52"/>
              <a:gd name="T5" fmla="*/ 2147483647 h 83"/>
              <a:gd name="T6" fmla="*/ 0 w 52"/>
              <a:gd name="T7" fmla="*/ 2147483647 h 83"/>
              <a:gd name="T8" fmla="*/ 197835843 w 52"/>
              <a:gd name="T9" fmla="*/ 2147483647 h 83"/>
              <a:gd name="T10" fmla="*/ 263783810 w 52"/>
              <a:gd name="T11" fmla="*/ 2147483647 h 83"/>
              <a:gd name="T12" fmla="*/ 329723719 w 52"/>
              <a:gd name="T13" fmla="*/ 2147483647 h 83"/>
              <a:gd name="T14" fmla="*/ 461619652 w 52"/>
              <a:gd name="T15" fmla="*/ 2147483647 h 83"/>
              <a:gd name="T16" fmla="*/ 527567619 w 52"/>
              <a:gd name="T17" fmla="*/ 2147483647 h 83"/>
              <a:gd name="T18" fmla="*/ 527567619 w 52"/>
              <a:gd name="T19" fmla="*/ 2147483647 h 83"/>
              <a:gd name="T20" fmla="*/ 593507592 w 52"/>
              <a:gd name="T21" fmla="*/ 2147483647 h 83"/>
              <a:gd name="T22" fmla="*/ 659455559 w 52"/>
              <a:gd name="T23" fmla="*/ 2147483647 h 83"/>
              <a:gd name="T24" fmla="*/ 659455559 w 52"/>
              <a:gd name="T25" fmla="*/ 2147483647 h 83"/>
              <a:gd name="T26" fmla="*/ 725403526 w 52"/>
              <a:gd name="T27" fmla="*/ 2147483647 h 83"/>
              <a:gd name="T28" fmla="*/ 857291338 w 52"/>
              <a:gd name="T29" fmla="*/ 2147483647 h 83"/>
              <a:gd name="T30" fmla="*/ 923239305 w 52"/>
              <a:gd name="T31" fmla="*/ 2147483647 h 83"/>
              <a:gd name="T32" fmla="*/ 989179151 w 52"/>
              <a:gd name="T33" fmla="*/ 2147483647 h 83"/>
              <a:gd name="T34" fmla="*/ 1121075338 w 52"/>
              <a:gd name="T35" fmla="*/ 2147483647 h 83"/>
              <a:gd name="T36" fmla="*/ 1121075338 w 52"/>
              <a:gd name="T37" fmla="*/ 2147483647 h 83"/>
              <a:gd name="T38" fmla="*/ 1187015184 w 52"/>
              <a:gd name="T39" fmla="*/ 2147483647 h 83"/>
              <a:gd name="T40" fmla="*/ 1187015184 w 52"/>
              <a:gd name="T41" fmla="*/ 2147483647 h 83"/>
              <a:gd name="T42" fmla="*/ 1187015184 w 52"/>
              <a:gd name="T43" fmla="*/ 2147483647 h 83"/>
              <a:gd name="T44" fmla="*/ 1121075338 w 52"/>
              <a:gd name="T45" fmla="*/ 2147483647 h 83"/>
              <a:gd name="T46" fmla="*/ 1121075338 w 52"/>
              <a:gd name="T47" fmla="*/ 2147483647 h 83"/>
              <a:gd name="T48" fmla="*/ 1187015184 w 52"/>
              <a:gd name="T49" fmla="*/ 2147483647 h 83"/>
              <a:gd name="T50" fmla="*/ 1187015184 w 52"/>
              <a:gd name="T51" fmla="*/ 2147483647 h 83"/>
              <a:gd name="T52" fmla="*/ 1055127118 w 52"/>
              <a:gd name="T53" fmla="*/ 2147483647 h 83"/>
              <a:gd name="T54" fmla="*/ 1055127118 w 52"/>
              <a:gd name="T55" fmla="*/ 2147483647 h 83"/>
              <a:gd name="T56" fmla="*/ 989179151 w 52"/>
              <a:gd name="T57" fmla="*/ 2147483647 h 83"/>
              <a:gd name="T58" fmla="*/ 923239305 w 52"/>
              <a:gd name="T59" fmla="*/ 2147483647 h 83"/>
              <a:gd name="T60" fmla="*/ 923239305 w 52"/>
              <a:gd name="T61" fmla="*/ 2147483647 h 83"/>
              <a:gd name="T62" fmla="*/ 923239305 w 52"/>
              <a:gd name="T63" fmla="*/ 2147483647 h 83"/>
              <a:gd name="T64" fmla="*/ 923239305 w 52"/>
              <a:gd name="T65" fmla="*/ 2147483647 h 83"/>
              <a:gd name="T66" fmla="*/ 923239305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2"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3"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4"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5" name="Freeform 19"/>
          <p:cNvSpPr>
            <a:spLocks/>
          </p:cNvSpPr>
          <p:nvPr/>
        </p:nvSpPr>
        <p:spPr bwMode="auto">
          <a:xfrm>
            <a:off x="5987346" y="3009900"/>
            <a:ext cx="441677" cy="465138"/>
          </a:xfrm>
          <a:custGeom>
            <a:avLst/>
            <a:gdLst>
              <a:gd name="T0" fmla="*/ 1327046877 w 61"/>
              <a:gd name="T1" fmla="*/ 0 h 60"/>
              <a:gd name="T2" fmla="*/ 1327046877 w 61"/>
              <a:gd name="T3" fmla="*/ 180295256 h 60"/>
              <a:gd name="T4" fmla="*/ 1393393494 w 61"/>
              <a:gd name="T5" fmla="*/ 300494697 h 60"/>
              <a:gd name="T6" fmla="*/ 1260692115 w 61"/>
              <a:gd name="T7" fmla="*/ 781276838 h 60"/>
              <a:gd name="T8" fmla="*/ 1260692115 w 61"/>
              <a:gd name="T9" fmla="*/ 901476219 h 60"/>
              <a:gd name="T10" fmla="*/ 1194337353 w 61"/>
              <a:gd name="T11" fmla="*/ 1141867470 h 60"/>
              <a:gd name="T12" fmla="*/ 995280958 w 61"/>
              <a:gd name="T13" fmla="*/ 1322162666 h 60"/>
              <a:gd name="T14" fmla="*/ 862579579 w 61"/>
              <a:gd name="T15" fmla="*/ 1382258480 h 60"/>
              <a:gd name="T16" fmla="*/ 729878201 w 61"/>
              <a:gd name="T17" fmla="*/ 1442354294 h 60"/>
              <a:gd name="T18" fmla="*/ 663523439 w 61"/>
              <a:gd name="T19" fmla="*/ 1562553675 h 60"/>
              <a:gd name="T20" fmla="*/ 597168677 w 61"/>
              <a:gd name="T21" fmla="*/ 1802944685 h 60"/>
              <a:gd name="T22" fmla="*/ 398112409 w 61"/>
              <a:gd name="T23" fmla="*/ 1802944685 h 60"/>
              <a:gd name="T24" fmla="*/ 265410966 w 61"/>
              <a:gd name="T25" fmla="*/ 2043336179 h 60"/>
              <a:gd name="T26" fmla="*/ 265410966 w 61"/>
              <a:gd name="T27" fmla="*/ 2147483647 h 60"/>
              <a:gd name="T28" fmla="*/ 132701410 w 61"/>
              <a:gd name="T29" fmla="*/ 2147483647 h 60"/>
              <a:gd name="T30" fmla="*/ 0 w 61"/>
              <a:gd name="T31" fmla="*/ 2147483647 h 60"/>
              <a:gd name="T32" fmla="*/ 0 w 61"/>
              <a:gd name="T33" fmla="*/ 2147483647 h 60"/>
              <a:gd name="T34" fmla="*/ 199056204 w 61"/>
              <a:gd name="T35" fmla="*/ 2147483647 h 60"/>
              <a:gd name="T36" fmla="*/ 398112409 w 61"/>
              <a:gd name="T37" fmla="*/ 2147483647 h 60"/>
              <a:gd name="T38" fmla="*/ 530821933 w 61"/>
              <a:gd name="T39" fmla="*/ 2147483647 h 60"/>
              <a:gd name="T40" fmla="*/ 530821933 w 61"/>
              <a:gd name="T41" fmla="*/ 2147483647 h 60"/>
              <a:gd name="T42" fmla="*/ 663523439 w 61"/>
              <a:gd name="T43" fmla="*/ 2147483647 h 60"/>
              <a:gd name="T44" fmla="*/ 663523439 w 61"/>
              <a:gd name="T45" fmla="*/ 2147483647 h 60"/>
              <a:gd name="T46" fmla="*/ 995280958 w 61"/>
              <a:gd name="T47" fmla="*/ 2147483647 h 60"/>
              <a:gd name="T48" fmla="*/ 1194337353 w 61"/>
              <a:gd name="T49" fmla="*/ 2147483647 h 60"/>
              <a:gd name="T50" fmla="*/ 1260692115 w 61"/>
              <a:gd name="T51" fmla="*/ 2147483647 h 60"/>
              <a:gd name="T52" fmla="*/ 1393393494 w 61"/>
              <a:gd name="T53" fmla="*/ 2147483647 h 60"/>
              <a:gd name="T54" fmla="*/ 1658804397 w 61"/>
              <a:gd name="T55" fmla="*/ 2147483647 h 60"/>
              <a:gd name="T56" fmla="*/ 1725159159 w 61"/>
              <a:gd name="T57" fmla="*/ 2147483647 h 60"/>
              <a:gd name="T58" fmla="*/ 1990570062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39349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6" name="Freeform 20"/>
          <p:cNvSpPr>
            <a:spLocks/>
          </p:cNvSpPr>
          <p:nvPr/>
        </p:nvSpPr>
        <p:spPr bwMode="auto">
          <a:xfrm>
            <a:off x="4844345" y="36607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7"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098"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099"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0"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1"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2"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3"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28"/>
          <p:cNvGrpSpPr>
            <a:grpSpLocks/>
          </p:cNvGrpSpPr>
          <p:nvPr/>
        </p:nvGrpSpPr>
        <p:grpSpPr bwMode="auto">
          <a:xfrm>
            <a:off x="1027289" y="3886200"/>
            <a:ext cx="1786467" cy="1390650"/>
            <a:chOff x="768" y="2832"/>
            <a:chExt cx="1203" cy="876"/>
          </a:xfrm>
        </p:grpSpPr>
        <p:sp>
          <p:nvSpPr>
            <p:cNvPr id="46152"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3"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6154"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5"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6"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7"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58"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9"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0"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1"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2"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3"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6164"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5"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66"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6105"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6"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07"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8"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09"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0"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1"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12"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3" name="Freeform 52"/>
          <p:cNvSpPr>
            <a:spLocks/>
          </p:cNvSpPr>
          <p:nvPr/>
        </p:nvSpPr>
        <p:spPr bwMode="auto">
          <a:xfrm>
            <a:off x="4902201" y="4133851"/>
            <a:ext cx="557389"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55903105 w 77"/>
              <a:gd name="T63" fmla="*/ 2147483647 h 66"/>
              <a:gd name="T64" fmla="*/ 994790520 w 77"/>
              <a:gd name="T65" fmla="*/ 2147483647 h 66"/>
              <a:gd name="T66" fmla="*/ 265280182 w 77"/>
              <a:gd name="T67" fmla="*/ 2147483647 h 66"/>
              <a:gd name="T68" fmla="*/ 331594168 w 77"/>
              <a:gd name="T69" fmla="*/ 2147483647 h 66"/>
              <a:gd name="T70" fmla="*/ 397916233 w 77"/>
              <a:gd name="T71" fmla="*/ 2147483647 h 66"/>
              <a:gd name="T72" fmla="*/ 397916233 w 77"/>
              <a:gd name="T73" fmla="*/ 2147483647 h 66"/>
              <a:gd name="T74" fmla="*/ 596874414 w 77"/>
              <a:gd name="T75" fmla="*/ 2147483647 h 66"/>
              <a:gd name="T76" fmla="*/ 464238299 w 77"/>
              <a:gd name="T77" fmla="*/ 1799583494 h 66"/>
              <a:gd name="T78" fmla="*/ 397916233 w 77"/>
              <a:gd name="T79" fmla="*/ 1679612326 h 66"/>
              <a:gd name="T80" fmla="*/ 265280182 w 77"/>
              <a:gd name="T81" fmla="*/ 1499655574 h 66"/>
              <a:gd name="T82" fmla="*/ 6632208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4"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 name="Group 54"/>
          <p:cNvGrpSpPr>
            <a:grpSpLocks/>
          </p:cNvGrpSpPr>
          <p:nvPr/>
        </p:nvGrpSpPr>
        <p:grpSpPr bwMode="auto">
          <a:xfrm>
            <a:off x="5177367" y="2197100"/>
            <a:ext cx="738011" cy="742950"/>
            <a:chOff x="3562" y="1636"/>
            <a:chExt cx="497" cy="468"/>
          </a:xfrm>
        </p:grpSpPr>
        <p:sp>
          <p:nvSpPr>
            <p:cNvPr id="46150"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51"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grpSp>
        <p:nvGrpSpPr>
          <p:cNvPr id="4" name="Group 127"/>
          <p:cNvGrpSpPr>
            <a:grpSpLocks/>
          </p:cNvGrpSpPr>
          <p:nvPr/>
        </p:nvGrpSpPr>
        <p:grpSpPr bwMode="auto">
          <a:xfrm>
            <a:off x="5171723" y="2917826"/>
            <a:ext cx="890411" cy="1571625"/>
            <a:chOff x="3665" y="1838"/>
            <a:chExt cx="631" cy="990"/>
          </a:xfrm>
        </p:grpSpPr>
        <p:sp>
          <p:nvSpPr>
            <p:cNvPr id="46147" name="Freeform 13"/>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8" name="Freeform 57"/>
            <p:cNvSpPr>
              <a:spLocks/>
            </p:cNvSpPr>
            <p:nvPr/>
          </p:nvSpPr>
          <p:spPr bwMode="auto">
            <a:xfrm>
              <a:off x="3879"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6149"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6117"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8"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19" name="Freeform 61"/>
          <p:cNvSpPr>
            <a:spLocks/>
          </p:cNvSpPr>
          <p:nvPr/>
        </p:nvSpPr>
        <p:spPr bwMode="auto">
          <a:xfrm>
            <a:off x="5973234" y="3730626"/>
            <a:ext cx="498122"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6186 w 69"/>
              <a:gd name="T9" fmla="*/ 2147483647 h 53"/>
              <a:gd name="T10" fmla="*/ 1912827896 w 69"/>
              <a:gd name="T11" fmla="*/ 2147483647 h 53"/>
              <a:gd name="T12" fmla="*/ 1648991316 w 69"/>
              <a:gd name="T13" fmla="*/ 2030456852 h 53"/>
              <a:gd name="T14" fmla="*/ 1517073026 w 69"/>
              <a:gd name="T15" fmla="*/ 1911022788 h 53"/>
              <a:gd name="T16" fmla="*/ 1451109820 w 69"/>
              <a:gd name="T17" fmla="*/ 1791581479 h 53"/>
              <a:gd name="T18" fmla="*/ 989391490 w 69"/>
              <a:gd name="T19" fmla="*/ 1492985934 h 53"/>
              <a:gd name="T20" fmla="*/ 857473200 w 69"/>
              <a:gd name="T21" fmla="*/ 1373544625 h 53"/>
              <a:gd name="T22" fmla="*/ 659599826 w 69"/>
              <a:gd name="T23" fmla="*/ 1134669735 h 53"/>
              <a:gd name="T24" fmla="*/ 527673287 w 69"/>
              <a:gd name="T25" fmla="*/ 955507530 h 53"/>
              <a:gd name="T26" fmla="*/ 65963222 w 69"/>
              <a:gd name="T27" fmla="*/ 836073949 h 53"/>
              <a:gd name="T28" fmla="*/ 65963222 w 69"/>
              <a:gd name="T29" fmla="*/ 597191331 h 53"/>
              <a:gd name="T30" fmla="*/ 197881559 w 69"/>
              <a:gd name="T31" fmla="*/ 477757629 h 53"/>
              <a:gd name="T32" fmla="*/ 197881559 w 69"/>
              <a:gd name="T33" fmla="*/ 418036974 h 53"/>
              <a:gd name="T34" fmla="*/ 527673287 w 69"/>
              <a:gd name="T35" fmla="*/ 298595665 h 53"/>
              <a:gd name="T36" fmla="*/ 791518116 w 69"/>
              <a:gd name="T37" fmla="*/ 179154296 h 53"/>
              <a:gd name="T38" fmla="*/ 857473200 w 69"/>
              <a:gd name="T39" fmla="*/ 119441339 h 53"/>
              <a:gd name="T40" fmla="*/ 2044746186 w 69"/>
              <a:gd name="T41" fmla="*/ 59720670 h 53"/>
              <a:gd name="T42" fmla="*/ 2044746186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0"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1"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2"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3"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6124"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5"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6"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7"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6128"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 name="Group 71"/>
          <p:cNvGrpSpPr>
            <a:grpSpLocks/>
          </p:cNvGrpSpPr>
          <p:nvPr/>
        </p:nvGrpSpPr>
        <p:grpSpPr bwMode="auto">
          <a:xfrm>
            <a:off x="2875845" y="4635501"/>
            <a:ext cx="859367" cy="588963"/>
            <a:chOff x="1991" y="3321"/>
            <a:chExt cx="361" cy="231"/>
          </a:xfrm>
        </p:grpSpPr>
        <p:sp>
          <p:nvSpPr>
            <p:cNvPr id="4613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614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46130"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1997</a:t>
            </a:r>
          </a:p>
        </p:txBody>
      </p:sp>
      <p:sp>
        <p:nvSpPr>
          <p:cNvPr id="46131" name="Text Box 139"/>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6132" name="Text Box 152"/>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6133" name="Rectangle 153"/>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4" name="Rectangle 154"/>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5" name="Rectangle 155"/>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6136" name="Rectangle 156"/>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7" name="Rectangle 15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6138" name="Rectangle 158"/>
          <p:cNvSpPr>
            <a:spLocks noChangeArrowheads="1"/>
          </p:cNvSpPr>
          <p:nvPr/>
        </p:nvSpPr>
        <p:spPr bwMode="auto">
          <a:xfrm>
            <a:off x="395112" y="5892800"/>
            <a:ext cx="4310945"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Freeform 5"/>
          <p:cNvSpPr>
            <a:spLocks/>
          </p:cNvSpPr>
          <p:nvPr/>
        </p:nvSpPr>
        <p:spPr bwMode="auto">
          <a:xfrm>
            <a:off x="4011790" y="2003425"/>
            <a:ext cx="644877" cy="427038"/>
          </a:xfrm>
          <a:custGeom>
            <a:avLst/>
            <a:gdLst>
              <a:gd name="T0" fmla="*/ 0 w 89"/>
              <a:gd name="T1" fmla="*/ 2147483647 h 55"/>
              <a:gd name="T2" fmla="*/ 332240453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7" name="Freeform 6"/>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8" name="Freeform 7"/>
          <p:cNvSpPr>
            <a:spLocks/>
          </p:cNvSpPr>
          <p:nvPr/>
        </p:nvSpPr>
        <p:spPr bwMode="auto">
          <a:xfrm>
            <a:off x="3960989" y="2794000"/>
            <a:ext cx="805744" cy="425450"/>
          </a:xfrm>
          <a:custGeom>
            <a:avLst/>
            <a:gdLst>
              <a:gd name="T0" fmla="*/ 0 w 111"/>
              <a:gd name="T1" fmla="*/ 2034463625 h 55"/>
              <a:gd name="T2" fmla="*/ 200066788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0493 w 111"/>
              <a:gd name="T87" fmla="*/ 2147483647 h 55"/>
              <a:gd name="T88" fmla="*/ 1733906680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09"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0" name="Freeform 9"/>
          <p:cNvSpPr>
            <a:spLocks/>
          </p:cNvSpPr>
          <p:nvPr/>
        </p:nvSpPr>
        <p:spPr bwMode="auto">
          <a:xfrm>
            <a:off x="4018845" y="3590925"/>
            <a:ext cx="839612" cy="465138"/>
          </a:xfrm>
          <a:custGeom>
            <a:avLst/>
            <a:gdLst>
              <a:gd name="T0" fmla="*/ 928269299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1" name="Freeform 10"/>
          <p:cNvSpPr>
            <a:spLocks/>
          </p:cNvSpPr>
          <p:nvPr/>
        </p:nvSpPr>
        <p:spPr bwMode="auto">
          <a:xfrm>
            <a:off x="4651022" y="27273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2" name="Freeform 11"/>
          <p:cNvSpPr>
            <a:spLocks/>
          </p:cNvSpPr>
          <p:nvPr/>
        </p:nvSpPr>
        <p:spPr bwMode="auto">
          <a:xfrm>
            <a:off x="4731456" y="31146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3" name="Freeform 12"/>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4" name="Freeform 13"/>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5" name="Freeform 14"/>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6" name="Freeform 16"/>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7" name="Freeform 17"/>
          <p:cNvSpPr>
            <a:spLocks/>
          </p:cNvSpPr>
          <p:nvPr/>
        </p:nvSpPr>
        <p:spPr bwMode="auto">
          <a:xfrm>
            <a:off x="5843412"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8" name="Freeform 18"/>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19" name="Freeform 20"/>
          <p:cNvSpPr>
            <a:spLocks/>
          </p:cNvSpPr>
          <p:nvPr/>
        </p:nvSpPr>
        <p:spPr bwMode="auto">
          <a:xfrm>
            <a:off x="4844345" y="3648076"/>
            <a:ext cx="485422"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1477446 w 67"/>
              <a:gd name="T83" fmla="*/ 2147483647 h 62"/>
              <a:gd name="T84" fmla="*/ 531477446 w 67"/>
              <a:gd name="T85" fmla="*/ 2147483647 h 62"/>
              <a:gd name="T86" fmla="*/ 398604041 w 67"/>
              <a:gd name="T87" fmla="*/ 2147483647 h 62"/>
              <a:gd name="T88" fmla="*/ 265738723 w 67"/>
              <a:gd name="T89" fmla="*/ 2147483647 h 62"/>
              <a:gd name="T90" fmla="*/ 265738723 w 67"/>
              <a:gd name="T91" fmla="*/ 2147483647 h 62"/>
              <a:gd name="T92" fmla="*/ 132865286 w 67"/>
              <a:gd name="T93" fmla="*/ 2147483647 h 62"/>
              <a:gd name="T94" fmla="*/ 132865286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0" name="Freeform 21"/>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1" name="Freeform 22"/>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2" name="Freeform 23"/>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3" name="Freeform 24"/>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4" name="Freeform 25"/>
          <p:cNvSpPr>
            <a:spLocks/>
          </p:cNvSpPr>
          <p:nvPr/>
        </p:nvSpPr>
        <p:spPr bwMode="auto">
          <a:xfrm>
            <a:off x="3601156" y="3660776"/>
            <a:ext cx="136736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244048 w 189"/>
              <a:gd name="T35" fmla="*/ 2147483647 h 184"/>
              <a:gd name="T36" fmla="*/ 331220286 w 189"/>
              <a:gd name="T37" fmla="*/ 2147483647 h 184"/>
              <a:gd name="T38" fmla="*/ 1523629516 w 189"/>
              <a:gd name="T39" fmla="*/ 2147483647 h 184"/>
              <a:gd name="T40" fmla="*/ 1656117579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5" name="Freeform 26"/>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6" name="Freeform 27"/>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27" name="Freeform 44"/>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8" name="Freeform 45"/>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29" name="Freeform 46"/>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0" name="Freeform 47"/>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1" name="Freeform 48"/>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2" name="Freeform 49"/>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3" name="Freeform 50"/>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34" name="Freeform 51"/>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5" name="Freeform 53"/>
          <p:cNvSpPr>
            <a:spLocks/>
          </p:cNvSpPr>
          <p:nvPr/>
        </p:nvSpPr>
        <p:spPr bwMode="auto">
          <a:xfrm>
            <a:off x="5126568" y="2855913"/>
            <a:ext cx="390877" cy="735012"/>
          </a:xfrm>
          <a:custGeom>
            <a:avLst/>
            <a:gdLst>
              <a:gd name="T0" fmla="*/ 596820914 w 54"/>
              <a:gd name="T1" fmla="*/ 119721841 h 95"/>
              <a:gd name="T2" fmla="*/ 795752991 w 54"/>
              <a:gd name="T3" fmla="*/ 299304648 h 95"/>
              <a:gd name="T4" fmla="*/ 994693211 w 54"/>
              <a:gd name="T5" fmla="*/ 478887364 h 95"/>
              <a:gd name="T6" fmla="*/ 994693211 w 54"/>
              <a:gd name="T7" fmla="*/ 718331107 h 95"/>
              <a:gd name="T8" fmla="*/ 928382518 w 54"/>
              <a:gd name="T9" fmla="*/ 897913823 h 95"/>
              <a:gd name="T10" fmla="*/ 729442299 w 54"/>
              <a:gd name="T11" fmla="*/ 1137349950 h 95"/>
              <a:gd name="T12" fmla="*/ 596820914 w 54"/>
              <a:gd name="T13" fmla="*/ 1197210855 h 95"/>
              <a:gd name="T14" fmla="*/ 331561732 w 54"/>
              <a:gd name="T15" fmla="*/ 1257071761 h 95"/>
              <a:gd name="T16" fmla="*/ 265250976 w 54"/>
              <a:gd name="T17" fmla="*/ 1436654477 h 95"/>
              <a:gd name="T18" fmla="*/ 397880567 w 54"/>
              <a:gd name="T19" fmla="*/ 1616237194 h 95"/>
              <a:gd name="T20" fmla="*/ 265250976 w 54"/>
              <a:gd name="T21" fmla="*/ 2035264015 h 95"/>
              <a:gd name="T22" fmla="*/ 66310708 w 54"/>
              <a:gd name="T23" fmla="*/ 2147483647 h 95"/>
              <a:gd name="T24" fmla="*/ 0 w 54"/>
              <a:gd name="T25" fmla="*/ 2147483647 h 95"/>
              <a:gd name="T26" fmla="*/ 0 w 54"/>
              <a:gd name="T27" fmla="*/ 2147483647 h 95"/>
              <a:gd name="T28" fmla="*/ 66310708 w 54"/>
              <a:gd name="T29" fmla="*/ 2147483647 h 95"/>
              <a:gd name="T30" fmla="*/ 331561732 w 54"/>
              <a:gd name="T31" fmla="*/ 2147483647 h 95"/>
              <a:gd name="T32" fmla="*/ 663131606 w 54"/>
              <a:gd name="T33" fmla="*/ 2147483647 h 95"/>
              <a:gd name="T34" fmla="*/ 862071826 w 54"/>
              <a:gd name="T35" fmla="*/ 2147483647 h 95"/>
              <a:gd name="T36" fmla="*/ 994693211 w 54"/>
              <a:gd name="T37" fmla="*/ 2147483647 h 95"/>
              <a:gd name="T38" fmla="*/ 1259944377 w 54"/>
              <a:gd name="T39" fmla="*/ 2147483647 h 95"/>
              <a:gd name="T40" fmla="*/ 1259944377 w 54"/>
              <a:gd name="T41" fmla="*/ 2147483647 h 95"/>
              <a:gd name="T42" fmla="*/ 1061003903 w 54"/>
              <a:gd name="T43" fmla="*/ 2147483647 h 95"/>
              <a:gd name="T44" fmla="*/ 1259944377 w 54"/>
              <a:gd name="T45" fmla="*/ 2147483647 h 95"/>
              <a:gd name="T46" fmla="*/ 1591514125 w 54"/>
              <a:gd name="T47" fmla="*/ 2147483647 h 95"/>
              <a:gd name="T48" fmla="*/ 1923075729 w 54"/>
              <a:gd name="T49" fmla="*/ 2147483647 h 95"/>
              <a:gd name="T50" fmla="*/ 1989386421 w 54"/>
              <a:gd name="T51" fmla="*/ 2147483647 h 95"/>
              <a:gd name="T52" fmla="*/ 1923075729 w 54"/>
              <a:gd name="T53" fmla="*/ 2147483647 h 95"/>
              <a:gd name="T54" fmla="*/ 2122015949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6" name="Freeform 57"/>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7" name="Freeform 59"/>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38" name="Freeform 60"/>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127"/>
          <p:cNvGrpSpPr>
            <a:grpSpLocks/>
          </p:cNvGrpSpPr>
          <p:nvPr/>
        </p:nvGrpSpPr>
        <p:grpSpPr bwMode="auto">
          <a:xfrm>
            <a:off x="1027289" y="2197100"/>
            <a:ext cx="5444067" cy="3079750"/>
            <a:chOff x="728" y="1384"/>
            <a:chExt cx="3858" cy="1940"/>
          </a:xfrm>
        </p:grpSpPr>
        <p:sp>
          <p:nvSpPr>
            <p:cNvPr id="47167" name="Freeform 15"/>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68" name="Freeform 19"/>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 name="Group 28"/>
            <p:cNvGrpSpPr>
              <a:grpSpLocks/>
            </p:cNvGrpSpPr>
            <p:nvPr/>
          </p:nvGrpSpPr>
          <p:grpSpPr bwMode="auto">
            <a:xfrm>
              <a:off x="728" y="2448"/>
              <a:ext cx="1266" cy="876"/>
              <a:chOff x="768" y="2832"/>
              <a:chExt cx="1203" cy="876"/>
            </a:xfrm>
          </p:grpSpPr>
          <p:sp>
            <p:nvSpPr>
              <p:cNvPr id="47176"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7"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7178"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9"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0"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1"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2"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3"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4"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5"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6"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7"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7188"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89"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90"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0" name="Freeform 52"/>
            <p:cNvSpPr>
              <a:spLocks/>
            </p:cNvSpPr>
            <p:nvPr/>
          </p:nvSpPr>
          <p:spPr bwMode="auto">
            <a:xfrm>
              <a:off x="3474" y="2596"/>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 name="Group 54"/>
            <p:cNvGrpSpPr>
              <a:grpSpLocks/>
            </p:cNvGrpSpPr>
            <p:nvPr/>
          </p:nvGrpSpPr>
          <p:grpSpPr bwMode="auto">
            <a:xfrm>
              <a:off x="3669" y="1384"/>
              <a:ext cx="523" cy="468"/>
              <a:chOff x="3562" y="1636"/>
              <a:chExt cx="497" cy="468"/>
            </a:xfrm>
          </p:grpSpPr>
          <p:sp>
            <p:nvSpPr>
              <p:cNvPr id="47174"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5"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72" name="Freeform 58"/>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7173" name="Freeform 61"/>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7140" name="Freeform 62"/>
          <p:cNvSpPr>
            <a:spLocks/>
          </p:cNvSpPr>
          <p:nvPr/>
        </p:nvSpPr>
        <p:spPr bwMode="auto">
          <a:xfrm>
            <a:off x="5748867" y="3784600"/>
            <a:ext cx="529167" cy="596900"/>
          </a:xfrm>
          <a:custGeom>
            <a:avLst/>
            <a:gdLst>
              <a:gd name="T0" fmla="*/ 598534219 w 73"/>
              <a:gd name="T1" fmla="*/ 2147483647 h 77"/>
              <a:gd name="T2" fmla="*/ 731541766 w 73"/>
              <a:gd name="T3" fmla="*/ 2147483647 h 77"/>
              <a:gd name="T4" fmla="*/ 864549314 w 73"/>
              <a:gd name="T5" fmla="*/ 2147483647 h 77"/>
              <a:gd name="T6" fmla="*/ 864549314 w 73"/>
              <a:gd name="T7" fmla="*/ 2147483647 h 77"/>
              <a:gd name="T8" fmla="*/ 931053088 w 73"/>
              <a:gd name="T9" fmla="*/ 2147483647 h 77"/>
              <a:gd name="T10" fmla="*/ 864549314 w 73"/>
              <a:gd name="T11" fmla="*/ 2147483647 h 77"/>
              <a:gd name="T12" fmla="*/ 798045540 w 73"/>
              <a:gd name="T13" fmla="*/ 2147483647 h 77"/>
              <a:gd name="T14" fmla="*/ 931053088 w 73"/>
              <a:gd name="T15" fmla="*/ 2147483647 h 77"/>
              <a:gd name="T16" fmla="*/ 1064060635 w 73"/>
              <a:gd name="T17" fmla="*/ 2147483647 h 77"/>
              <a:gd name="T18" fmla="*/ 1130564664 w 73"/>
              <a:gd name="T19" fmla="*/ 2147483647 h 77"/>
              <a:gd name="T20" fmla="*/ 1197068438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28113115 w 73"/>
              <a:gd name="T73" fmla="*/ 420651663 h 77"/>
              <a:gd name="T74" fmla="*/ 2128113115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1" name="Freeform 63"/>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2" name="Freeform 64"/>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3" name="Freeform 65"/>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4" name="Freeform 66"/>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5" name="Freeform 67"/>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6" name="Freeform 68"/>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47" name="Freeform 69"/>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7148" name="Freeform 70"/>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 name="Group 71"/>
          <p:cNvGrpSpPr>
            <a:grpSpLocks/>
          </p:cNvGrpSpPr>
          <p:nvPr/>
        </p:nvGrpSpPr>
        <p:grpSpPr bwMode="auto">
          <a:xfrm>
            <a:off x="2875845" y="4635501"/>
            <a:ext cx="859367" cy="588963"/>
            <a:chOff x="1991" y="3321"/>
            <a:chExt cx="361" cy="231"/>
          </a:xfrm>
        </p:grpSpPr>
        <p:sp>
          <p:nvSpPr>
            <p:cNvPr id="47159"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0"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1"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2"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3"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4"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5"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7166"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7150" name="Rectangle 10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1998</a:t>
            </a:r>
          </a:p>
        </p:txBody>
      </p:sp>
      <p:sp>
        <p:nvSpPr>
          <p:cNvPr id="47151" name="Text Box 137"/>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7152" name="Text Box 156"/>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7153" name="Rectangle 15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4" name="Rectangle 15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5" name="Rectangle 15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7156" name="Rectangle 16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7" name="Rectangle 161"/>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7158" name="Rectangle 162"/>
          <p:cNvSpPr>
            <a:spLocks noChangeArrowheads="1"/>
          </p:cNvSpPr>
          <p:nvPr/>
        </p:nvSpPr>
        <p:spPr bwMode="auto">
          <a:xfrm>
            <a:off x="395112" y="5892800"/>
            <a:ext cx="4310945"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Freeform 5"/>
          <p:cNvSpPr>
            <a:spLocks/>
          </p:cNvSpPr>
          <p:nvPr/>
        </p:nvSpPr>
        <p:spPr bwMode="auto">
          <a:xfrm>
            <a:off x="3983567" y="2398713"/>
            <a:ext cx="681566" cy="495300"/>
          </a:xfrm>
          <a:custGeom>
            <a:avLst/>
            <a:gdLst>
              <a:gd name="T0" fmla="*/ 0 w 94"/>
              <a:gd name="T1" fmla="*/ 2147483647 h 64"/>
              <a:gd name="T2" fmla="*/ 199610987 w 94"/>
              <a:gd name="T3" fmla="*/ 1018182017 h 64"/>
              <a:gd name="T4" fmla="*/ 266147962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1" name="Freeform 7"/>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2" name="Freeform 11"/>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3" name="Freeform 15"/>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4" name="Freeform 17"/>
          <p:cNvSpPr>
            <a:spLocks/>
          </p:cNvSpPr>
          <p:nvPr/>
        </p:nvSpPr>
        <p:spPr bwMode="auto">
          <a:xfrm>
            <a:off x="5590823" y="4311650"/>
            <a:ext cx="889000" cy="719138"/>
          </a:xfrm>
          <a:custGeom>
            <a:avLst/>
            <a:gdLst>
              <a:gd name="T0" fmla="*/ 0 w 123"/>
              <a:gd name="T1" fmla="*/ 478350457 h 93"/>
              <a:gd name="T2" fmla="*/ 0 w 123"/>
              <a:gd name="T3" fmla="*/ 597943961 h 93"/>
              <a:gd name="T4" fmla="*/ 132227907 w 123"/>
              <a:gd name="T5" fmla="*/ 717529612 h 93"/>
              <a:gd name="T6" fmla="*/ 198341877 w 123"/>
              <a:gd name="T7" fmla="*/ 896911954 h 93"/>
              <a:gd name="T8" fmla="*/ 264455815 w 123"/>
              <a:gd name="T9" fmla="*/ 1016497846 h 93"/>
              <a:gd name="T10" fmla="*/ 198341877 w 123"/>
              <a:gd name="T11" fmla="*/ 1136091230 h 93"/>
              <a:gd name="T12" fmla="*/ 462805823 w 123"/>
              <a:gd name="T13" fmla="*/ 1076294538 h 93"/>
              <a:gd name="T14" fmla="*/ 595033826 w 123"/>
              <a:gd name="T15" fmla="*/ 896911954 h 93"/>
              <a:gd name="T16" fmla="*/ 661147764 w 123"/>
              <a:gd name="T17" fmla="*/ 896911954 h 93"/>
              <a:gd name="T18" fmla="*/ 595033826 w 123"/>
              <a:gd name="T19" fmla="*/ 1016497846 h 93"/>
              <a:gd name="T20" fmla="*/ 1256181590 w 123"/>
              <a:gd name="T21" fmla="*/ 837115262 h 93"/>
              <a:gd name="T22" fmla="*/ 1256181590 w 123"/>
              <a:gd name="T23" fmla="*/ 956708646 h 93"/>
              <a:gd name="T24" fmla="*/ 1652865217 w 123"/>
              <a:gd name="T25" fmla="*/ 1016497846 h 93"/>
              <a:gd name="T26" fmla="*/ 1917329100 w 123"/>
              <a:gd name="T27" fmla="*/ 1076294538 h 93"/>
              <a:gd name="T28" fmla="*/ 2049556975 w 123"/>
              <a:gd name="T29" fmla="*/ 1136091230 h 93"/>
              <a:gd name="T30" fmla="*/ 2049556975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5" name="Freeform 20"/>
          <p:cNvSpPr>
            <a:spLocks/>
          </p:cNvSpPr>
          <p:nvPr/>
        </p:nvSpPr>
        <p:spPr bwMode="auto">
          <a:xfrm>
            <a:off x="2103968" y="2562225"/>
            <a:ext cx="780344"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6526 w 108"/>
              <a:gd name="T19" fmla="*/ 2147483647 h 184"/>
              <a:gd name="T20" fmla="*/ 1453626526 w 108"/>
              <a:gd name="T21" fmla="*/ 2147483647 h 184"/>
              <a:gd name="T22" fmla="*/ 1519695633 w 108"/>
              <a:gd name="T23" fmla="*/ 2147483647 h 184"/>
              <a:gd name="T24" fmla="*/ 1387549291 w 108"/>
              <a:gd name="T25" fmla="*/ 2147483647 h 184"/>
              <a:gd name="T26" fmla="*/ 1453626526 w 108"/>
              <a:gd name="T27" fmla="*/ 2147483647 h 184"/>
              <a:gd name="T28" fmla="*/ 1057179118 w 108"/>
              <a:gd name="T29" fmla="*/ 2147483647 h 184"/>
              <a:gd name="T30" fmla="*/ 792886434 w 108"/>
              <a:gd name="T31" fmla="*/ 2147483647 h 184"/>
              <a:gd name="T32" fmla="*/ 925032776 w 108"/>
              <a:gd name="T33" fmla="*/ 2147483647 h 184"/>
              <a:gd name="T34" fmla="*/ 925032776 w 108"/>
              <a:gd name="T35" fmla="*/ 2147483647 h 184"/>
              <a:gd name="T36" fmla="*/ 594662857 w 108"/>
              <a:gd name="T37" fmla="*/ 2147483647 h 184"/>
              <a:gd name="T38" fmla="*/ 594662857 w 108"/>
              <a:gd name="T39" fmla="*/ 2147483647 h 184"/>
              <a:gd name="T40" fmla="*/ 726809199 w 108"/>
              <a:gd name="T41" fmla="*/ 2147483647 h 184"/>
              <a:gd name="T42" fmla="*/ 792886434 w 108"/>
              <a:gd name="T43" fmla="*/ 2147483647 h 184"/>
              <a:gd name="T44" fmla="*/ 991110011 w 108"/>
              <a:gd name="T45" fmla="*/ 2147483647 h 184"/>
              <a:gd name="T46" fmla="*/ 925032776 w 108"/>
              <a:gd name="T47" fmla="*/ 2147483647 h 184"/>
              <a:gd name="T48" fmla="*/ 792886434 w 108"/>
              <a:gd name="T49" fmla="*/ 2147483647 h 184"/>
              <a:gd name="T50" fmla="*/ 462516388 w 108"/>
              <a:gd name="T51" fmla="*/ 2147483647 h 184"/>
              <a:gd name="T52" fmla="*/ 396447281 w 108"/>
              <a:gd name="T53" fmla="*/ 2147483647 h 184"/>
              <a:gd name="T54" fmla="*/ 66077251 w 108"/>
              <a:gd name="T55" fmla="*/ 2147483647 h 184"/>
              <a:gd name="T56" fmla="*/ 66077251 w 108"/>
              <a:gd name="T57" fmla="*/ 2147483647 h 184"/>
              <a:gd name="T58" fmla="*/ 264292747 w 108"/>
              <a:gd name="T59" fmla="*/ 2147483647 h 184"/>
              <a:gd name="T60" fmla="*/ 132146374 w 108"/>
              <a:gd name="T61" fmla="*/ 1916579349 h 184"/>
              <a:gd name="T62" fmla="*/ 0 w 108"/>
              <a:gd name="T63" fmla="*/ 1677008926 h 184"/>
              <a:gd name="T64" fmla="*/ 0 w 108"/>
              <a:gd name="T65" fmla="*/ 1437438502 h 184"/>
              <a:gd name="T66" fmla="*/ 396447281 w 108"/>
              <a:gd name="T67" fmla="*/ 898397069 h 184"/>
              <a:gd name="T68" fmla="*/ 594662857 w 108"/>
              <a:gd name="T69" fmla="*/ 598934039 h 184"/>
              <a:gd name="T70" fmla="*/ 594662857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6" name="Freeform 21"/>
          <p:cNvSpPr>
            <a:spLocks/>
          </p:cNvSpPr>
          <p:nvPr/>
        </p:nvSpPr>
        <p:spPr bwMode="auto">
          <a:xfrm>
            <a:off x="3324578" y="2452689"/>
            <a:ext cx="681567" cy="604837"/>
          </a:xfrm>
          <a:custGeom>
            <a:avLst/>
            <a:gdLst>
              <a:gd name="T0" fmla="*/ 2147483647 w 94"/>
              <a:gd name="T1" fmla="*/ 2147483647 h 78"/>
              <a:gd name="T2" fmla="*/ 2147483647 w 94"/>
              <a:gd name="T3" fmla="*/ 2147483647 h 78"/>
              <a:gd name="T4" fmla="*/ 2147483647 w 94"/>
              <a:gd name="T5" fmla="*/ 601293283 h 78"/>
              <a:gd name="T6" fmla="*/ 665379025 w 94"/>
              <a:gd name="T7" fmla="*/ 0 h 78"/>
              <a:gd name="T8" fmla="*/ 598833806 w 94"/>
              <a:gd name="T9" fmla="*/ 481039206 h 78"/>
              <a:gd name="T10" fmla="*/ 199611248 w 94"/>
              <a:gd name="T11" fmla="*/ 2147483647 h 78"/>
              <a:gd name="T12" fmla="*/ 133074154 w 94"/>
              <a:gd name="T13" fmla="*/ 2147483647 h 78"/>
              <a:gd name="T14" fmla="*/ 0 w 94"/>
              <a:gd name="T15" fmla="*/ 2147483647 h 78"/>
              <a:gd name="T16" fmla="*/ 166343519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7" name="Freeform 22"/>
          <p:cNvSpPr>
            <a:spLocks/>
          </p:cNvSpPr>
          <p:nvPr/>
        </p:nvSpPr>
        <p:spPr bwMode="auto">
          <a:xfrm>
            <a:off x="3434645" y="3003551"/>
            <a:ext cx="716844" cy="595313"/>
          </a:xfrm>
          <a:custGeom>
            <a:avLst/>
            <a:gdLst>
              <a:gd name="T0" fmla="*/ 0 w 99"/>
              <a:gd name="T1" fmla="*/ 2147483647 h 77"/>
              <a:gd name="T2" fmla="*/ 663569919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38" name="Freeform 23"/>
          <p:cNvSpPr>
            <a:spLocks/>
          </p:cNvSpPr>
          <p:nvPr/>
        </p:nvSpPr>
        <p:spPr bwMode="auto">
          <a:xfrm>
            <a:off x="3341511" y="3521076"/>
            <a:ext cx="684389" cy="758825"/>
          </a:xfrm>
          <a:custGeom>
            <a:avLst/>
            <a:gdLst>
              <a:gd name="T0" fmla="*/ 853901744 w 95"/>
              <a:gd name="T1" fmla="*/ 0 h 98"/>
              <a:gd name="T2" fmla="*/ 0 w 95"/>
              <a:gd name="T3" fmla="*/ 2147483647 h 98"/>
              <a:gd name="T4" fmla="*/ 0 w 95"/>
              <a:gd name="T5" fmla="*/ 2147483647 h 98"/>
              <a:gd name="T6" fmla="*/ 788213897 w 95"/>
              <a:gd name="T7" fmla="*/ 2147483647 h 98"/>
              <a:gd name="T8" fmla="*/ 853901744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3901744 w 95"/>
              <a:gd name="T33" fmla="*/ 0 h 98"/>
              <a:gd name="T34" fmla="*/ 853901744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39" name="Freeform 25"/>
          <p:cNvSpPr>
            <a:spLocks/>
          </p:cNvSpPr>
          <p:nvPr/>
        </p:nvSpPr>
        <p:spPr bwMode="auto">
          <a:xfrm>
            <a:off x="6169378"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0" name="Freeform 26"/>
          <p:cNvSpPr>
            <a:spLocks/>
          </p:cNvSpPr>
          <p:nvPr/>
        </p:nvSpPr>
        <p:spPr bwMode="auto">
          <a:xfrm>
            <a:off x="6660445"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27"/>
          <p:cNvGrpSpPr>
            <a:grpSpLocks/>
          </p:cNvGrpSpPr>
          <p:nvPr/>
        </p:nvGrpSpPr>
        <p:grpSpPr bwMode="auto">
          <a:xfrm>
            <a:off x="1027289" y="3886200"/>
            <a:ext cx="1786467" cy="1390650"/>
            <a:chOff x="768" y="2832"/>
            <a:chExt cx="1203" cy="876"/>
          </a:xfrm>
        </p:grpSpPr>
        <p:sp>
          <p:nvSpPr>
            <p:cNvPr id="48200" name="Freeform 28"/>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1" name="Freeform 29"/>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48202" name="Freeform 30"/>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3" name="Freeform 31"/>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4" name="Freeform 32"/>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5" name="Freeform 33"/>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6" name="Freeform 34"/>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7" name="Freeform 35"/>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08" name="Freeform 36"/>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09" name="Freeform 37"/>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0" name="Freeform 38"/>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1" name="Freeform 39"/>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48212" name="Freeform 40"/>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3" name="Freeform 41"/>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214" name="Freeform 42"/>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42" name="Freeform 43"/>
          <p:cNvSpPr>
            <a:spLocks/>
          </p:cNvSpPr>
          <p:nvPr/>
        </p:nvSpPr>
        <p:spPr bwMode="auto">
          <a:xfrm>
            <a:off x="2956278" y="2794001"/>
            <a:ext cx="551744"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7265107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3" name="Freeform 44"/>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4" name="Freeform 45"/>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5" name="Freeform 46"/>
          <p:cNvSpPr>
            <a:spLocks/>
          </p:cNvSpPr>
          <p:nvPr/>
        </p:nvSpPr>
        <p:spPr bwMode="auto">
          <a:xfrm>
            <a:off x="2805289" y="1833564"/>
            <a:ext cx="585612" cy="1006475"/>
          </a:xfrm>
          <a:custGeom>
            <a:avLst/>
            <a:gdLst>
              <a:gd name="T0" fmla="*/ 463080424 w 81"/>
              <a:gd name="T1" fmla="*/ 2147483647 h 130"/>
              <a:gd name="T2" fmla="*/ 529230104 w 81"/>
              <a:gd name="T3" fmla="*/ 2147483647 h 130"/>
              <a:gd name="T4" fmla="*/ 595388045 w 81"/>
              <a:gd name="T5" fmla="*/ 2147483647 h 130"/>
              <a:gd name="T6" fmla="*/ 595388045 w 81"/>
              <a:gd name="T7" fmla="*/ 2147483647 h 130"/>
              <a:gd name="T8" fmla="*/ 396922610 w 81"/>
              <a:gd name="T9" fmla="*/ 2147483647 h 130"/>
              <a:gd name="T10" fmla="*/ 661537725 w 81"/>
              <a:gd name="T11" fmla="*/ 2147483647 h 130"/>
              <a:gd name="T12" fmla="*/ 860003033 w 81"/>
              <a:gd name="T13" fmla="*/ 2147483647 h 130"/>
              <a:gd name="T14" fmla="*/ 926152714 w 81"/>
              <a:gd name="T15" fmla="*/ 2147483647 h 130"/>
              <a:gd name="T16" fmla="*/ 1323075451 w 81"/>
              <a:gd name="T17" fmla="*/ 2147483647 h 130"/>
              <a:gd name="T18" fmla="*/ 1124618276 w 81"/>
              <a:gd name="T19" fmla="*/ 2147483647 h 130"/>
              <a:gd name="T20" fmla="*/ 1058460208 w 81"/>
              <a:gd name="T21" fmla="*/ 2147483647 h 130"/>
              <a:gd name="T22" fmla="*/ 1058460208 w 81"/>
              <a:gd name="T23" fmla="*/ 2147483647 h 130"/>
              <a:gd name="T24" fmla="*/ 1058460208 w 81"/>
              <a:gd name="T25" fmla="*/ 2147483647 h 130"/>
              <a:gd name="T26" fmla="*/ 1058460208 w 81"/>
              <a:gd name="T27" fmla="*/ 2147483647 h 130"/>
              <a:gd name="T28" fmla="*/ 171999793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6" name="Freeform 47"/>
          <p:cNvSpPr>
            <a:spLocks/>
          </p:cNvSpPr>
          <p:nvPr/>
        </p:nvSpPr>
        <p:spPr bwMode="auto">
          <a:xfrm>
            <a:off x="3050823" y="1857375"/>
            <a:ext cx="997656"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4859 w 138"/>
              <a:gd name="T13" fmla="*/ 2147483647 h 87"/>
              <a:gd name="T14" fmla="*/ 1918256289 w 138"/>
              <a:gd name="T15" fmla="*/ 2147483647 h 87"/>
              <a:gd name="T16" fmla="*/ 1719817719 w 138"/>
              <a:gd name="T17" fmla="*/ 2147483647 h 87"/>
              <a:gd name="T18" fmla="*/ 1587525338 w 138"/>
              <a:gd name="T19" fmla="*/ 2147483647 h 87"/>
              <a:gd name="T20" fmla="*/ 1521371015 w 138"/>
              <a:gd name="T21" fmla="*/ 2147483647 h 87"/>
              <a:gd name="T22" fmla="*/ 1521371015 w 138"/>
              <a:gd name="T23" fmla="*/ 2147483647 h 87"/>
              <a:gd name="T24" fmla="*/ 1322932445 w 138"/>
              <a:gd name="T25" fmla="*/ 2147483647 h 87"/>
              <a:gd name="T26" fmla="*/ 1322932445 w 138"/>
              <a:gd name="T27" fmla="*/ 2147483647 h 87"/>
              <a:gd name="T28" fmla="*/ 1190640064 w 138"/>
              <a:gd name="T29" fmla="*/ 2147483647 h 87"/>
              <a:gd name="T30" fmla="*/ 1190640064 w 138"/>
              <a:gd name="T31" fmla="*/ 2147483647 h 87"/>
              <a:gd name="T32" fmla="*/ 1124493874 w 138"/>
              <a:gd name="T33" fmla="*/ 2147483647 h 87"/>
              <a:gd name="T34" fmla="*/ 1058347430 w 138"/>
              <a:gd name="T35" fmla="*/ 2147483647 h 87"/>
              <a:gd name="T36" fmla="*/ 992201240 w 138"/>
              <a:gd name="T37" fmla="*/ 2147483647 h 87"/>
              <a:gd name="T38" fmla="*/ 727616479 w 138"/>
              <a:gd name="T39" fmla="*/ 2147483647 h 87"/>
              <a:gd name="T40" fmla="*/ 595324099 w 138"/>
              <a:gd name="T41" fmla="*/ 2147483647 h 87"/>
              <a:gd name="T42" fmla="*/ 595324099 w 138"/>
              <a:gd name="T43" fmla="*/ 2147483647 h 87"/>
              <a:gd name="T44" fmla="*/ 727616479 w 138"/>
              <a:gd name="T45" fmla="*/ 2147483647 h 87"/>
              <a:gd name="T46" fmla="*/ 727616479 w 138"/>
              <a:gd name="T47" fmla="*/ 2147483647 h 87"/>
              <a:gd name="T48" fmla="*/ 793762669 w 138"/>
              <a:gd name="T49" fmla="*/ 2147483647 h 87"/>
              <a:gd name="T50" fmla="*/ 926055049 w 138"/>
              <a:gd name="T51" fmla="*/ 2147483647 h 87"/>
              <a:gd name="T52" fmla="*/ 727616479 w 138"/>
              <a:gd name="T53" fmla="*/ 2147483647 h 87"/>
              <a:gd name="T54" fmla="*/ 529177781 w 138"/>
              <a:gd name="T55" fmla="*/ 2147483647 h 87"/>
              <a:gd name="T56" fmla="*/ 396877268 w 138"/>
              <a:gd name="T57" fmla="*/ 1855589534 h 87"/>
              <a:gd name="T58" fmla="*/ 132292412 w 138"/>
              <a:gd name="T59" fmla="*/ 1616159437 h 87"/>
              <a:gd name="T60" fmla="*/ 132292412 w 138"/>
              <a:gd name="T61" fmla="*/ 1496448257 h 87"/>
              <a:gd name="T62" fmla="*/ 132292412 w 138"/>
              <a:gd name="T63" fmla="*/ 1197158703 h 87"/>
              <a:gd name="T64" fmla="*/ 198438634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47" name="Freeform 48"/>
          <p:cNvSpPr>
            <a:spLocks/>
          </p:cNvSpPr>
          <p:nvPr/>
        </p:nvSpPr>
        <p:spPr bwMode="auto">
          <a:xfrm>
            <a:off x="2451100"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48" name="Freeform 49"/>
          <p:cNvSpPr>
            <a:spLocks/>
          </p:cNvSpPr>
          <p:nvPr/>
        </p:nvSpPr>
        <p:spPr bwMode="auto">
          <a:xfrm>
            <a:off x="2775656" y="3444875"/>
            <a:ext cx="658988" cy="820738"/>
          </a:xfrm>
          <a:custGeom>
            <a:avLst/>
            <a:gdLst>
              <a:gd name="T0" fmla="*/ 2147483647 w 91"/>
              <a:gd name="T1" fmla="*/ 2147483647 h 106"/>
              <a:gd name="T2" fmla="*/ 2147483647 w 91"/>
              <a:gd name="T3" fmla="*/ 599510464 h 106"/>
              <a:gd name="T4" fmla="*/ 1659274018 w 91"/>
              <a:gd name="T5" fmla="*/ 0 h 106"/>
              <a:gd name="T6" fmla="*/ 1659274018 w 91"/>
              <a:gd name="T7" fmla="*/ 0 h 106"/>
              <a:gd name="T8" fmla="*/ 1526529530 w 91"/>
              <a:gd name="T9" fmla="*/ 539557894 h 106"/>
              <a:gd name="T10" fmla="*/ 1393793189 w 91"/>
              <a:gd name="T11" fmla="*/ 959218146 h 106"/>
              <a:gd name="T12" fmla="*/ 1261048701 w 91"/>
              <a:gd name="T13" fmla="*/ 959218146 h 106"/>
              <a:gd name="T14" fmla="*/ 1194676458 w 91"/>
              <a:gd name="T15" fmla="*/ 899265575 h 106"/>
              <a:gd name="T16" fmla="*/ 1194676458 w 91"/>
              <a:gd name="T17" fmla="*/ 839313005 h 106"/>
              <a:gd name="T18" fmla="*/ 1128304214 w 91"/>
              <a:gd name="T19" fmla="*/ 779368177 h 106"/>
              <a:gd name="T20" fmla="*/ 995567618 w 91"/>
              <a:gd name="T21" fmla="*/ 779368177 h 106"/>
              <a:gd name="T22" fmla="*/ 796450887 w 91"/>
              <a:gd name="T23" fmla="*/ 779368177 h 106"/>
              <a:gd name="T24" fmla="*/ 796450887 w 91"/>
              <a:gd name="T25" fmla="*/ 839313005 h 106"/>
              <a:gd name="T26" fmla="*/ 796450887 w 91"/>
              <a:gd name="T27" fmla="*/ 1019170959 h 106"/>
              <a:gd name="T28" fmla="*/ 796450887 w 91"/>
              <a:gd name="T29" fmla="*/ 1498776040 h 106"/>
              <a:gd name="T30" fmla="*/ 796450887 w 91"/>
              <a:gd name="T31" fmla="*/ 1558728611 h 106"/>
              <a:gd name="T32" fmla="*/ 730078643 w 91"/>
              <a:gd name="T33" fmla="*/ 1798531151 h 106"/>
              <a:gd name="T34" fmla="*/ 730078643 w 91"/>
              <a:gd name="T35" fmla="*/ 1858483722 h 106"/>
              <a:gd name="T36" fmla="*/ 730078643 w 91"/>
              <a:gd name="T37" fmla="*/ 1918436293 h 106"/>
              <a:gd name="T38" fmla="*/ 730078643 w 91"/>
              <a:gd name="T39" fmla="*/ 2038341918 h 106"/>
              <a:gd name="T40" fmla="*/ 730078643 w 91"/>
              <a:gd name="T41" fmla="*/ 2098286746 h 106"/>
              <a:gd name="T42" fmla="*/ 730078643 w 91"/>
              <a:gd name="T43" fmla="*/ 2147483647 h 106"/>
              <a:gd name="T44" fmla="*/ 796450887 w 91"/>
              <a:gd name="T45" fmla="*/ 2147483647 h 106"/>
              <a:gd name="T46" fmla="*/ 796450887 w 91"/>
              <a:gd name="T47" fmla="*/ 2147483647 h 106"/>
              <a:gd name="T48" fmla="*/ 796450887 w 91"/>
              <a:gd name="T49" fmla="*/ 2147483647 h 106"/>
              <a:gd name="T50" fmla="*/ 862823131 w 91"/>
              <a:gd name="T51" fmla="*/ 2147483647 h 106"/>
              <a:gd name="T52" fmla="*/ 862823131 w 91"/>
              <a:gd name="T53" fmla="*/ 2147483647 h 106"/>
              <a:gd name="T54" fmla="*/ 929195375 w 91"/>
              <a:gd name="T55" fmla="*/ 2147483647 h 106"/>
              <a:gd name="T56" fmla="*/ 995567618 w 91"/>
              <a:gd name="T57" fmla="*/ 2147483647 h 106"/>
              <a:gd name="T58" fmla="*/ 929195375 w 91"/>
              <a:gd name="T59" fmla="*/ 2147483647 h 106"/>
              <a:gd name="T60" fmla="*/ 929195375 w 91"/>
              <a:gd name="T61" fmla="*/ 2147483647 h 106"/>
              <a:gd name="T62" fmla="*/ 796450887 w 91"/>
              <a:gd name="T63" fmla="*/ 2147483647 h 106"/>
              <a:gd name="T64" fmla="*/ 663706399 w 91"/>
              <a:gd name="T65" fmla="*/ 2147483647 h 106"/>
              <a:gd name="T66" fmla="*/ 597342302 w 91"/>
              <a:gd name="T67" fmla="*/ 2147483647 h 106"/>
              <a:gd name="T68" fmla="*/ 464597687 w 91"/>
              <a:gd name="T69" fmla="*/ 2147483647 h 106"/>
              <a:gd name="T70" fmla="*/ 331853200 w 91"/>
              <a:gd name="T71" fmla="*/ 2147483647 h 106"/>
              <a:gd name="T72" fmla="*/ 199116795 w 91"/>
              <a:gd name="T73" fmla="*/ 2147483647 h 106"/>
              <a:gd name="T74" fmla="*/ 199116795 w 91"/>
              <a:gd name="T75" fmla="*/ 2147483647 h 106"/>
              <a:gd name="T76" fmla="*/ 265480892 w 91"/>
              <a:gd name="T77" fmla="*/ 2147483647 h 106"/>
              <a:gd name="T78" fmla="*/ 199116795 w 91"/>
              <a:gd name="T79" fmla="*/ 2147483647 h 106"/>
              <a:gd name="T80" fmla="*/ 199116795 w 91"/>
              <a:gd name="T81" fmla="*/ 2147483647 h 106"/>
              <a:gd name="T82" fmla="*/ 199116795 w 91"/>
              <a:gd name="T83" fmla="*/ 2147483647 h 106"/>
              <a:gd name="T84" fmla="*/ 331853200 w 91"/>
              <a:gd name="T85" fmla="*/ 2147483647 h 106"/>
              <a:gd name="T86" fmla="*/ 398225443 w 91"/>
              <a:gd name="T87" fmla="*/ 2147483647 h 106"/>
              <a:gd name="T88" fmla="*/ 331853200 w 91"/>
              <a:gd name="T89" fmla="*/ 2147483647 h 106"/>
              <a:gd name="T90" fmla="*/ 331853200 w 91"/>
              <a:gd name="T91" fmla="*/ 2147483647 h 106"/>
              <a:gd name="T92" fmla="*/ 265480892 w 91"/>
              <a:gd name="T93" fmla="*/ 2147483647 h 106"/>
              <a:gd name="T94" fmla="*/ 199116795 w 91"/>
              <a:gd name="T95" fmla="*/ 2147483647 h 106"/>
              <a:gd name="T96" fmla="*/ 66372260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49" name="Freeform 50"/>
          <p:cNvSpPr>
            <a:spLocks/>
          </p:cNvSpPr>
          <p:nvPr/>
        </p:nvSpPr>
        <p:spPr bwMode="auto">
          <a:xfrm>
            <a:off x="4607278" y="1981201"/>
            <a:ext cx="642055" cy="773113"/>
          </a:xfrm>
          <a:custGeom>
            <a:avLst/>
            <a:gdLst>
              <a:gd name="T0" fmla="*/ 526938724 w 89"/>
              <a:gd name="T1" fmla="*/ 2147483647 h 100"/>
              <a:gd name="T2" fmla="*/ 263465304 w 89"/>
              <a:gd name="T3" fmla="*/ 2147483647 h 100"/>
              <a:gd name="T4" fmla="*/ 461070385 w 89"/>
              <a:gd name="T5" fmla="*/ 2147483647 h 100"/>
              <a:gd name="T6" fmla="*/ 461070385 w 89"/>
              <a:gd name="T7" fmla="*/ 2147483647 h 100"/>
              <a:gd name="T8" fmla="*/ 329333707 w 89"/>
              <a:gd name="T9" fmla="*/ 2147483647 h 100"/>
              <a:gd name="T10" fmla="*/ 329333707 w 89"/>
              <a:gd name="T11" fmla="*/ 2147483647 h 100"/>
              <a:gd name="T12" fmla="*/ 263465304 w 89"/>
              <a:gd name="T13" fmla="*/ 1972419885 h 100"/>
              <a:gd name="T14" fmla="*/ 131736710 w 89"/>
              <a:gd name="T15" fmla="*/ 1554026719 h 100"/>
              <a:gd name="T16" fmla="*/ 0 w 89"/>
              <a:gd name="T17" fmla="*/ 956325268 h 100"/>
              <a:gd name="T18" fmla="*/ 65868355 w 89"/>
              <a:gd name="T19" fmla="*/ 717247877 h 100"/>
              <a:gd name="T20" fmla="*/ 0 w 89"/>
              <a:gd name="T21" fmla="*/ 418393286 h 100"/>
              <a:gd name="T22" fmla="*/ 1514947959 w 89"/>
              <a:gd name="T23" fmla="*/ 179308104 h 100"/>
              <a:gd name="T24" fmla="*/ 1646684638 w 89"/>
              <a:gd name="T25" fmla="*/ 59769363 h 100"/>
              <a:gd name="T26" fmla="*/ 1844281539 w 89"/>
              <a:gd name="T27" fmla="*/ 298854591 h 100"/>
              <a:gd name="T28" fmla="*/ 1844281539 w 89"/>
              <a:gd name="T29" fmla="*/ 597701451 h 100"/>
              <a:gd name="T30" fmla="*/ 2107754896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6938724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0" name="Freeform 56"/>
          <p:cNvSpPr>
            <a:spLocks/>
          </p:cNvSpPr>
          <p:nvPr/>
        </p:nvSpPr>
        <p:spPr bwMode="auto">
          <a:xfrm>
            <a:off x="547370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1" name="Freeform 58"/>
          <p:cNvSpPr>
            <a:spLocks/>
          </p:cNvSpPr>
          <p:nvPr/>
        </p:nvSpPr>
        <p:spPr bwMode="auto">
          <a:xfrm>
            <a:off x="611152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2" name="Freeform 59"/>
          <p:cNvSpPr>
            <a:spLocks/>
          </p:cNvSpPr>
          <p:nvPr/>
        </p:nvSpPr>
        <p:spPr bwMode="auto">
          <a:xfrm>
            <a:off x="5922434" y="3127376"/>
            <a:ext cx="738011" cy="455613"/>
          </a:xfrm>
          <a:custGeom>
            <a:avLst/>
            <a:gdLst>
              <a:gd name="T0" fmla="*/ 2053962265 w 102"/>
              <a:gd name="T1" fmla="*/ 2147483647 h 59"/>
              <a:gd name="T2" fmla="*/ 1722671546 w 102"/>
              <a:gd name="T3" fmla="*/ 2147483647 h 59"/>
              <a:gd name="T4" fmla="*/ 1457647111 w 102"/>
              <a:gd name="T5" fmla="*/ 2147483647 h 59"/>
              <a:gd name="T6" fmla="*/ 331282706 w 102"/>
              <a:gd name="T7" fmla="*/ 2147483647 h 59"/>
              <a:gd name="T8" fmla="*/ 596307268 w 102"/>
              <a:gd name="T9" fmla="*/ 2147483647 h 59"/>
              <a:gd name="T10" fmla="*/ 662565412 w 102"/>
              <a:gd name="T11" fmla="*/ 2147483647 h 59"/>
              <a:gd name="T12" fmla="*/ 1258880820 w 102"/>
              <a:gd name="T13" fmla="*/ 2147483647 h 59"/>
              <a:gd name="T14" fmla="*/ 1391388967 w 102"/>
              <a:gd name="T15" fmla="*/ 2147483647 h 59"/>
              <a:gd name="T16" fmla="*/ 1788929690 w 102"/>
              <a:gd name="T17" fmla="*/ 2147483647 h 59"/>
              <a:gd name="T18" fmla="*/ 1921445977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 name="Group 138"/>
          <p:cNvGrpSpPr>
            <a:grpSpLocks/>
          </p:cNvGrpSpPr>
          <p:nvPr/>
        </p:nvGrpSpPr>
        <p:grpSpPr bwMode="auto">
          <a:xfrm>
            <a:off x="3601156" y="2003426"/>
            <a:ext cx="3103034" cy="3082925"/>
            <a:chOff x="2552" y="1262"/>
            <a:chExt cx="2199" cy="1942"/>
          </a:xfrm>
        </p:grpSpPr>
        <p:sp>
          <p:nvSpPr>
            <p:cNvPr id="48180" name="Freeform 4"/>
            <p:cNvSpPr>
              <a:spLocks/>
            </p:cNvSpPr>
            <p:nvPr/>
          </p:nvSpPr>
          <p:spPr bwMode="auto">
            <a:xfrm>
              <a:off x="2843" y="1262"/>
              <a:ext cx="457" cy="269"/>
            </a:xfrm>
            <a:custGeom>
              <a:avLst/>
              <a:gdLst>
                <a:gd name="T0" fmla="*/ 0 w 89"/>
                <a:gd name="T1" fmla="*/ 1218 h 55"/>
                <a:gd name="T2" fmla="*/ 134 w 89"/>
                <a:gd name="T3" fmla="*/ 0 h 55"/>
                <a:gd name="T4" fmla="*/ 1160 w 89"/>
                <a:gd name="T5" fmla="*/ 73 h 55"/>
                <a:gd name="T6" fmla="*/ 2162 w 89"/>
                <a:gd name="T7" fmla="*/ 98 h 55"/>
                <a:gd name="T8" fmla="*/ 2162 w 89"/>
                <a:gd name="T9" fmla="*/ 117 h 55"/>
                <a:gd name="T10" fmla="*/ 2187 w 89"/>
                <a:gd name="T11" fmla="*/ 215 h 55"/>
                <a:gd name="T12" fmla="*/ 2187 w 89"/>
                <a:gd name="T13" fmla="*/ 240 h 55"/>
                <a:gd name="T14" fmla="*/ 2162 w 89"/>
                <a:gd name="T15" fmla="*/ 313 h 55"/>
                <a:gd name="T16" fmla="*/ 2162 w 89"/>
                <a:gd name="T17" fmla="*/ 430 h 55"/>
                <a:gd name="T18" fmla="*/ 2213 w 89"/>
                <a:gd name="T19" fmla="*/ 548 h 55"/>
                <a:gd name="T20" fmla="*/ 2239 w 89"/>
                <a:gd name="T21" fmla="*/ 597 h 55"/>
                <a:gd name="T22" fmla="*/ 2270 w 89"/>
                <a:gd name="T23" fmla="*/ 719 h 55"/>
                <a:gd name="T24" fmla="*/ 2270 w 89"/>
                <a:gd name="T25" fmla="*/ 910 h 55"/>
                <a:gd name="T26" fmla="*/ 2295 w 89"/>
                <a:gd name="T27" fmla="*/ 959 h 55"/>
                <a:gd name="T28" fmla="*/ 2295 w 89"/>
                <a:gd name="T29" fmla="*/ 1027 h 55"/>
                <a:gd name="T30" fmla="*/ 2295 w 89"/>
                <a:gd name="T31" fmla="*/ 1052 h 55"/>
                <a:gd name="T32" fmla="*/ 2347 w 89"/>
                <a:gd name="T33" fmla="*/ 1218 h 55"/>
                <a:gd name="T34" fmla="*/ 2347 w 89"/>
                <a:gd name="T35" fmla="*/ 1267 h 55"/>
                <a:gd name="T36" fmla="*/ 2347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1" name="Freeform 6"/>
            <p:cNvSpPr>
              <a:spLocks/>
            </p:cNvSpPr>
            <p:nvPr/>
          </p:nvSpPr>
          <p:spPr bwMode="auto">
            <a:xfrm>
              <a:off x="2807"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2" name="Freeform 8"/>
            <p:cNvSpPr>
              <a:spLocks/>
            </p:cNvSpPr>
            <p:nvPr/>
          </p:nvSpPr>
          <p:spPr bwMode="auto">
            <a:xfrm>
              <a:off x="2848"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3" name="Freeform 9"/>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4" name="Freeform 10"/>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5" name="Freeform 12"/>
            <p:cNvSpPr>
              <a:spLocks/>
            </p:cNvSpPr>
            <p:nvPr/>
          </p:nvSpPr>
          <p:spPr bwMode="auto">
            <a:xfrm>
              <a:off x="3787"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6" name="Freeform 13"/>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7" name="Freeform 14"/>
            <p:cNvSpPr>
              <a:spLocks/>
            </p:cNvSpPr>
            <p:nvPr/>
          </p:nvSpPr>
          <p:spPr bwMode="auto">
            <a:xfrm>
              <a:off x="3890" y="2409"/>
              <a:ext cx="266"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2 w 52"/>
                <a:gd name="T11" fmla="*/ 1942 h 83"/>
                <a:gd name="T12" fmla="*/ 133 w 52"/>
                <a:gd name="T13" fmla="*/ 1918 h 83"/>
                <a:gd name="T14" fmla="*/ 184 w 52"/>
                <a:gd name="T15" fmla="*/ 1942 h 83"/>
                <a:gd name="T16" fmla="*/ 210 w 52"/>
                <a:gd name="T17" fmla="*/ 1918 h 83"/>
                <a:gd name="T18" fmla="*/ 210 w 52"/>
                <a:gd name="T19" fmla="*/ 1825 h 83"/>
                <a:gd name="T20" fmla="*/ 235 w 52"/>
                <a:gd name="T21" fmla="*/ 1777 h 83"/>
                <a:gd name="T22" fmla="*/ 261 w 52"/>
                <a:gd name="T23" fmla="*/ 1825 h 83"/>
                <a:gd name="T24" fmla="*/ 261 w 52"/>
                <a:gd name="T25" fmla="*/ 1850 h 83"/>
                <a:gd name="T26" fmla="*/ 286 w 52"/>
                <a:gd name="T27" fmla="*/ 1893 h 83"/>
                <a:gd name="T28" fmla="*/ 343 w 52"/>
                <a:gd name="T29" fmla="*/ 1966 h 83"/>
                <a:gd name="T30" fmla="*/ 368 w 52"/>
                <a:gd name="T31" fmla="*/ 1966 h 83"/>
                <a:gd name="T32" fmla="*/ 394 w 52"/>
                <a:gd name="T33" fmla="*/ 1966 h 83"/>
                <a:gd name="T34" fmla="*/ 445 w 52"/>
                <a:gd name="T35" fmla="*/ 1918 h 83"/>
                <a:gd name="T36" fmla="*/ 445 w 52"/>
                <a:gd name="T37" fmla="*/ 1918 h 83"/>
                <a:gd name="T38" fmla="*/ 471 w 52"/>
                <a:gd name="T39" fmla="*/ 1893 h 83"/>
                <a:gd name="T40" fmla="*/ 471 w 52"/>
                <a:gd name="T41" fmla="*/ 1893 h 83"/>
                <a:gd name="T42" fmla="*/ 471 w 52"/>
                <a:gd name="T43" fmla="*/ 1874 h 83"/>
                <a:gd name="T44" fmla="*/ 445 w 52"/>
                <a:gd name="T45" fmla="*/ 1874 h 83"/>
                <a:gd name="T46" fmla="*/ 445 w 52"/>
                <a:gd name="T47" fmla="*/ 1850 h 83"/>
                <a:gd name="T48" fmla="*/ 471 w 52"/>
                <a:gd name="T49" fmla="*/ 1825 h 83"/>
                <a:gd name="T50" fmla="*/ 471 w 52"/>
                <a:gd name="T51" fmla="*/ 1801 h 83"/>
                <a:gd name="T52" fmla="*/ 419 w 52"/>
                <a:gd name="T53" fmla="*/ 1777 h 83"/>
                <a:gd name="T54" fmla="*/ 419 w 52"/>
                <a:gd name="T55" fmla="*/ 1777 h 83"/>
                <a:gd name="T56" fmla="*/ 394 w 52"/>
                <a:gd name="T57" fmla="*/ 1777 h 83"/>
                <a:gd name="T58" fmla="*/ 368 w 52"/>
                <a:gd name="T59" fmla="*/ 1728 h 83"/>
                <a:gd name="T60" fmla="*/ 368 w 52"/>
                <a:gd name="T61" fmla="*/ 1704 h 83"/>
                <a:gd name="T62" fmla="*/ 368 w 52"/>
                <a:gd name="T63" fmla="*/ 1684 h 83"/>
                <a:gd name="T64" fmla="*/ 368 w 52"/>
                <a:gd name="T65" fmla="*/ 1684 h 83"/>
                <a:gd name="T66" fmla="*/ 368 w 52"/>
                <a:gd name="T67" fmla="*/ 1660 h 83"/>
                <a:gd name="T68" fmla="*/ 1361 w 52"/>
                <a:gd name="T69" fmla="*/ 1562 h 83"/>
                <a:gd name="T70" fmla="*/ 1361 w 52"/>
                <a:gd name="T71" fmla="*/ 1538 h 83"/>
                <a:gd name="T72" fmla="*/ 1310 w 52"/>
                <a:gd name="T73" fmla="*/ 1494 h 83"/>
                <a:gd name="T74" fmla="*/ 1310 w 52"/>
                <a:gd name="T75" fmla="*/ 1373 h 83"/>
                <a:gd name="T76" fmla="*/ 1258 w 52"/>
                <a:gd name="T77" fmla="*/ 1304 h 83"/>
                <a:gd name="T78" fmla="*/ 1258 w 52"/>
                <a:gd name="T79" fmla="*/ 1231 h 83"/>
                <a:gd name="T80" fmla="*/ 1284 w 52"/>
                <a:gd name="T81" fmla="*/ 1183 h 83"/>
                <a:gd name="T82" fmla="*/ 1284 w 52"/>
                <a:gd name="T83" fmla="*/ 1115 h 83"/>
                <a:gd name="T84" fmla="*/ 1310 w 52"/>
                <a:gd name="T85" fmla="*/ 1066 h 83"/>
                <a:gd name="T86" fmla="*/ 1335 w 52"/>
                <a:gd name="T87" fmla="*/ 1066 h 83"/>
                <a:gd name="T88" fmla="*/ 1284 w 52"/>
                <a:gd name="T89" fmla="*/ 1042 h 83"/>
                <a:gd name="T90" fmla="*/ 1310 w 52"/>
                <a:gd name="T91" fmla="*/ 993 h 83"/>
                <a:gd name="T92" fmla="*/ 1284 w 52"/>
                <a:gd name="T93" fmla="*/ 973 h 83"/>
                <a:gd name="T94" fmla="*/ 1258 w 52"/>
                <a:gd name="T95" fmla="*/ 949 h 83"/>
                <a:gd name="T96" fmla="*/ 1228 w 52"/>
                <a:gd name="T97" fmla="*/ 925 h 83"/>
                <a:gd name="T98" fmla="*/ 1202 w 52"/>
                <a:gd name="T99" fmla="*/ 876 h 83"/>
                <a:gd name="T100" fmla="*/ 1177 w 52"/>
                <a:gd name="T101" fmla="*/ 852 h 83"/>
                <a:gd name="T102" fmla="*/ 941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8" name="Freeform 16"/>
            <p:cNvSpPr>
              <a:spLocks/>
            </p:cNvSpPr>
            <p:nvPr/>
          </p:nvSpPr>
          <p:spPr bwMode="auto">
            <a:xfrm>
              <a:off x="4141"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89" name="Freeform 18"/>
            <p:cNvSpPr>
              <a:spLocks/>
            </p:cNvSpPr>
            <p:nvPr/>
          </p:nvSpPr>
          <p:spPr bwMode="auto">
            <a:xfrm>
              <a:off x="4243"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0" name="Freeform 19"/>
            <p:cNvSpPr>
              <a:spLocks/>
            </p:cNvSpPr>
            <p:nvPr/>
          </p:nvSpPr>
          <p:spPr bwMode="auto">
            <a:xfrm>
              <a:off x="3433" y="2306"/>
              <a:ext cx="344" cy="302"/>
            </a:xfrm>
            <a:custGeom>
              <a:avLst/>
              <a:gdLst>
                <a:gd name="T0" fmla="*/ 0 w 67"/>
                <a:gd name="T1" fmla="*/ 73 h 62"/>
                <a:gd name="T2" fmla="*/ 1581 w 67"/>
                <a:gd name="T3" fmla="*/ 0 h 62"/>
                <a:gd name="T4" fmla="*/ 1581 w 67"/>
                <a:gd name="T5" fmla="*/ 24 h 62"/>
                <a:gd name="T6" fmla="*/ 1607 w 67"/>
                <a:gd name="T7" fmla="*/ 49 h 62"/>
                <a:gd name="T8" fmla="*/ 1633 w 67"/>
                <a:gd name="T9" fmla="*/ 73 h 62"/>
                <a:gd name="T10" fmla="*/ 1607 w 67"/>
                <a:gd name="T11" fmla="*/ 117 h 62"/>
                <a:gd name="T12" fmla="*/ 1581 w 67"/>
                <a:gd name="T13" fmla="*/ 141 h 62"/>
                <a:gd name="T14" fmla="*/ 1530 w 67"/>
                <a:gd name="T15" fmla="*/ 190 h 62"/>
                <a:gd name="T16" fmla="*/ 1530 w 67"/>
                <a:gd name="T17" fmla="*/ 214 h 62"/>
                <a:gd name="T18" fmla="*/ 1766 w 67"/>
                <a:gd name="T19" fmla="*/ 214 h 62"/>
                <a:gd name="T20" fmla="*/ 1766 w 67"/>
                <a:gd name="T21" fmla="*/ 214 h 62"/>
                <a:gd name="T22" fmla="*/ 1766 w 67"/>
                <a:gd name="T23" fmla="*/ 239 h 62"/>
                <a:gd name="T24" fmla="*/ 1741 w 67"/>
                <a:gd name="T25" fmla="*/ 283 h 62"/>
                <a:gd name="T26" fmla="*/ 1715 w 67"/>
                <a:gd name="T27" fmla="*/ 307 h 62"/>
                <a:gd name="T28" fmla="*/ 1689 w 67"/>
                <a:gd name="T29" fmla="*/ 404 h 62"/>
                <a:gd name="T30" fmla="*/ 1633 w 67"/>
                <a:gd name="T31" fmla="*/ 453 h 62"/>
                <a:gd name="T32" fmla="*/ 1633 w 67"/>
                <a:gd name="T33" fmla="*/ 521 h 62"/>
                <a:gd name="T34" fmla="*/ 1633 w 67"/>
                <a:gd name="T35" fmla="*/ 594 h 62"/>
                <a:gd name="T36" fmla="*/ 1633 w 67"/>
                <a:gd name="T37" fmla="*/ 594 h 62"/>
                <a:gd name="T38" fmla="*/ 1581 w 67"/>
                <a:gd name="T39" fmla="*/ 619 h 62"/>
                <a:gd name="T40" fmla="*/ 1581 w 67"/>
                <a:gd name="T41" fmla="*/ 643 h 62"/>
                <a:gd name="T42" fmla="*/ 1504 w 67"/>
                <a:gd name="T43" fmla="*/ 687 h 62"/>
                <a:gd name="T44" fmla="*/ 1504 w 67"/>
                <a:gd name="T45" fmla="*/ 760 h 62"/>
                <a:gd name="T46" fmla="*/ 1504 w 67"/>
                <a:gd name="T47" fmla="*/ 828 h 62"/>
                <a:gd name="T48" fmla="*/ 1479 w 67"/>
                <a:gd name="T49" fmla="*/ 852 h 62"/>
                <a:gd name="T50" fmla="*/ 1422 w 67"/>
                <a:gd name="T51" fmla="*/ 901 h 62"/>
                <a:gd name="T52" fmla="*/ 1371 w 67"/>
                <a:gd name="T53" fmla="*/ 950 h 62"/>
                <a:gd name="T54" fmla="*/ 1345 w 67"/>
                <a:gd name="T55" fmla="*/ 974 h 62"/>
                <a:gd name="T56" fmla="*/ 1345 w 67"/>
                <a:gd name="T57" fmla="*/ 1018 h 62"/>
                <a:gd name="T58" fmla="*/ 1320 w 67"/>
                <a:gd name="T59" fmla="*/ 1067 h 62"/>
                <a:gd name="T60" fmla="*/ 1320 w 67"/>
                <a:gd name="T61" fmla="*/ 1091 h 62"/>
                <a:gd name="T62" fmla="*/ 1294 w 67"/>
                <a:gd name="T63" fmla="*/ 1164 h 62"/>
                <a:gd name="T64" fmla="*/ 1263 w 67"/>
                <a:gd name="T65" fmla="*/ 1208 h 62"/>
                <a:gd name="T66" fmla="*/ 1294 w 67"/>
                <a:gd name="T67" fmla="*/ 1281 h 62"/>
                <a:gd name="T68" fmla="*/ 1320 w 67"/>
                <a:gd name="T69" fmla="*/ 1305 h 62"/>
                <a:gd name="T70" fmla="*/ 1320 w 67"/>
                <a:gd name="T71" fmla="*/ 1354 h 62"/>
                <a:gd name="T72" fmla="*/ 1320 w 67"/>
                <a:gd name="T73" fmla="*/ 1354 h 62"/>
                <a:gd name="T74" fmla="*/ 1320 w 67"/>
                <a:gd name="T75" fmla="*/ 1378 h 62"/>
                <a:gd name="T76" fmla="*/ 1320 w 67"/>
                <a:gd name="T77" fmla="*/ 1378 h 62"/>
                <a:gd name="T78" fmla="*/ 1294 w 67"/>
                <a:gd name="T79" fmla="*/ 1422 h 62"/>
                <a:gd name="T80" fmla="*/ 1320 w 67"/>
                <a:gd name="T81" fmla="*/ 1447 h 62"/>
                <a:gd name="T82" fmla="*/ 211 w 67"/>
                <a:gd name="T83" fmla="*/ 1471 h 62"/>
                <a:gd name="T84" fmla="*/ 211 w 67"/>
                <a:gd name="T85" fmla="*/ 1257 h 62"/>
                <a:gd name="T86" fmla="*/ 159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1" name="Freeform 24"/>
            <p:cNvSpPr>
              <a:spLocks/>
            </p:cNvSpPr>
            <p:nvPr/>
          </p:nvSpPr>
          <p:spPr bwMode="auto">
            <a:xfrm>
              <a:off x="2552" y="2306"/>
              <a:ext cx="969" cy="898"/>
            </a:xfrm>
            <a:custGeom>
              <a:avLst/>
              <a:gdLst>
                <a:gd name="T0" fmla="*/ 4496 w 189"/>
                <a:gd name="T1" fmla="*/ 1191 h 184"/>
                <a:gd name="T2" fmla="*/ 4178 w 189"/>
                <a:gd name="T3" fmla="*/ 1118 h 184"/>
                <a:gd name="T4" fmla="*/ 3968 w 189"/>
                <a:gd name="T5" fmla="*/ 1166 h 184"/>
                <a:gd name="T6" fmla="*/ 3809 w 189"/>
                <a:gd name="T7" fmla="*/ 1166 h 184"/>
                <a:gd name="T8" fmla="*/ 3758 w 189"/>
                <a:gd name="T9" fmla="*/ 1166 h 184"/>
                <a:gd name="T10" fmla="*/ 3681 w 189"/>
                <a:gd name="T11" fmla="*/ 1118 h 184"/>
                <a:gd name="T12" fmla="*/ 3599 w 189"/>
                <a:gd name="T13" fmla="*/ 1215 h 184"/>
                <a:gd name="T14" fmla="*/ 3548 w 189"/>
                <a:gd name="T15" fmla="*/ 1142 h 184"/>
                <a:gd name="T16" fmla="*/ 3389 w 189"/>
                <a:gd name="T17" fmla="*/ 1118 h 184"/>
                <a:gd name="T18" fmla="*/ 3286 w 189"/>
                <a:gd name="T19" fmla="*/ 1098 h 184"/>
                <a:gd name="T20" fmla="*/ 3127 w 189"/>
                <a:gd name="T21" fmla="*/ 1049 h 184"/>
                <a:gd name="T22" fmla="*/ 3025 w 189"/>
                <a:gd name="T23" fmla="*/ 1025 h 184"/>
                <a:gd name="T24" fmla="*/ 2866 w 189"/>
                <a:gd name="T25" fmla="*/ 976 h 184"/>
                <a:gd name="T26" fmla="*/ 2784 w 189"/>
                <a:gd name="T27" fmla="*/ 903 h 184"/>
                <a:gd name="T28" fmla="*/ 2630 w 189"/>
                <a:gd name="T29" fmla="*/ 859 h 184"/>
                <a:gd name="T30" fmla="*/ 1523 w 189"/>
                <a:gd name="T31" fmla="*/ 0 h 184"/>
                <a:gd name="T32" fmla="*/ 0 w 189"/>
                <a:gd name="T33" fmla="*/ 1713 h 184"/>
                <a:gd name="T34" fmla="*/ 26 w 189"/>
                <a:gd name="T35" fmla="*/ 1786 h 184"/>
                <a:gd name="T36" fmla="*/ 133 w 189"/>
                <a:gd name="T37" fmla="*/ 1928 h 184"/>
                <a:gd name="T38" fmla="*/ 605 w 189"/>
                <a:gd name="T39" fmla="*/ 2357 h 184"/>
                <a:gd name="T40" fmla="*/ 656 w 189"/>
                <a:gd name="T41" fmla="*/ 2479 h 184"/>
                <a:gd name="T42" fmla="*/ 1000 w 189"/>
                <a:gd name="T43" fmla="*/ 2928 h 184"/>
                <a:gd name="T44" fmla="*/ 1287 w 189"/>
                <a:gd name="T45" fmla="*/ 2977 h 184"/>
                <a:gd name="T46" fmla="*/ 1471 w 189"/>
                <a:gd name="T47" fmla="*/ 2714 h 184"/>
                <a:gd name="T48" fmla="*/ 1579 w 189"/>
                <a:gd name="T49" fmla="*/ 2689 h 184"/>
                <a:gd name="T50" fmla="*/ 1764 w 189"/>
                <a:gd name="T51" fmla="*/ 2738 h 184"/>
                <a:gd name="T52" fmla="*/ 1974 w 189"/>
                <a:gd name="T53" fmla="*/ 2836 h 184"/>
                <a:gd name="T54" fmla="*/ 2025 w 189"/>
                <a:gd name="T55" fmla="*/ 2884 h 184"/>
                <a:gd name="T56" fmla="*/ 2184 w 189"/>
                <a:gd name="T57" fmla="*/ 3075 h 184"/>
                <a:gd name="T58" fmla="*/ 2471 w 189"/>
                <a:gd name="T59" fmla="*/ 3548 h 184"/>
                <a:gd name="T60" fmla="*/ 2630 w 189"/>
                <a:gd name="T61" fmla="*/ 3690 h 184"/>
                <a:gd name="T62" fmla="*/ 2681 w 189"/>
                <a:gd name="T63" fmla="*/ 3929 h 184"/>
                <a:gd name="T64" fmla="*/ 2917 w 189"/>
                <a:gd name="T65" fmla="*/ 4192 h 184"/>
                <a:gd name="T66" fmla="*/ 3312 w 189"/>
                <a:gd name="T67" fmla="*/ 4309 h 184"/>
                <a:gd name="T68" fmla="*/ 3548 w 189"/>
                <a:gd name="T69" fmla="*/ 4334 h 184"/>
                <a:gd name="T70" fmla="*/ 3522 w 189"/>
                <a:gd name="T71" fmla="*/ 4285 h 184"/>
                <a:gd name="T72" fmla="*/ 3445 w 189"/>
                <a:gd name="T73" fmla="*/ 3860 h 184"/>
                <a:gd name="T74" fmla="*/ 3420 w 189"/>
                <a:gd name="T75" fmla="*/ 3812 h 184"/>
                <a:gd name="T76" fmla="*/ 3497 w 189"/>
                <a:gd name="T77" fmla="*/ 3646 h 184"/>
                <a:gd name="T78" fmla="*/ 3522 w 189"/>
                <a:gd name="T79" fmla="*/ 3597 h 184"/>
                <a:gd name="T80" fmla="*/ 3599 w 189"/>
                <a:gd name="T81" fmla="*/ 3455 h 184"/>
                <a:gd name="T82" fmla="*/ 3656 w 189"/>
                <a:gd name="T83" fmla="*/ 3455 h 184"/>
                <a:gd name="T84" fmla="*/ 3707 w 189"/>
                <a:gd name="T85" fmla="*/ 3382 h 184"/>
                <a:gd name="T86" fmla="*/ 3758 w 189"/>
                <a:gd name="T87" fmla="*/ 3382 h 184"/>
                <a:gd name="T88" fmla="*/ 3866 w 189"/>
                <a:gd name="T89" fmla="*/ 3333 h 184"/>
                <a:gd name="T90" fmla="*/ 3917 w 189"/>
                <a:gd name="T91" fmla="*/ 3241 h 184"/>
                <a:gd name="T92" fmla="*/ 3943 w 189"/>
                <a:gd name="T93" fmla="*/ 3289 h 184"/>
                <a:gd name="T94" fmla="*/ 4337 w 189"/>
                <a:gd name="T95" fmla="*/ 3094 h 184"/>
                <a:gd name="T96" fmla="*/ 4414 w 189"/>
                <a:gd name="T97" fmla="*/ 2884 h 184"/>
                <a:gd name="T98" fmla="*/ 4496 w 189"/>
                <a:gd name="T99" fmla="*/ 2860 h 184"/>
                <a:gd name="T100" fmla="*/ 4758 w 189"/>
                <a:gd name="T101" fmla="*/ 2836 h 184"/>
                <a:gd name="T102" fmla="*/ 4835 w 189"/>
                <a:gd name="T103" fmla="*/ 2787 h 184"/>
                <a:gd name="T104" fmla="*/ 4860 w 189"/>
                <a:gd name="T105" fmla="*/ 2714 h 184"/>
                <a:gd name="T106" fmla="*/ 4891 w 189"/>
                <a:gd name="T107" fmla="*/ 2523 h 184"/>
                <a:gd name="T108" fmla="*/ 4942 w 189"/>
                <a:gd name="T109" fmla="*/ 2406 h 184"/>
                <a:gd name="T110" fmla="*/ 4917 w 189"/>
                <a:gd name="T111" fmla="*/ 2167 h 184"/>
                <a:gd name="T112" fmla="*/ 4860 w 189"/>
                <a:gd name="T113" fmla="*/ 2094 h 184"/>
                <a:gd name="T114" fmla="*/ 4835 w 189"/>
                <a:gd name="T115" fmla="*/ 1952 h 184"/>
                <a:gd name="T116" fmla="*/ 4732 w 189"/>
                <a:gd name="T117" fmla="*/ 1264 h 184"/>
                <a:gd name="T118" fmla="*/ 457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2" name="Freeform 51"/>
            <p:cNvSpPr>
              <a:spLocks/>
            </p:cNvSpPr>
            <p:nvPr/>
          </p:nvSpPr>
          <p:spPr bwMode="auto">
            <a:xfrm>
              <a:off x="3474" y="2604"/>
              <a:ext cx="395" cy="322"/>
            </a:xfrm>
            <a:custGeom>
              <a:avLst/>
              <a:gdLst>
                <a:gd name="T0" fmla="*/ 1077 w 77"/>
                <a:gd name="T1" fmla="*/ 24 h 66"/>
                <a:gd name="T2" fmla="*/ 1159 w 77"/>
                <a:gd name="T3" fmla="*/ 239 h 66"/>
                <a:gd name="T4" fmla="*/ 1134 w 77"/>
                <a:gd name="T5" fmla="*/ 307 h 66"/>
                <a:gd name="T6" fmla="*/ 1052 w 77"/>
                <a:gd name="T7" fmla="*/ 522 h 66"/>
                <a:gd name="T8" fmla="*/ 1683 w 77"/>
                <a:gd name="T9" fmla="*/ 785 h 66"/>
                <a:gd name="T10" fmla="*/ 1683 w 77"/>
                <a:gd name="T11" fmla="*/ 951 h 66"/>
                <a:gd name="T12" fmla="*/ 1657 w 77"/>
                <a:gd name="T13" fmla="*/ 1073 h 66"/>
                <a:gd name="T14" fmla="*/ 1529 w 77"/>
                <a:gd name="T15" fmla="*/ 1049 h 66"/>
                <a:gd name="T16" fmla="*/ 1472 w 77"/>
                <a:gd name="T17" fmla="*/ 1166 h 66"/>
                <a:gd name="T18" fmla="*/ 1631 w 77"/>
                <a:gd name="T19" fmla="*/ 1142 h 66"/>
                <a:gd name="T20" fmla="*/ 1739 w 77"/>
                <a:gd name="T21" fmla="*/ 1117 h 66"/>
                <a:gd name="T22" fmla="*/ 1683 w 77"/>
                <a:gd name="T23" fmla="*/ 1166 h 66"/>
                <a:gd name="T24" fmla="*/ 1739 w 77"/>
                <a:gd name="T25" fmla="*/ 1215 h 66"/>
                <a:gd name="T26" fmla="*/ 1867 w 77"/>
                <a:gd name="T27" fmla="*/ 1117 h 66"/>
                <a:gd name="T28" fmla="*/ 1949 w 77"/>
                <a:gd name="T29" fmla="*/ 1142 h 66"/>
                <a:gd name="T30" fmla="*/ 1919 w 77"/>
                <a:gd name="T31" fmla="*/ 1215 h 66"/>
                <a:gd name="T32" fmla="*/ 1790 w 77"/>
                <a:gd name="T33" fmla="*/ 1332 h 66"/>
                <a:gd name="T34" fmla="*/ 1867 w 77"/>
                <a:gd name="T35" fmla="*/ 1429 h 66"/>
                <a:gd name="T36" fmla="*/ 2026 w 77"/>
                <a:gd name="T37" fmla="*/ 1547 h 66"/>
                <a:gd name="T38" fmla="*/ 1867 w 77"/>
                <a:gd name="T39" fmla="*/ 1498 h 66"/>
                <a:gd name="T40" fmla="*/ 1683 w 77"/>
                <a:gd name="T41" fmla="*/ 1405 h 66"/>
                <a:gd name="T42" fmla="*/ 1606 w 77"/>
                <a:gd name="T43" fmla="*/ 1473 h 66"/>
                <a:gd name="T44" fmla="*/ 1580 w 77"/>
                <a:gd name="T45" fmla="*/ 1547 h 66"/>
                <a:gd name="T46" fmla="*/ 1498 w 77"/>
                <a:gd name="T47" fmla="*/ 1498 h 66"/>
                <a:gd name="T48" fmla="*/ 1421 w 77"/>
                <a:gd name="T49" fmla="*/ 1498 h 66"/>
                <a:gd name="T50" fmla="*/ 1288 w 77"/>
                <a:gd name="T51" fmla="*/ 1522 h 66"/>
                <a:gd name="T52" fmla="*/ 1077 w 77"/>
                <a:gd name="T53" fmla="*/ 1405 h 66"/>
                <a:gd name="T54" fmla="*/ 1000 w 77"/>
                <a:gd name="T55" fmla="*/ 1356 h 66"/>
                <a:gd name="T56" fmla="*/ 975 w 77"/>
                <a:gd name="T57" fmla="*/ 1332 h 66"/>
                <a:gd name="T58" fmla="*/ 893 w 77"/>
                <a:gd name="T59" fmla="*/ 1308 h 66"/>
                <a:gd name="T60" fmla="*/ 867 w 77"/>
                <a:gd name="T61" fmla="*/ 1283 h 66"/>
                <a:gd name="T62" fmla="*/ 816 w 77"/>
                <a:gd name="T63" fmla="*/ 1381 h 66"/>
                <a:gd name="T64" fmla="*/ 395 w 77"/>
                <a:gd name="T65" fmla="*/ 1332 h 66"/>
                <a:gd name="T66" fmla="*/ 108 w 77"/>
                <a:gd name="T67" fmla="*/ 1308 h 66"/>
                <a:gd name="T68" fmla="*/ 133 w 77"/>
                <a:gd name="T69" fmla="*/ 1264 h 66"/>
                <a:gd name="T70" fmla="*/ 159 w 77"/>
                <a:gd name="T71" fmla="*/ 1093 h 66"/>
                <a:gd name="T72" fmla="*/ 159 w 77"/>
                <a:gd name="T73" fmla="*/ 1000 h 66"/>
                <a:gd name="T74" fmla="*/ 236 w 77"/>
                <a:gd name="T75" fmla="*/ 883 h 66"/>
                <a:gd name="T76" fmla="*/ 185 w 77"/>
                <a:gd name="T77" fmla="*/ 712 h 66"/>
                <a:gd name="T78" fmla="*/ 159 w 77"/>
                <a:gd name="T79" fmla="*/ 668 h 66"/>
                <a:gd name="T80" fmla="*/ 108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3" name="Freeform 52"/>
            <p:cNvSpPr>
              <a:spLocks/>
            </p:cNvSpPr>
            <p:nvPr/>
          </p:nvSpPr>
          <p:spPr bwMode="auto">
            <a:xfrm>
              <a:off x="3633"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 name="Group 53"/>
            <p:cNvGrpSpPr>
              <a:grpSpLocks/>
            </p:cNvGrpSpPr>
            <p:nvPr/>
          </p:nvGrpSpPr>
          <p:grpSpPr bwMode="auto">
            <a:xfrm>
              <a:off x="3669" y="1384"/>
              <a:ext cx="523" cy="468"/>
              <a:chOff x="3562" y="1636"/>
              <a:chExt cx="497" cy="468"/>
            </a:xfrm>
          </p:grpSpPr>
          <p:sp>
            <p:nvSpPr>
              <p:cNvPr id="48198" name="Freeform 54"/>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9" name="Freeform 55"/>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95" name="Freeform 57"/>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6" name="Freeform 60"/>
            <p:cNvSpPr>
              <a:spLocks/>
            </p:cNvSpPr>
            <p:nvPr/>
          </p:nvSpPr>
          <p:spPr bwMode="auto">
            <a:xfrm>
              <a:off x="4233"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8197" name="Freeform 61"/>
            <p:cNvSpPr>
              <a:spLocks/>
            </p:cNvSpPr>
            <p:nvPr/>
          </p:nvSpPr>
          <p:spPr bwMode="auto">
            <a:xfrm>
              <a:off x="4074" y="2384"/>
              <a:ext cx="375" cy="376"/>
            </a:xfrm>
            <a:custGeom>
              <a:avLst/>
              <a:gdLst>
                <a:gd name="T0" fmla="*/ 236 w 73"/>
                <a:gd name="T1" fmla="*/ 977 h 77"/>
                <a:gd name="T2" fmla="*/ 293 w 73"/>
                <a:gd name="T3" fmla="*/ 1050 h 77"/>
                <a:gd name="T4" fmla="*/ 344 w 73"/>
                <a:gd name="T5" fmla="*/ 1099 h 77"/>
                <a:gd name="T6" fmla="*/ 344 w 73"/>
                <a:gd name="T7" fmla="*/ 1167 h 77"/>
                <a:gd name="T8" fmla="*/ 370 w 73"/>
                <a:gd name="T9" fmla="*/ 1191 h 77"/>
                <a:gd name="T10" fmla="*/ 344 w 73"/>
                <a:gd name="T11" fmla="*/ 1314 h 77"/>
                <a:gd name="T12" fmla="*/ 318 w 73"/>
                <a:gd name="T13" fmla="*/ 1431 h 77"/>
                <a:gd name="T14" fmla="*/ 370 w 73"/>
                <a:gd name="T15" fmla="*/ 1621 h 77"/>
                <a:gd name="T16" fmla="*/ 421 w 73"/>
                <a:gd name="T17" fmla="*/ 1694 h 77"/>
                <a:gd name="T18" fmla="*/ 447 w 73"/>
                <a:gd name="T19" fmla="*/ 1763 h 77"/>
                <a:gd name="T20" fmla="*/ 473 w 73"/>
                <a:gd name="T21" fmla="*/ 1812 h 77"/>
                <a:gd name="T22" fmla="*/ 1531 w 73"/>
                <a:gd name="T23" fmla="*/ 1812 h 77"/>
                <a:gd name="T24" fmla="*/ 1582 w 73"/>
                <a:gd name="T25" fmla="*/ 1836 h 77"/>
                <a:gd name="T26" fmla="*/ 1557 w 73"/>
                <a:gd name="T27" fmla="*/ 1694 h 77"/>
                <a:gd name="T28" fmla="*/ 1582 w 73"/>
                <a:gd name="T29" fmla="*/ 1646 h 77"/>
                <a:gd name="T30" fmla="*/ 1690 w 73"/>
                <a:gd name="T31" fmla="*/ 1646 h 77"/>
                <a:gd name="T32" fmla="*/ 1767 w 73"/>
                <a:gd name="T33" fmla="*/ 1646 h 77"/>
                <a:gd name="T34" fmla="*/ 1767 w 73"/>
                <a:gd name="T35" fmla="*/ 1548 h 77"/>
                <a:gd name="T36" fmla="*/ 1767 w 73"/>
                <a:gd name="T37" fmla="*/ 1480 h 77"/>
                <a:gd name="T38" fmla="*/ 1818 w 73"/>
                <a:gd name="T39" fmla="*/ 1265 h 77"/>
                <a:gd name="T40" fmla="*/ 1875 w 73"/>
                <a:gd name="T41" fmla="*/ 1143 h 77"/>
                <a:gd name="T42" fmla="*/ 1926 w 73"/>
                <a:gd name="T43" fmla="*/ 1123 h 77"/>
                <a:gd name="T44" fmla="*/ 1926 w 73"/>
                <a:gd name="T45" fmla="*/ 1099 h 77"/>
                <a:gd name="T46" fmla="*/ 1901 w 73"/>
                <a:gd name="T47" fmla="*/ 1099 h 77"/>
                <a:gd name="T48" fmla="*/ 1818 w 73"/>
                <a:gd name="T49" fmla="*/ 1074 h 77"/>
                <a:gd name="T50" fmla="*/ 1793 w 73"/>
                <a:gd name="T51" fmla="*/ 977 h 77"/>
                <a:gd name="T52" fmla="*/ 1690 w 73"/>
                <a:gd name="T53" fmla="*/ 884 h 77"/>
                <a:gd name="T54" fmla="*/ 1634 w 73"/>
                <a:gd name="T55" fmla="*/ 762 h 77"/>
                <a:gd name="T56" fmla="*/ 1582 w 73"/>
                <a:gd name="T57" fmla="*/ 713 h 77"/>
                <a:gd name="T58" fmla="*/ 1479 w 73"/>
                <a:gd name="T59" fmla="*/ 645 h 77"/>
                <a:gd name="T60" fmla="*/ 1423 w 73"/>
                <a:gd name="T61" fmla="*/ 596 h 77"/>
                <a:gd name="T62" fmla="*/ 1397 w 73"/>
                <a:gd name="T63" fmla="*/ 547 h 77"/>
                <a:gd name="T64" fmla="*/ 1212 w 73"/>
                <a:gd name="T65" fmla="*/ 430 h 77"/>
                <a:gd name="T66" fmla="*/ 1161 w 73"/>
                <a:gd name="T67" fmla="*/ 381 h 77"/>
                <a:gd name="T68" fmla="*/ 1084 w 73"/>
                <a:gd name="T69" fmla="*/ 288 h 77"/>
                <a:gd name="T70" fmla="*/ 1027 w 73"/>
                <a:gd name="T71" fmla="*/ 215 h 77"/>
                <a:gd name="T72" fmla="*/ 842 w 73"/>
                <a:gd name="T73" fmla="*/ 166 h 77"/>
                <a:gd name="T74" fmla="*/ 842 w 73"/>
                <a:gd name="T75" fmla="*/ 73 h 77"/>
                <a:gd name="T76" fmla="*/ 899 w 73"/>
                <a:gd name="T77" fmla="*/ 24 h 77"/>
                <a:gd name="T78" fmla="*/ 899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8154" name="Freeform 62"/>
          <p:cNvSpPr>
            <a:spLocks/>
          </p:cNvSpPr>
          <p:nvPr/>
        </p:nvSpPr>
        <p:spPr bwMode="auto">
          <a:xfrm>
            <a:off x="6246990"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5" name="Freeform 63"/>
          <p:cNvSpPr>
            <a:spLocks/>
          </p:cNvSpPr>
          <p:nvPr/>
        </p:nvSpPr>
        <p:spPr bwMode="auto">
          <a:xfrm>
            <a:off x="6588478"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6" name="Freeform 64"/>
          <p:cNvSpPr>
            <a:spLocks/>
          </p:cNvSpPr>
          <p:nvPr/>
        </p:nvSpPr>
        <p:spPr bwMode="auto">
          <a:xfrm>
            <a:off x="6616701" y="2801939"/>
            <a:ext cx="138289" cy="325437"/>
          </a:xfrm>
          <a:custGeom>
            <a:avLst/>
            <a:gdLst>
              <a:gd name="T0" fmla="*/ 0 w 19"/>
              <a:gd name="T1" fmla="*/ 1861212754 h 42"/>
              <a:gd name="T2" fmla="*/ 0 w 19"/>
              <a:gd name="T3" fmla="*/ 1921255858 h 42"/>
              <a:gd name="T4" fmla="*/ 134089252 w 19"/>
              <a:gd name="T5" fmla="*/ 2041334803 h 42"/>
              <a:gd name="T6" fmla="*/ 402275976 w 19"/>
              <a:gd name="T7" fmla="*/ 2147483647 h 42"/>
              <a:gd name="T8" fmla="*/ 603409933 w 19"/>
              <a:gd name="T9" fmla="*/ 2147483647 h 42"/>
              <a:gd name="T10" fmla="*/ 670462731 w 19"/>
              <a:gd name="T11" fmla="*/ 2147483647 h 42"/>
              <a:gd name="T12" fmla="*/ 737507341 w 19"/>
              <a:gd name="T13" fmla="*/ 2147483647 h 42"/>
              <a:gd name="T14" fmla="*/ 871596561 w 19"/>
              <a:gd name="T15" fmla="*/ 2147483647 h 42"/>
              <a:gd name="T16" fmla="*/ 938641171 w 19"/>
              <a:gd name="T17" fmla="*/ 2101377908 h 42"/>
              <a:gd name="T18" fmla="*/ 1139783445 w 19"/>
              <a:gd name="T19" fmla="*/ 1801177397 h 42"/>
              <a:gd name="T20" fmla="*/ 1273872665 w 19"/>
              <a:gd name="T21" fmla="*/ 1561020476 h 42"/>
              <a:gd name="T22" fmla="*/ 1206828055 w 19"/>
              <a:gd name="T23" fmla="*/ 1140749737 h 42"/>
              <a:gd name="T24" fmla="*/ 1139783445 w 19"/>
              <a:gd name="T25" fmla="*/ 780506364 h 42"/>
              <a:gd name="T26" fmla="*/ 938641171 w 19"/>
              <a:gd name="T27" fmla="*/ 840549468 h 42"/>
              <a:gd name="T28" fmla="*/ 871596561 w 19"/>
              <a:gd name="T29" fmla="*/ 840549468 h 42"/>
              <a:gd name="T30" fmla="*/ 804551951 w 19"/>
              <a:gd name="T31" fmla="*/ 840549468 h 42"/>
              <a:gd name="T32" fmla="*/ 871596561 w 19"/>
              <a:gd name="T33" fmla="*/ 660427903 h 42"/>
              <a:gd name="T34" fmla="*/ 938641171 w 19"/>
              <a:gd name="T35" fmla="*/ 660427903 h 42"/>
              <a:gd name="T36" fmla="*/ 1005685781 w 19"/>
              <a:gd name="T37" fmla="*/ 480313965 h 42"/>
              <a:gd name="T38" fmla="*/ 1072738579 w 19"/>
              <a:gd name="T39" fmla="*/ 360235504 h 42"/>
              <a:gd name="T40" fmla="*/ 268186692 w 19"/>
              <a:gd name="T41" fmla="*/ 0 h 42"/>
              <a:gd name="T42" fmla="*/ 201133894 w 19"/>
              <a:gd name="T43" fmla="*/ 120078491 h 42"/>
              <a:gd name="T44" fmla="*/ 134089252 w 19"/>
              <a:gd name="T45" fmla="*/ 360235504 h 42"/>
              <a:gd name="T46" fmla="*/ 0 w 19"/>
              <a:gd name="T47" fmla="*/ 480313965 h 42"/>
              <a:gd name="T48" fmla="*/ 67044626 w 19"/>
              <a:gd name="T49" fmla="*/ 540357190 h 42"/>
              <a:gd name="T50" fmla="*/ 67044626 w 19"/>
              <a:gd name="T51" fmla="*/ 660427903 h 42"/>
              <a:gd name="T52" fmla="*/ 67044626 w 19"/>
              <a:gd name="T53" fmla="*/ 900584824 h 42"/>
              <a:gd name="T54" fmla="*/ 201133894 w 19"/>
              <a:gd name="T55" fmla="*/ 1020671276 h 42"/>
              <a:gd name="T56" fmla="*/ 335231366 w 19"/>
              <a:gd name="T57" fmla="*/ 1080706632 h 42"/>
              <a:gd name="T58" fmla="*/ 469320586 w 19"/>
              <a:gd name="T59" fmla="*/ 1140749737 h 42"/>
              <a:gd name="T60" fmla="*/ 603409933 w 19"/>
              <a:gd name="T61" fmla="*/ 1260828198 h 42"/>
              <a:gd name="T62" fmla="*/ 268186692 w 19"/>
              <a:gd name="T63" fmla="*/ 1440942015 h 42"/>
              <a:gd name="T64" fmla="*/ 67044626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57" name="Freeform 65"/>
          <p:cNvSpPr>
            <a:spLocks/>
          </p:cNvSpPr>
          <p:nvPr/>
        </p:nvSpPr>
        <p:spPr bwMode="auto">
          <a:xfrm>
            <a:off x="6739467"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58" name="Freeform 66"/>
          <p:cNvSpPr>
            <a:spLocks/>
          </p:cNvSpPr>
          <p:nvPr/>
        </p:nvSpPr>
        <p:spPr bwMode="auto">
          <a:xfrm>
            <a:off x="6732411"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n-US"/>
          </a:p>
        </p:txBody>
      </p:sp>
      <p:sp>
        <p:nvSpPr>
          <p:cNvPr id="48159" name="Freeform 67"/>
          <p:cNvSpPr>
            <a:spLocks/>
          </p:cNvSpPr>
          <p:nvPr/>
        </p:nvSpPr>
        <p:spPr bwMode="auto">
          <a:xfrm>
            <a:off x="6884812" y="2638425"/>
            <a:ext cx="86077" cy="101600"/>
          </a:xfrm>
          <a:custGeom>
            <a:avLst/>
            <a:gdLst>
              <a:gd name="T0" fmla="*/ 0 w 12"/>
              <a:gd name="T1" fmla="*/ 122162272 h 13"/>
              <a:gd name="T2" fmla="*/ 195360579 w 12"/>
              <a:gd name="T3" fmla="*/ 671880847 h 13"/>
              <a:gd name="T4" fmla="*/ 195360579 w 12"/>
              <a:gd name="T5" fmla="*/ 732965875 h 13"/>
              <a:gd name="T6" fmla="*/ 130245755 w 12"/>
              <a:gd name="T7" fmla="*/ 732965875 h 13"/>
              <a:gd name="T8" fmla="*/ 195360579 w 12"/>
              <a:gd name="T9" fmla="*/ 794043088 h 13"/>
              <a:gd name="T10" fmla="*/ 195360579 w 12"/>
              <a:gd name="T11" fmla="*/ 794043088 h 13"/>
              <a:gd name="T12" fmla="*/ 195360579 w 12"/>
              <a:gd name="T13" fmla="*/ 794043088 h 13"/>
              <a:gd name="T14" fmla="*/ 390729227 w 12"/>
              <a:gd name="T15" fmla="*/ 732965875 h 13"/>
              <a:gd name="T16" fmla="*/ 455844019 w 12"/>
              <a:gd name="T17" fmla="*/ 671880847 h 13"/>
              <a:gd name="T18" fmla="*/ 455844019 w 12"/>
              <a:gd name="T19" fmla="*/ 610803634 h 13"/>
              <a:gd name="T20" fmla="*/ 455844019 w 12"/>
              <a:gd name="T21" fmla="*/ 549718606 h 13"/>
              <a:gd name="T22" fmla="*/ 455844019 w 12"/>
              <a:gd name="T23" fmla="*/ 427564058 h 13"/>
              <a:gd name="T24" fmla="*/ 520966881 w 12"/>
              <a:gd name="T25" fmla="*/ 366479030 h 13"/>
              <a:gd name="T26" fmla="*/ 520966881 w 12"/>
              <a:gd name="T27" fmla="*/ 427564058 h 13"/>
              <a:gd name="T28" fmla="*/ 520966881 w 12"/>
              <a:gd name="T29" fmla="*/ 488641271 h 13"/>
              <a:gd name="T30" fmla="*/ 520966881 w 12"/>
              <a:gd name="T31" fmla="*/ 610803634 h 13"/>
              <a:gd name="T32" fmla="*/ 586089869 w 12"/>
              <a:gd name="T33" fmla="*/ 610803634 h 13"/>
              <a:gd name="T34" fmla="*/ 586089869 w 12"/>
              <a:gd name="T35" fmla="*/ 610803634 h 13"/>
              <a:gd name="T36" fmla="*/ 586089869 w 12"/>
              <a:gd name="T37" fmla="*/ 549718606 h 13"/>
              <a:gd name="T38" fmla="*/ 651212731 w 12"/>
              <a:gd name="T39" fmla="*/ 549718606 h 13"/>
              <a:gd name="T40" fmla="*/ 716327523 w 12"/>
              <a:gd name="T41" fmla="*/ 488641271 h 13"/>
              <a:gd name="T42" fmla="*/ 781450385 w 12"/>
              <a:gd name="T43" fmla="*/ 488641271 h 13"/>
              <a:gd name="T44" fmla="*/ 781450385 w 12"/>
              <a:gd name="T45" fmla="*/ 488641271 h 13"/>
              <a:gd name="T46" fmla="*/ 716327523 w 12"/>
              <a:gd name="T47" fmla="*/ 427564058 h 13"/>
              <a:gd name="T48" fmla="*/ 716327523 w 12"/>
              <a:gd name="T49" fmla="*/ 366479030 h 13"/>
              <a:gd name="T50" fmla="*/ 716327523 w 12"/>
              <a:gd name="T51" fmla="*/ 366479030 h 13"/>
              <a:gd name="T52" fmla="*/ 651212731 w 12"/>
              <a:gd name="T53" fmla="*/ 366479030 h 13"/>
              <a:gd name="T54" fmla="*/ 586089869 w 12"/>
              <a:gd name="T55" fmla="*/ 305401817 h 13"/>
              <a:gd name="T56" fmla="*/ 586089869 w 12"/>
              <a:gd name="T57" fmla="*/ 305401817 h 13"/>
              <a:gd name="T58" fmla="*/ 455844019 w 12"/>
              <a:gd name="T59" fmla="*/ 244324543 h 13"/>
              <a:gd name="T60" fmla="*/ 390729227 w 12"/>
              <a:gd name="T61" fmla="*/ 122162272 h 13"/>
              <a:gd name="T62" fmla="*/ 390729227 w 12"/>
              <a:gd name="T63" fmla="*/ 122162272 h 13"/>
              <a:gd name="T64" fmla="*/ 325606365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60" name="Freeform 68"/>
          <p:cNvSpPr>
            <a:spLocks/>
          </p:cNvSpPr>
          <p:nvPr/>
        </p:nvSpPr>
        <p:spPr bwMode="auto">
          <a:xfrm>
            <a:off x="6790267"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8161" name="Freeform 69"/>
          <p:cNvSpPr>
            <a:spLocks/>
          </p:cNvSpPr>
          <p:nvPr/>
        </p:nvSpPr>
        <p:spPr bwMode="auto">
          <a:xfrm>
            <a:off x="6841067" y="1887539"/>
            <a:ext cx="354189" cy="611187"/>
          </a:xfrm>
          <a:custGeom>
            <a:avLst/>
            <a:gdLst>
              <a:gd name="T0" fmla="*/ 661277858 w 49"/>
              <a:gd name="T1" fmla="*/ 2147483647 h 79"/>
              <a:gd name="T2" fmla="*/ 661277858 w 49"/>
              <a:gd name="T3" fmla="*/ 2147483647 h 79"/>
              <a:gd name="T4" fmla="*/ 793535006 w 49"/>
              <a:gd name="T5" fmla="*/ 2147483647 h 79"/>
              <a:gd name="T6" fmla="*/ 859663579 w 49"/>
              <a:gd name="T7" fmla="*/ 2147483647 h 79"/>
              <a:gd name="T8" fmla="*/ 925792153 w 49"/>
              <a:gd name="T9" fmla="*/ 2147483647 h 79"/>
              <a:gd name="T10" fmla="*/ 991912595 w 49"/>
              <a:gd name="T11" fmla="*/ 2147483647 h 79"/>
              <a:gd name="T12" fmla="*/ 1058041168 w 49"/>
              <a:gd name="T13" fmla="*/ 2147483647 h 79"/>
              <a:gd name="T14" fmla="*/ 1190298569 w 49"/>
              <a:gd name="T15" fmla="*/ 2147483647 h 79"/>
              <a:gd name="T16" fmla="*/ 1190298569 w 49"/>
              <a:gd name="T17" fmla="*/ 2147483647 h 79"/>
              <a:gd name="T18" fmla="*/ 1322555717 w 49"/>
              <a:gd name="T19" fmla="*/ 2147483647 h 79"/>
              <a:gd name="T20" fmla="*/ 1388684290 w 49"/>
              <a:gd name="T21" fmla="*/ 2147483647 h 79"/>
              <a:gd name="T22" fmla="*/ 1454812864 w 49"/>
              <a:gd name="T23" fmla="*/ 2147483647 h 79"/>
              <a:gd name="T24" fmla="*/ 1454812864 w 49"/>
              <a:gd name="T25" fmla="*/ 2147483647 h 79"/>
              <a:gd name="T26" fmla="*/ 1719319026 w 49"/>
              <a:gd name="T27" fmla="*/ 2147483647 h 79"/>
              <a:gd name="T28" fmla="*/ 1719319026 w 49"/>
              <a:gd name="T29" fmla="*/ 2147483647 h 79"/>
              <a:gd name="T30" fmla="*/ 1851576174 w 49"/>
              <a:gd name="T31" fmla="*/ 2147483647 h 79"/>
              <a:gd name="T32" fmla="*/ 1917704747 w 49"/>
              <a:gd name="T33" fmla="*/ 2147483647 h 79"/>
              <a:gd name="T34" fmla="*/ 2049961895 w 49"/>
              <a:gd name="T35" fmla="*/ 2147483647 h 79"/>
              <a:gd name="T36" fmla="*/ 2049961895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70011 w 49"/>
              <a:gd name="T79" fmla="*/ 0 h 79"/>
              <a:gd name="T80" fmla="*/ 1454812864 w 49"/>
              <a:gd name="T81" fmla="*/ 0 h 79"/>
              <a:gd name="T82" fmla="*/ 1388684290 w 49"/>
              <a:gd name="T83" fmla="*/ 119707534 h 79"/>
              <a:gd name="T84" fmla="*/ 1190298569 w 49"/>
              <a:gd name="T85" fmla="*/ 119707534 h 79"/>
              <a:gd name="T86" fmla="*/ 991912595 w 49"/>
              <a:gd name="T87" fmla="*/ 299272749 h 79"/>
              <a:gd name="T88" fmla="*/ 925792153 w 49"/>
              <a:gd name="T89" fmla="*/ 119707534 h 79"/>
              <a:gd name="T90" fmla="*/ 859663579 w 49"/>
              <a:gd name="T91" fmla="*/ 59857635 h 79"/>
              <a:gd name="T92" fmla="*/ 396763437 w 49"/>
              <a:gd name="T93" fmla="*/ 957668008 h 79"/>
              <a:gd name="T94" fmla="*/ 462892010 w 49"/>
              <a:gd name="T95" fmla="*/ 1137225638 h 79"/>
              <a:gd name="T96" fmla="*/ 462892010 w 49"/>
              <a:gd name="T97" fmla="*/ 1316790762 h 79"/>
              <a:gd name="T98" fmla="*/ 330634863 w 49"/>
              <a:gd name="T99" fmla="*/ 1436498265 h 79"/>
              <a:gd name="T100" fmla="*/ 396763437 w 49"/>
              <a:gd name="T101" fmla="*/ 1915328280 h 79"/>
              <a:gd name="T102" fmla="*/ 264514358 w 49"/>
              <a:gd name="T103" fmla="*/ 2147483647 h 79"/>
              <a:gd name="T104" fmla="*/ 264514358 w 49"/>
              <a:gd name="T105" fmla="*/ 2147483647 h 79"/>
              <a:gd name="T106" fmla="*/ 198385784 w 49"/>
              <a:gd name="T107" fmla="*/ 2147483647 h 79"/>
              <a:gd name="T108" fmla="*/ 198385784 w 49"/>
              <a:gd name="T109" fmla="*/ 2147483647 h 79"/>
              <a:gd name="T110" fmla="*/ 66128589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 name="Group 70"/>
          <p:cNvGrpSpPr>
            <a:grpSpLocks/>
          </p:cNvGrpSpPr>
          <p:nvPr/>
        </p:nvGrpSpPr>
        <p:grpSpPr bwMode="auto">
          <a:xfrm>
            <a:off x="2875845" y="4635501"/>
            <a:ext cx="859367" cy="588963"/>
            <a:chOff x="1991" y="3321"/>
            <a:chExt cx="361" cy="231"/>
          </a:xfrm>
        </p:grpSpPr>
        <p:sp>
          <p:nvSpPr>
            <p:cNvPr id="48172"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3"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4"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5"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6"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7"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8"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8179"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48163" name="Rectangle 11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1999</a:t>
            </a:r>
          </a:p>
        </p:txBody>
      </p:sp>
      <p:sp>
        <p:nvSpPr>
          <p:cNvPr id="48164" name="Text Box 14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8165" name="Text Box 167"/>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8166" name="Rectangle 168"/>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67" name="Rectangle 169"/>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68" name="Rectangle 170"/>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8169" name="Rectangle 171"/>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70" name="Rectangle 17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8171" name="Rectangle 173"/>
          <p:cNvSpPr>
            <a:spLocks noChangeArrowheads="1"/>
          </p:cNvSpPr>
          <p:nvPr/>
        </p:nvSpPr>
        <p:spPr bwMode="auto">
          <a:xfrm>
            <a:off x="395112" y="5892800"/>
            <a:ext cx="4310945"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86"/>
          <p:cNvGrpSpPr>
            <a:grpSpLocks/>
          </p:cNvGrpSpPr>
          <p:nvPr/>
        </p:nvGrpSpPr>
        <p:grpSpPr bwMode="auto">
          <a:xfrm>
            <a:off x="1027289" y="1709738"/>
            <a:ext cx="6169378" cy="3567112"/>
            <a:chOff x="1155701" y="1709740"/>
            <a:chExt cx="6940549" cy="3567112"/>
          </a:xfrm>
        </p:grpSpPr>
        <p:sp>
          <p:nvSpPr>
            <p:cNvPr id="49164" name="Freeform 5"/>
            <p:cNvSpPr>
              <a:spLocks/>
            </p:cNvSpPr>
            <p:nvPr/>
          </p:nvSpPr>
          <p:spPr bwMode="auto">
            <a:xfrm>
              <a:off x="4514851"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5" name="Freeform 6"/>
            <p:cNvSpPr>
              <a:spLocks/>
            </p:cNvSpPr>
            <p:nvPr/>
          </p:nvSpPr>
          <p:spPr bwMode="auto">
            <a:xfrm>
              <a:off x="4483100" y="2398713"/>
              <a:ext cx="765176" cy="495300"/>
            </a:xfrm>
            <a:custGeom>
              <a:avLst/>
              <a:gdLst>
                <a:gd name="T0" fmla="*/ 0 w 94"/>
                <a:gd name="T1" fmla="*/ 2147483647 h 64"/>
                <a:gd name="T2" fmla="*/ 198791096 w 94"/>
                <a:gd name="T3" fmla="*/ 1018182017 h 64"/>
                <a:gd name="T4" fmla="*/ 265052060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6" name="Freeform 9"/>
            <p:cNvSpPr>
              <a:spLocks/>
            </p:cNvSpPr>
            <p:nvPr/>
          </p:nvSpPr>
          <p:spPr bwMode="auto">
            <a:xfrm>
              <a:off x="4522789"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7" name="Freeform 12"/>
            <p:cNvSpPr>
              <a:spLocks/>
            </p:cNvSpPr>
            <p:nvPr/>
          </p:nvSpPr>
          <p:spPr bwMode="auto">
            <a:xfrm>
              <a:off x="5597525" y="2282827"/>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8" name="Freeform 18"/>
            <p:cNvSpPr>
              <a:spLocks/>
            </p:cNvSpPr>
            <p:nvPr/>
          </p:nvSpPr>
          <p:spPr bwMode="auto">
            <a:xfrm>
              <a:off x="6289675" y="4311650"/>
              <a:ext cx="1001714" cy="719138"/>
            </a:xfrm>
            <a:custGeom>
              <a:avLst/>
              <a:gdLst>
                <a:gd name="T0" fmla="*/ 0 w 123"/>
                <a:gd name="T1" fmla="*/ 478350457 h 93"/>
                <a:gd name="T2" fmla="*/ 0 w 123"/>
                <a:gd name="T3" fmla="*/ 597943961 h 93"/>
                <a:gd name="T4" fmla="*/ 132649736 w 123"/>
                <a:gd name="T5" fmla="*/ 717529612 h 93"/>
                <a:gd name="T6" fmla="*/ 198974620 w 123"/>
                <a:gd name="T7" fmla="*/ 896911954 h 93"/>
                <a:gd name="T8" fmla="*/ 265299471 w 123"/>
                <a:gd name="T9" fmla="*/ 1016497846 h 93"/>
                <a:gd name="T10" fmla="*/ 198974620 w 123"/>
                <a:gd name="T11" fmla="*/ 1136091230 h 93"/>
                <a:gd name="T12" fmla="*/ 464274091 w 123"/>
                <a:gd name="T13" fmla="*/ 1076294538 h 93"/>
                <a:gd name="T14" fmla="*/ 596923922 w 123"/>
                <a:gd name="T15" fmla="*/ 896911954 h 93"/>
                <a:gd name="T16" fmla="*/ 663248774 w 123"/>
                <a:gd name="T17" fmla="*/ 896911954 h 93"/>
                <a:gd name="T18" fmla="*/ 596923922 w 123"/>
                <a:gd name="T19" fmla="*/ 1016497846 h 93"/>
                <a:gd name="T20" fmla="*/ 1260172696 w 123"/>
                <a:gd name="T21" fmla="*/ 837115262 h 93"/>
                <a:gd name="T22" fmla="*/ 1260172696 w 123"/>
                <a:gd name="T23" fmla="*/ 956708646 h 93"/>
                <a:gd name="T24" fmla="*/ 1658121808 w 123"/>
                <a:gd name="T25" fmla="*/ 1016497846 h 93"/>
                <a:gd name="T26" fmla="*/ 1923421216 w 123"/>
                <a:gd name="T27" fmla="*/ 1076294538 h 93"/>
                <a:gd name="T28" fmla="*/ 2056079064 w 123"/>
                <a:gd name="T29" fmla="*/ 1136091230 h 93"/>
                <a:gd name="T30" fmla="*/ 2056079064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69" name="Freeform 21"/>
            <p:cNvSpPr>
              <a:spLocks/>
            </p:cNvSpPr>
            <p:nvPr/>
          </p:nvSpPr>
          <p:spPr bwMode="auto">
            <a:xfrm>
              <a:off x="2368551"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0" name="Freeform 22"/>
            <p:cNvSpPr>
              <a:spLocks/>
            </p:cNvSpPr>
            <p:nvPr/>
          </p:nvSpPr>
          <p:spPr bwMode="auto">
            <a:xfrm>
              <a:off x="3741738" y="2452690"/>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1" name="Freeform 23"/>
            <p:cNvSpPr>
              <a:spLocks/>
            </p:cNvSpPr>
            <p:nvPr/>
          </p:nvSpPr>
          <p:spPr bwMode="auto">
            <a:xfrm>
              <a:off x="3865564" y="3003552"/>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49172" name="Freeform 24"/>
            <p:cNvSpPr>
              <a:spLocks/>
            </p:cNvSpPr>
            <p:nvPr/>
          </p:nvSpPr>
          <p:spPr bwMode="auto">
            <a:xfrm>
              <a:off x="3759201" y="3521076"/>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3" name="Freeform 26"/>
            <p:cNvSpPr>
              <a:spLocks/>
            </p:cNvSpPr>
            <p:nvPr/>
          </p:nvSpPr>
          <p:spPr bwMode="auto">
            <a:xfrm>
              <a:off x="6942139"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4" name="Freeform 27"/>
            <p:cNvSpPr>
              <a:spLocks/>
            </p:cNvSpPr>
            <p:nvPr/>
          </p:nvSpPr>
          <p:spPr bwMode="auto">
            <a:xfrm>
              <a:off x="7494590"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5" name="Freeform 44"/>
            <p:cNvSpPr>
              <a:spLocks/>
            </p:cNvSpPr>
            <p:nvPr/>
          </p:nvSpPr>
          <p:spPr bwMode="auto">
            <a:xfrm>
              <a:off x="3327402" y="2794002"/>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6" name="Freeform 45"/>
            <p:cNvSpPr>
              <a:spLocks/>
            </p:cNvSpPr>
            <p:nvPr/>
          </p:nvSpPr>
          <p:spPr bwMode="auto">
            <a:xfrm>
              <a:off x="2636839" y="1709740"/>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7" name="Freeform 47"/>
            <p:cNvSpPr>
              <a:spLocks/>
            </p:cNvSpPr>
            <p:nvPr/>
          </p:nvSpPr>
          <p:spPr bwMode="auto">
            <a:xfrm>
              <a:off x="3157538" y="1833565"/>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8" name="Freeform 48"/>
            <p:cNvSpPr>
              <a:spLocks/>
            </p:cNvSpPr>
            <p:nvPr/>
          </p:nvSpPr>
          <p:spPr bwMode="auto">
            <a:xfrm>
              <a:off x="3433764" y="1857375"/>
              <a:ext cx="1122362"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79" name="Freeform 49"/>
            <p:cNvSpPr>
              <a:spLocks/>
            </p:cNvSpPr>
            <p:nvPr/>
          </p:nvSpPr>
          <p:spPr bwMode="auto">
            <a:xfrm>
              <a:off x="2759076" y="2662240"/>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0" name="Freeform 50"/>
            <p:cNvSpPr>
              <a:spLocks/>
            </p:cNvSpPr>
            <p:nvPr/>
          </p:nvSpPr>
          <p:spPr bwMode="auto">
            <a:xfrm>
              <a:off x="3124201"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1" name="Freeform 51"/>
            <p:cNvSpPr>
              <a:spLocks/>
            </p:cNvSpPr>
            <p:nvPr/>
          </p:nvSpPr>
          <p:spPr bwMode="auto">
            <a:xfrm>
              <a:off x="5183189" y="1981202"/>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2" name="Freeform 60"/>
            <p:cNvSpPr>
              <a:spLocks/>
            </p:cNvSpPr>
            <p:nvPr/>
          </p:nvSpPr>
          <p:spPr bwMode="auto">
            <a:xfrm>
              <a:off x="6664325" y="3127377"/>
              <a:ext cx="830264" cy="455613"/>
            </a:xfrm>
            <a:custGeom>
              <a:avLst/>
              <a:gdLst>
                <a:gd name="T0" fmla="*/ 2053967212 w 102"/>
                <a:gd name="T1" fmla="*/ 2147483647 h 59"/>
                <a:gd name="T2" fmla="*/ 1722683836 w 102"/>
                <a:gd name="T3" fmla="*/ 2147483647 h 59"/>
                <a:gd name="T4" fmla="*/ 1457658762 w 102"/>
                <a:gd name="T5" fmla="*/ 2147483647 h 59"/>
                <a:gd name="T6" fmla="*/ 331283504 w 102"/>
                <a:gd name="T7" fmla="*/ 2147483647 h 59"/>
                <a:gd name="T8" fmla="*/ 596316844 w 102"/>
                <a:gd name="T9" fmla="*/ 2147483647 h 59"/>
                <a:gd name="T10" fmla="*/ 662567008 w 102"/>
                <a:gd name="T11" fmla="*/ 2147483647 h 59"/>
                <a:gd name="T12" fmla="*/ 1258883852 w 102"/>
                <a:gd name="T13" fmla="*/ 2147483647 h 59"/>
                <a:gd name="T14" fmla="*/ 1391400459 w 102"/>
                <a:gd name="T15" fmla="*/ 2147483647 h 59"/>
                <a:gd name="T16" fmla="*/ 1788942139 w 102"/>
                <a:gd name="T17" fmla="*/ 2147483647 h 59"/>
                <a:gd name="T18" fmla="*/ 1921450606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 name="Group 139"/>
            <p:cNvGrpSpPr>
              <a:grpSpLocks/>
            </p:cNvGrpSpPr>
            <p:nvPr/>
          </p:nvGrpSpPr>
          <p:grpSpPr bwMode="auto">
            <a:xfrm>
              <a:off x="1155701" y="2035177"/>
              <a:ext cx="6388100" cy="3241675"/>
              <a:chOff x="720" y="1282"/>
              <a:chExt cx="4024" cy="2042"/>
            </a:xfrm>
          </p:grpSpPr>
          <p:sp>
            <p:nvSpPr>
              <p:cNvPr id="49201" name="Freeform 7"/>
              <p:cNvSpPr>
                <a:spLocks/>
              </p:cNvSpPr>
              <p:nvPr/>
            </p:nvSpPr>
            <p:spPr bwMode="auto">
              <a:xfrm>
                <a:off x="2800"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2" name="Freeform 8"/>
              <p:cNvSpPr>
                <a:spLocks/>
              </p:cNvSpPr>
              <p:nvPr/>
            </p:nvSpPr>
            <p:spPr bwMode="auto">
              <a:xfrm>
                <a:off x="2913"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3" name="Freeform 10"/>
              <p:cNvSpPr>
                <a:spLocks/>
              </p:cNvSpPr>
              <p:nvPr/>
            </p:nvSpPr>
            <p:spPr bwMode="auto">
              <a:xfrm>
                <a:off x="3288"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4" name="Freeform 11"/>
              <p:cNvSpPr>
                <a:spLocks/>
              </p:cNvSpPr>
              <p:nvPr/>
            </p:nvSpPr>
            <p:spPr bwMode="auto">
              <a:xfrm>
                <a:off x="3345"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5" name="Freeform 13"/>
              <p:cNvSpPr>
                <a:spLocks/>
              </p:cNvSpPr>
              <p:nvPr/>
            </p:nvSpPr>
            <p:spPr bwMode="auto">
              <a:xfrm>
                <a:off x="3779"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6" name="Freeform 14"/>
              <p:cNvSpPr>
                <a:spLocks/>
              </p:cNvSpPr>
              <p:nvPr/>
            </p:nvSpPr>
            <p:spPr bwMode="auto">
              <a:xfrm>
                <a:off x="3734"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7" name="Freeform 15"/>
              <p:cNvSpPr>
                <a:spLocks/>
              </p:cNvSpPr>
              <p:nvPr/>
            </p:nvSpPr>
            <p:spPr bwMode="auto">
              <a:xfrm>
                <a:off x="3882"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8" name="Freeform 16"/>
              <p:cNvSpPr>
                <a:spLocks/>
              </p:cNvSpPr>
              <p:nvPr/>
            </p:nvSpPr>
            <p:spPr bwMode="auto">
              <a:xfrm>
                <a:off x="4052"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09" name="Freeform 17"/>
              <p:cNvSpPr>
                <a:spLocks/>
              </p:cNvSpPr>
              <p:nvPr/>
            </p:nvSpPr>
            <p:spPr bwMode="auto">
              <a:xfrm>
                <a:off x="4134"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0" name="Freeform 19"/>
              <p:cNvSpPr>
                <a:spLocks/>
              </p:cNvSpPr>
              <p:nvPr/>
            </p:nvSpPr>
            <p:spPr bwMode="auto">
              <a:xfrm>
                <a:off x="4236"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1" name="Freeform 20"/>
              <p:cNvSpPr>
                <a:spLocks/>
              </p:cNvSpPr>
              <p:nvPr/>
            </p:nvSpPr>
            <p:spPr bwMode="auto">
              <a:xfrm>
                <a:off x="3425"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2" name="Freeform 25"/>
              <p:cNvSpPr>
                <a:spLocks/>
              </p:cNvSpPr>
              <p:nvPr/>
            </p:nvSpPr>
            <p:spPr bwMode="auto">
              <a:xfrm>
                <a:off x="2545"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4" name="Group 28"/>
              <p:cNvGrpSpPr>
                <a:grpSpLocks/>
              </p:cNvGrpSpPr>
              <p:nvPr/>
            </p:nvGrpSpPr>
            <p:grpSpPr bwMode="auto">
              <a:xfrm>
                <a:off x="720" y="2448"/>
                <a:ext cx="1266" cy="876"/>
                <a:chOff x="768" y="2832"/>
                <a:chExt cx="1203" cy="876"/>
              </a:xfrm>
            </p:grpSpPr>
            <p:sp>
              <p:nvSpPr>
                <p:cNvPr id="49225" name="Freeform 29"/>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6" name="Freeform 30"/>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49227" name="Freeform 31"/>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8" name="Freeform 32"/>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29" name="Freeform 33"/>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0" name="Freeform 34"/>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1" name="Freeform 35"/>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2" name="Freeform 36"/>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3" name="Freeform 37"/>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4" name="Freeform 38"/>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5" name="Freeform 39"/>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6" name="Freeform 40"/>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49237" name="Freeform 41"/>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8" name="Freeform 42"/>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39" name="Freeform 43"/>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4" name="Freeform 46"/>
              <p:cNvSpPr>
                <a:spLocks/>
              </p:cNvSpPr>
              <p:nvPr/>
            </p:nvSpPr>
            <p:spPr bwMode="auto">
              <a:xfrm>
                <a:off x="1529"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5" name="Freeform 52"/>
              <p:cNvSpPr>
                <a:spLocks/>
              </p:cNvSpPr>
              <p:nvPr/>
            </p:nvSpPr>
            <p:spPr bwMode="auto">
              <a:xfrm>
                <a:off x="3467"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6" name="Freeform 53"/>
              <p:cNvSpPr>
                <a:spLocks/>
              </p:cNvSpPr>
              <p:nvPr/>
            </p:nvSpPr>
            <p:spPr bwMode="auto">
              <a:xfrm>
                <a:off x="3626"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5" name="Group 54"/>
              <p:cNvGrpSpPr>
                <a:grpSpLocks/>
              </p:cNvGrpSpPr>
              <p:nvPr/>
            </p:nvGrpSpPr>
            <p:grpSpPr bwMode="auto">
              <a:xfrm>
                <a:off x="3661" y="1384"/>
                <a:ext cx="523" cy="468"/>
                <a:chOff x="3562" y="1636"/>
                <a:chExt cx="497" cy="468"/>
              </a:xfrm>
            </p:grpSpPr>
            <p:sp>
              <p:nvSpPr>
                <p:cNvPr id="49223" name="Freeform 55"/>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4" name="Freeform 56"/>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218" name="Freeform 57"/>
              <p:cNvSpPr>
                <a:spLocks/>
              </p:cNvSpPr>
              <p:nvPr/>
            </p:nvSpPr>
            <p:spPr bwMode="auto">
              <a:xfrm>
                <a:off x="3872"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19" name="Freeform 58"/>
              <p:cNvSpPr>
                <a:spLocks/>
              </p:cNvSpPr>
              <p:nvPr/>
            </p:nvSpPr>
            <p:spPr bwMode="auto">
              <a:xfrm>
                <a:off x="3657"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0" name="Freeform 59"/>
              <p:cNvSpPr>
                <a:spLocks/>
              </p:cNvSpPr>
              <p:nvPr/>
            </p:nvSpPr>
            <p:spPr bwMode="auto">
              <a:xfrm>
                <a:off x="4324"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1" name="Freeform 61"/>
              <p:cNvSpPr>
                <a:spLocks/>
              </p:cNvSpPr>
              <p:nvPr/>
            </p:nvSpPr>
            <p:spPr bwMode="auto">
              <a:xfrm>
                <a:off x="4225" y="2350"/>
                <a:ext cx="354" cy="258"/>
              </a:xfrm>
              <a:custGeom>
                <a:avLst/>
                <a:gdLst>
                  <a:gd name="T0" fmla="*/ 1077 w 69"/>
                  <a:gd name="T1" fmla="*/ 1256 h 53"/>
                  <a:gd name="T2" fmla="*/ 1000 w 69"/>
                  <a:gd name="T3" fmla="*/ 1232 h 53"/>
                  <a:gd name="T4" fmla="*/ 975 w 69"/>
                  <a:gd name="T5" fmla="*/ 1139 h 53"/>
                  <a:gd name="T6" fmla="*/ 867 w 69"/>
                  <a:gd name="T7" fmla="*/ 1042 h 53"/>
                  <a:gd name="T8" fmla="*/ 816 w 69"/>
                  <a:gd name="T9" fmla="*/ 925 h 53"/>
                  <a:gd name="T10" fmla="*/ 764 w 69"/>
                  <a:gd name="T11" fmla="*/ 876 h 53"/>
                  <a:gd name="T12" fmla="*/ 657 w 69"/>
                  <a:gd name="T13" fmla="*/ 808 h 53"/>
                  <a:gd name="T14" fmla="*/ 605 w 69"/>
                  <a:gd name="T15" fmla="*/ 759 h 53"/>
                  <a:gd name="T16" fmla="*/ 580 w 69"/>
                  <a:gd name="T17" fmla="*/ 711 h 53"/>
                  <a:gd name="T18" fmla="*/ 395 w 69"/>
                  <a:gd name="T19" fmla="*/ 594 h 53"/>
                  <a:gd name="T20" fmla="*/ 344 w 69"/>
                  <a:gd name="T21" fmla="*/ 545 h 53"/>
                  <a:gd name="T22" fmla="*/ 262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8 w 69"/>
                  <a:gd name="T37" fmla="*/ 73 h 53"/>
                  <a:gd name="T38" fmla="*/ 344 w 69"/>
                  <a:gd name="T39" fmla="*/ 49 h 53"/>
                  <a:gd name="T40" fmla="*/ 816 w 69"/>
                  <a:gd name="T41" fmla="*/ 24 h 53"/>
                  <a:gd name="T42" fmla="*/ 816 w 69"/>
                  <a:gd name="T43" fmla="*/ 49 h 53"/>
                  <a:gd name="T44" fmla="*/ 923 w 69"/>
                  <a:gd name="T45" fmla="*/ 92 h 53"/>
                  <a:gd name="T46" fmla="*/ 1344 w 69"/>
                  <a:gd name="T47" fmla="*/ 92 h 53"/>
                  <a:gd name="T48" fmla="*/ 1791 w 69"/>
                  <a:gd name="T49" fmla="*/ 404 h 53"/>
                  <a:gd name="T50" fmla="*/ 1739 w 69"/>
                  <a:gd name="T51" fmla="*/ 448 h 53"/>
                  <a:gd name="T52" fmla="*/ 1657 w 69"/>
                  <a:gd name="T53" fmla="*/ 570 h 53"/>
                  <a:gd name="T54" fmla="*/ 1631 w 69"/>
                  <a:gd name="T55" fmla="*/ 662 h 53"/>
                  <a:gd name="T56" fmla="*/ 1631 w 69"/>
                  <a:gd name="T57" fmla="*/ 711 h 53"/>
                  <a:gd name="T58" fmla="*/ 1580 w 69"/>
                  <a:gd name="T59" fmla="*/ 735 h 53"/>
                  <a:gd name="T60" fmla="*/ 1555 w 69"/>
                  <a:gd name="T61" fmla="*/ 784 h 53"/>
                  <a:gd name="T62" fmla="*/ 1498 w 69"/>
                  <a:gd name="T63" fmla="*/ 828 h 53"/>
                  <a:gd name="T64" fmla="*/ 1395 w 69"/>
                  <a:gd name="T65" fmla="*/ 925 h 53"/>
                  <a:gd name="T66" fmla="*/ 1319 w 69"/>
                  <a:gd name="T67" fmla="*/ 974 h 53"/>
                  <a:gd name="T68" fmla="*/ 1288 w 69"/>
                  <a:gd name="T69" fmla="*/ 1017 h 53"/>
                  <a:gd name="T70" fmla="*/ 1211 w 69"/>
                  <a:gd name="T71" fmla="*/ 1042 h 53"/>
                  <a:gd name="T72" fmla="*/ 1211 w 69"/>
                  <a:gd name="T73" fmla="*/ 1066 h 53"/>
                  <a:gd name="T74" fmla="*/ 1185 w 69"/>
                  <a:gd name="T75" fmla="*/ 1115 h 53"/>
                  <a:gd name="T76" fmla="*/ 1134 w 69"/>
                  <a:gd name="T77" fmla="*/ 1139 h 53"/>
                  <a:gd name="T78" fmla="*/ 1134 w 69"/>
                  <a:gd name="T79" fmla="*/ 1139 h 53"/>
                  <a:gd name="T80" fmla="*/ 1134 w 69"/>
                  <a:gd name="T81" fmla="*/ 1163 h 53"/>
                  <a:gd name="T82" fmla="*/ 1159 w 69"/>
                  <a:gd name="T83" fmla="*/ 1183 h 53"/>
                  <a:gd name="T84" fmla="*/ 1103 w 69"/>
                  <a:gd name="T85" fmla="*/ 1207 h 53"/>
                  <a:gd name="T86" fmla="*/ 1077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49222" name="Freeform 62"/>
              <p:cNvSpPr>
                <a:spLocks/>
              </p:cNvSpPr>
              <p:nvPr/>
            </p:nvSpPr>
            <p:spPr bwMode="auto">
              <a:xfrm>
                <a:off x="4066"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49184" name="Freeform 63"/>
            <p:cNvSpPr>
              <a:spLocks/>
            </p:cNvSpPr>
            <p:nvPr/>
          </p:nvSpPr>
          <p:spPr bwMode="auto">
            <a:xfrm>
              <a:off x="7029452" y="3041650"/>
              <a:ext cx="504825"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5" name="Freeform 64"/>
            <p:cNvSpPr>
              <a:spLocks/>
            </p:cNvSpPr>
            <p:nvPr/>
          </p:nvSpPr>
          <p:spPr bwMode="auto">
            <a:xfrm>
              <a:off x="7413625" y="3017840"/>
              <a:ext cx="120650"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6" name="Freeform 65"/>
            <p:cNvSpPr>
              <a:spLocks/>
            </p:cNvSpPr>
            <p:nvPr/>
          </p:nvSpPr>
          <p:spPr bwMode="auto">
            <a:xfrm>
              <a:off x="7445375" y="2801940"/>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7" name="Freeform 66"/>
            <p:cNvSpPr>
              <a:spLocks/>
            </p:cNvSpPr>
            <p:nvPr/>
          </p:nvSpPr>
          <p:spPr bwMode="auto">
            <a:xfrm>
              <a:off x="7583489" y="2654302"/>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8" name="Freeform 67"/>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89" name="Freeform 68"/>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0" name="Freeform 69"/>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1" name="Freeform 70"/>
            <p:cNvSpPr>
              <a:spLocks/>
            </p:cNvSpPr>
            <p:nvPr/>
          </p:nvSpPr>
          <p:spPr bwMode="auto">
            <a:xfrm>
              <a:off x="7697788" y="1887540"/>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6" name="Group 71"/>
            <p:cNvGrpSpPr>
              <a:grpSpLocks/>
            </p:cNvGrpSpPr>
            <p:nvPr/>
          </p:nvGrpSpPr>
          <p:grpSpPr bwMode="auto">
            <a:xfrm>
              <a:off x="3159127" y="4589463"/>
              <a:ext cx="1044575" cy="635000"/>
              <a:chOff x="1991" y="3321"/>
              <a:chExt cx="361" cy="231"/>
            </a:xfrm>
          </p:grpSpPr>
          <p:sp>
            <p:nvSpPr>
              <p:cNvPr id="49193" name="Freeform 72"/>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4" name="Freeform 73"/>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5" name="Freeform 74"/>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6" name="Freeform 75"/>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7" name="Freeform 76"/>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8" name="Freeform 77"/>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199" name="Freeform 78"/>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49200" name="Freeform 79"/>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
        <p:nvSpPr>
          <p:cNvPr id="49155" name="Rectangle 11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2000</a:t>
            </a:r>
          </a:p>
        </p:txBody>
      </p:sp>
      <p:sp>
        <p:nvSpPr>
          <p:cNvPr id="49156" name="Text Box 149"/>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49157" name="Text Box 168"/>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a:t>
            </a:r>
            <a:r>
              <a:rPr lang="en-US" sz="1400">
                <a:solidFill>
                  <a:srgbClr val="000000"/>
                </a:solidFill>
                <a:latin typeface="Arial Narrow" pitchFamily="34" charset="0"/>
              </a:rPr>
              <a:t> </a:t>
            </a:r>
            <a:r>
              <a:rPr lang="en-US" sz="1400" b="1">
                <a:solidFill>
                  <a:srgbClr val="000000"/>
                </a:solidFill>
                <a:latin typeface="Arial Narrow" pitchFamily="34" charset="0"/>
              </a:rPr>
              <a:t>≥20%</a:t>
            </a:r>
            <a:endParaRPr lang="en-US" sz="1400">
              <a:solidFill>
                <a:srgbClr val="000000"/>
              </a:solidFill>
              <a:latin typeface="Arial Narrow" pitchFamily="34" charset="0"/>
            </a:endParaRPr>
          </a:p>
        </p:txBody>
      </p:sp>
      <p:sp>
        <p:nvSpPr>
          <p:cNvPr id="49158" name="Rectangle 169"/>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59" name="Rectangle 170"/>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0" name="Rectangle 171"/>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49161" name="Rectangle 172"/>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2" name="Rectangle 174"/>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49163" name="Rectangle 175"/>
          <p:cNvSpPr>
            <a:spLocks noChangeArrowheads="1"/>
          </p:cNvSpPr>
          <p:nvPr/>
        </p:nvSpPr>
        <p:spPr bwMode="auto">
          <a:xfrm>
            <a:off x="395112" y="5892800"/>
            <a:ext cx="4310945"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78"/>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2001</a:t>
            </a:r>
          </a:p>
        </p:txBody>
      </p:sp>
      <p:sp>
        <p:nvSpPr>
          <p:cNvPr id="50179" name="Freeform 3"/>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0" name="Freeform 16"/>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1" name="Freeform 20"/>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2" name="Freeform 21"/>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50183" name="Freeform 22"/>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4" name="Freeform 25"/>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5" name="Freeform 42"/>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6" name="Freeform 4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7" name="Freeform 46"/>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8" name="Freeform 47"/>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89" name="Freeform 48"/>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0" name="Freeform 49"/>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1" name="Freeform 56"/>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0192" name="Freeform 58"/>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3" name="Freeform 61"/>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103"/>
          <p:cNvGrpSpPr>
            <a:grpSpLocks/>
          </p:cNvGrpSpPr>
          <p:nvPr/>
        </p:nvGrpSpPr>
        <p:grpSpPr bwMode="auto">
          <a:xfrm>
            <a:off x="1027290" y="1833564"/>
            <a:ext cx="5880100" cy="3443287"/>
            <a:chOff x="720" y="1155"/>
            <a:chExt cx="4167" cy="2169"/>
          </a:xfrm>
        </p:grpSpPr>
        <p:sp>
          <p:nvSpPr>
            <p:cNvPr id="50219" name="Freeform 4"/>
            <p:cNvSpPr>
              <a:spLocks/>
            </p:cNvSpPr>
            <p:nvPr/>
          </p:nvSpPr>
          <p:spPr bwMode="auto">
            <a:xfrm>
              <a:off x="2816" y="1511"/>
              <a:ext cx="482" cy="312"/>
            </a:xfrm>
            <a:custGeom>
              <a:avLst/>
              <a:gdLst>
                <a:gd name="T0" fmla="*/ 0 w 94"/>
                <a:gd name="T1" fmla="*/ 1214 h 64"/>
                <a:gd name="T2" fmla="*/ 77 w 94"/>
                <a:gd name="T3" fmla="*/ 405 h 64"/>
                <a:gd name="T4" fmla="*/ 108 w 94"/>
                <a:gd name="T5" fmla="*/ 0 h 64"/>
                <a:gd name="T6" fmla="*/ 2446 w 94"/>
                <a:gd name="T7" fmla="*/ 97 h 64"/>
                <a:gd name="T8" fmla="*/ 2446 w 94"/>
                <a:gd name="T9" fmla="*/ 141 h 64"/>
                <a:gd name="T10" fmla="*/ 2420 w 94"/>
                <a:gd name="T11" fmla="*/ 166 h 64"/>
                <a:gd name="T12" fmla="*/ 2364 w 94"/>
                <a:gd name="T13" fmla="*/ 239 h 64"/>
                <a:gd name="T14" fmla="*/ 2364 w 94"/>
                <a:gd name="T15" fmla="*/ 263 h 64"/>
                <a:gd name="T16" fmla="*/ 2472 w 94"/>
                <a:gd name="T17" fmla="*/ 356 h 64"/>
                <a:gd name="T18" fmla="*/ 2472 w 94"/>
                <a:gd name="T19" fmla="*/ 1092 h 64"/>
                <a:gd name="T20" fmla="*/ 2472 w 94"/>
                <a:gd name="T21" fmla="*/ 1092 h 64"/>
                <a:gd name="T22" fmla="*/ 2420 w 94"/>
                <a:gd name="T23" fmla="*/ 1092 h 64"/>
                <a:gd name="T24" fmla="*/ 2446 w 94"/>
                <a:gd name="T25" fmla="*/ 1116 h 64"/>
                <a:gd name="T26" fmla="*/ 2472 w 94"/>
                <a:gd name="T27" fmla="*/ 1141 h 64"/>
                <a:gd name="T28" fmla="*/ 2446 w 94"/>
                <a:gd name="T29" fmla="*/ 1189 h 64"/>
                <a:gd name="T30" fmla="*/ 2472 w 94"/>
                <a:gd name="T31" fmla="*/ 1214 h 64"/>
                <a:gd name="T32" fmla="*/ 2472 w 94"/>
                <a:gd name="T33" fmla="*/ 1282 h 64"/>
                <a:gd name="T34" fmla="*/ 2446 w 94"/>
                <a:gd name="T35" fmla="*/ 1282 h 64"/>
                <a:gd name="T36" fmla="*/ 2472 w 94"/>
                <a:gd name="T37" fmla="*/ 1331 h 64"/>
                <a:gd name="T38" fmla="*/ 2420 w 94"/>
                <a:gd name="T39" fmla="*/ 1404 h 64"/>
                <a:gd name="T40" fmla="*/ 2472 w 94"/>
                <a:gd name="T41" fmla="*/ 1472 h 64"/>
                <a:gd name="T42" fmla="*/ 2472 w 94"/>
                <a:gd name="T43" fmla="*/ 1521 h 64"/>
                <a:gd name="T44" fmla="*/ 2472 w 94"/>
                <a:gd name="T45" fmla="*/ 1521 h 64"/>
                <a:gd name="T46" fmla="*/ 2395 w 94"/>
                <a:gd name="T47" fmla="*/ 1472 h 64"/>
                <a:gd name="T48" fmla="*/ 2261 w 94"/>
                <a:gd name="T49" fmla="*/ 1404 h 64"/>
                <a:gd name="T50" fmla="*/ 2210 w 94"/>
                <a:gd name="T51" fmla="*/ 1380 h 64"/>
                <a:gd name="T52" fmla="*/ 2154 w 94"/>
                <a:gd name="T53" fmla="*/ 1380 h 64"/>
                <a:gd name="T54" fmla="*/ 2102 w 94"/>
                <a:gd name="T55" fmla="*/ 1423 h 64"/>
                <a:gd name="T56" fmla="*/ 2077 w 94"/>
                <a:gd name="T57" fmla="*/ 1423 h 64"/>
                <a:gd name="T58" fmla="*/ 2025 w 94"/>
                <a:gd name="T59" fmla="*/ 1423 h 64"/>
                <a:gd name="T60" fmla="*/ 2000 w 94"/>
                <a:gd name="T61" fmla="*/ 1355 h 64"/>
                <a:gd name="T62" fmla="*/ 1974 w 94"/>
                <a:gd name="T63" fmla="*/ 1331 h 64"/>
                <a:gd name="T64" fmla="*/ 1918 w 94"/>
                <a:gd name="T65" fmla="*/ 1355 h 64"/>
                <a:gd name="T66" fmla="*/ 1866 w 94"/>
                <a:gd name="T67" fmla="*/ 1355 h 64"/>
                <a:gd name="T68" fmla="*/ 1815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0" name="Freeform 5"/>
            <p:cNvSpPr>
              <a:spLocks/>
            </p:cNvSpPr>
            <p:nvPr/>
          </p:nvSpPr>
          <p:spPr bwMode="auto">
            <a:xfrm>
              <a:off x="2800" y="1760"/>
              <a:ext cx="570" cy="268"/>
            </a:xfrm>
            <a:custGeom>
              <a:avLst/>
              <a:gdLst>
                <a:gd name="T0" fmla="*/ 0 w 111"/>
                <a:gd name="T1" fmla="*/ 809 h 55"/>
                <a:gd name="T2" fmla="*/ 77 w 111"/>
                <a:gd name="T3" fmla="*/ 0 h 55"/>
                <a:gd name="T4" fmla="*/ 1900 w 111"/>
                <a:gd name="T5" fmla="*/ 73 h 55"/>
                <a:gd name="T6" fmla="*/ 1951 w 111"/>
                <a:gd name="T7" fmla="*/ 141 h 55"/>
                <a:gd name="T8" fmla="*/ 2003 w 111"/>
                <a:gd name="T9" fmla="*/ 141 h 55"/>
                <a:gd name="T10" fmla="*/ 2059 w 111"/>
                <a:gd name="T11" fmla="*/ 117 h 55"/>
                <a:gd name="T12" fmla="*/ 2085 w 111"/>
                <a:gd name="T13" fmla="*/ 141 h 55"/>
                <a:gd name="T14" fmla="*/ 2111 w 111"/>
                <a:gd name="T15" fmla="*/ 214 h 55"/>
                <a:gd name="T16" fmla="*/ 2162 w 111"/>
                <a:gd name="T17" fmla="*/ 214 h 55"/>
                <a:gd name="T18" fmla="*/ 2188 w 111"/>
                <a:gd name="T19" fmla="*/ 214 h 55"/>
                <a:gd name="T20" fmla="*/ 2239 w 111"/>
                <a:gd name="T21" fmla="*/ 166 h 55"/>
                <a:gd name="T22" fmla="*/ 2295 w 111"/>
                <a:gd name="T23" fmla="*/ 166 h 55"/>
                <a:gd name="T24" fmla="*/ 2347 w 111"/>
                <a:gd name="T25" fmla="*/ 190 h 55"/>
                <a:gd name="T26" fmla="*/ 2480 w 111"/>
                <a:gd name="T27" fmla="*/ 263 h 55"/>
                <a:gd name="T28" fmla="*/ 2557 w 111"/>
                <a:gd name="T29" fmla="*/ 307 h 55"/>
                <a:gd name="T30" fmla="*/ 2557 w 111"/>
                <a:gd name="T31" fmla="*/ 356 h 55"/>
                <a:gd name="T32" fmla="*/ 2609 w 111"/>
                <a:gd name="T33" fmla="*/ 380 h 55"/>
                <a:gd name="T34" fmla="*/ 2609 w 111"/>
                <a:gd name="T35" fmla="*/ 404 h 55"/>
                <a:gd name="T36" fmla="*/ 2583 w 111"/>
                <a:gd name="T37" fmla="*/ 453 h 55"/>
                <a:gd name="T38" fmla="*/ 2609 w 111"/>
                <a:gd name="T39" fmla="*/ 497 h 55"/>
                <a:gd name="T40" fmla="*/ 2639 w 111"/>
                <a:gd name="T41" fmla="*/ 570 h 55"/>
                <a:gd name="T42" fmla="*/ 2665 w 111"/>
                <a:gd name="T43" fmla="*/ 594 h 55"/>
                <a:gd name="T44" fmla="*/ 2665 w 111"/>
                <a:gd name="T45" fmla="*/ 619 h 55"/>
                <a:gd name="T46" fmla="*/ 2665 w 111"/>
                <a:gd name="T47" fmla="*/ 663 h 55"/>
                <a:gd name="T48" fmla="*/ 2716 w 111"/>
                <a:gd name="T49" fmla="*/ 687 h 55"/>
                <a:gd name="T50" fmla="*/ 2742 w 111"/>
                <a:gd name="T51" fmla="*/ 711 h 55"/>
                <a:gd name="T52" fmla="*/ 2716 w 111"/>
                <a:gd name="T53" fmla="*/ 760 h 55"/>
                <a:gd name="T54" fmla="*/ 2716 w 111"/>
                <a:gd name="T55" fmla="*/ 809 h 55"/>
                <a:gd name="T56" fmla="*/ 2768 w 111"/>
                <a:gd name="T57" fmla="*/ 833 h 55"/>
                <a:gd name="T58" fmla="*/ 2768 w 111"/>
                <a:gd name="T59" fmla="*/ 877 h 55"/>
                <a:gd name="T60" fmla="*/ 2742 w 111"/>
                <a:gd name="T61" fmla="*/ 901 h 55"/>
                <a:gd name="T62" fmla="*/ 2768 w 111"/>
                <a:gd name="T63" fmla="*/ 926 h 55"/>
                <a:gd name="T64" fmla="*/ 2794 w 111"/>
                <a:gd name="T65" fmla="*/ 975 h 55"/>
                <a:gd name="T66" fmla="*/ 2768 w 111"/>
                <a:gd name="T67" fmla="*/ 999 h 55"/>
                <a:gd name="T68" fmla="*/ 2794 w 111"/>
                <a:gd name="T69" fmla="*/ 1043 h 55"/>
                <a:gd name="T70" fmla="*/ 2794 w 111"/>
                <a:gd name="T71" fmla="*/ 1067 h 55"/>
                <a:gd name="T72" fmla="*/ 2819 w 111"/>
                <a:gd name="T73" fmla="*/ 1091 h 55"/>
                <a:gd name="T74" fmla="*/ 2850 w 111"/>
                <a:gd name="T75" fmla="*/ 1140 h 55"/>
                <a:gd name="T76" fmla="*/ 2876 w 111"/>
                <a:gd name="T77" fmla="*/ 1189 h 55"/>
                <a:gd name="T78" fmla="*/ 2927 w 111"/>
                <a:gd name="T79" fmla="*/ 1233 h 55"/>
                <a:gd name="T80" fmla="*/ 2927 w 111"/>
                <a:gd name="T81" fmla="*/ 1257 h 55"/>
                <a:gd name="T82" fmla="*/ 2927 w 111"/>
                <a:gd name="T83" fmla="*/ 1282 h 55"/>
                <a:gd name="T84" fmla="*/ 2927 w 111"/>
                <a:gd name="T85" fmla="*/ 1306 h 55"/>
                <a:gd name="T86" fmla="*/ 657 w 111"/>
                <a:gd name="T87" fmla="*/ 1257 h 55"/>
                <a:gd name="T88" fmla="*/ 688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1" name="Freeform 6"/>
            <p:cNvSpPr>
              <a:spLocks/>
            </p:cNvSpPr>
            <p:nvPr/>
          </p:nvSpPr>
          <p:spPr bwMode="auto">
            <a:xfrm>
              <a:off x="2913"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2" name="Freeform 7"/>
            <p:cNvSpPr>
              <a:spLocks/>
            </p:cNvSpPr>
            <p:nvPr/>
          </p:nvSpPr>
          <p:spPr bwMode="auto">
            <a:xfrm>
              <a:off x="2841"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3" name="Freeform 8"/>
            <p:cNvSpPr>
              <a:spLocks/>
            </p:cNvSpPr>
            <p:nvPr/>
          </p:nvSpPr>
          <p:spPr bwMode="auto">
            <a:xfrm>
              <a:off x="3288"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4" name="Freeform 9"/>
            <p:cNvSpPr>
              <a:spLocks/>
            </p:cNvSpPr>
            <p:nvPr/>
          </p:nvSpPr>
          <p:spPr bwMode="auto">
            <a:xfrm>
              <a:off x="3345"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5" name="Freeform 10"/>
            <p:cNvSpPr>
              <a:spLocks/>
            </p:cNvSpPr>
            <p:nvPr/>
          </p:nvSpPr>
          <p:spPr bwMode="auto">
            <a:xfrm>
              <a:off x="3518"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6" name="Freeform 11"/>
            <p:cNvSpPr>
              <a:spLocks/>
            </p:cNvSpPr>
            <p:nvPr/>
          </p:nvSpPr>
          <p:spPr bwMode="auto">
            <a:xfrm>
              <a:off x="3779" y="2057"/>
              <a:ext cx="509" cy="249"/>
            </a:xfrm>
            <a:custGeom>
              <a:avLst/>
              <a:gdLst>
                <a:gd name="T0" fmla="*/ 530 w 99"/>
                <a:gd name="T1" fmla="*/ 1167 h 51"/>
                <a:gd name="T2" fmla="*/ 504 w 99"/>
                <a:gd name="T3" fmla="*/ 1118 h 51"/>
                <a:gd name="T4" fmla="*/ 581 w 99"/>
                <a:gd name="T5" fmla="*/ 1118 h 51"/>
                <a:gd name="T6" fmla="*/ 2113 w 99"/>
                <a:gd name="T7" fmla="*/ 976 h 51"/>
                <a:gd name="T8" fmla="*/ 2247 w 99"/>
                <a:gd name="T9" fmla="*/ 908 h 51"/>
                <a:gd name="T10" fmla="*/ 2355 w 99"/>
                <a:gd name="T11" fmla="*/ 835 h 51"/>
                <a:gd name="T12" fmla="*/ 2355 w 99"/>
                <a:gd name="T13" fmla="*/ 786 h 51"/>
                <a:gd name="T14" fmla="*/ 2380 w 99"/>
                <a:gd name="T15" fmla="*/ 737 h 51"/>
                <a:gd name="T16" fmla="*/ 2617 w 99"/>
                <a:gd name="T17" fmla="*/ 547 h 51"/>
                <a:gd name="T18" fmla="*/ 2591 w 99"/>
                <a:gd name="T19" fmla="*/ 522 h 51"/>
                <a:gd name="T20" fmla="*/ 2566 w 99"/>
                <a:gd name="T21" fmla="*/ 503 h 51"/>
                <a:gd name="T22" fmla="*/ 2509 w 99"/>
                <a:gd name="T23" fmla="*/ 478 h 51"/>
                <a:gd name="T24" fmla="*/ 2483 w 99"/>
                <a:gd name="T25" fmla="*/ 478 h 51"/>
                <a:gd name="T26" fmla="*/ 2380 w 99"/>
                <a:gd name="T27" fmla="*/ 332 h 51"/>
                <a:gd name="T28" fmla="*/ 2355 w 99"/>
                <a:gd name="T29" fmla="*/ 288 h 51"/>
                <a:gd name="T30" fmla="*/ 2355 w 99"/>
                <a:gd name="T31" fmla="*/ 190 h 51"/>
                <a:gd name="T32" fmla="*/ 2298 w 99"/>
                <a:gd name="T33" fmla="*/ 166 h 51"/>
                <a:gd name="T34" fmla="*/ 2221 w 99"/>
                <a:gd name="T35" fmla="*/ 98 h 51"/>
                <a:gd name="T36" fmla="*/ 2170 w 99"/>
                <a:gd name="T37" fmla="*/ 98 h 51"/>
                <a:gd name="T38" fmla="*/ 2139 w 99"/>
                <a:gd name="T39" fmla="*/ 142 h 51"/>
                <a:gd name="T40" fmla="*/ 2062 w 99"/>
                <a:gd name="T41" fmla="*/ 142 h 51"/>
                <a:gd name="T42" fmla="*/ 1985 w 99"/>
                <a:gd name="T43" fmla="*/ 142 h 51"/>
                <a:gd name="T44" fmla="*/ 1877 w 99"/>
                <a:gd name="T45" fmla="*/ 117 h 51"/>
                <a:gd name="T46" fmla="*/ 1743 w 99"/>
                <a:gd name="T47" fmla="*/ 98 h 51"/>
                <a:gd name="T48" fmla="*/ 1666 w 99"/>
                <a:gd name="T49" fmla="*/ 0 h 51"/>
                <a:gd name="T50" fmla="*/ 1614 w 99"/>
                <a:gd name="T51" fmla="*/ 24 h 51"/>
                <a:gd name="T52" fmla="*/ 1532 w 99"/>
                <a:gd name="T53" fmla="*/ 0 h 51"/>
                <a:gd name="T54" fmla="*/ 1532 w 99"/>
                <a:gd name="T55" fmla="*/ 49 h 51"/>
                <a:gd name="T56" fmla="*/ 1532 w 99"/>
                <a:gd name="T57" fmla="*/ 142 h 51"/>
                <a:gd name="T58" fmla="*/ 1455 w 99"/>
                <a:gd name="T59" fmla="*/ 190 h 51"/>
                <a:gd name="T60" fmla="*/ 1347 w 99"/>
                <a:gd name="T61" fmla="*/ 190 h 51"/>
                <a:gd name="T62" fmla="*/ 1219 w 99"/>
                <a:gd name="T63" fmla="*/ 430 h 51"/>
                <a:gd name="T64" fmla="*/ 1111 w 99"/>
                <a:gd name="T65" fmla="*/ 503 h 51"/>
                <a:gd name="T66" fmla="*/ 1033 w 99"/>
                <a:gd name="T67" fmla="*/ 454 h 51"/>
                <a:gd name="T68" fmla="*/ 977 w 99"/>
                <a:gd name="T69" fmla="*/ 571 h 51"/>
                <a:gd name="T70" fmla="*/ 925 w 99"/>
                <a:gd name="T71" fmla="*/ 571 h 51"/>
                <a:gd name="T72" fmla="*/ 848 w 99"/>
                <a:gd name="T73" fmla="*/ 547 h 51"/>
                <a:gd name="T74" fmla="*/ 792 w 99"/>
                <a:gd name="T75" fmla="*/ 620 h 51"/>
                <a:gd name="T76" fmla="*/ 689 w 99"/>
                <a:gd name="T77" fmla="*/ 571 h 51"/>
                <a:gd name="T78" fmla="*/ 530 w 99"/>
                <a:gd name="T79" fmla="*/ 596 h 51"/>
                <a:gd name="T80" fmla="*/ 530 w 99"/>
                <a:gd name="T81" fmla="*/ 644 h 51"/>
                <a:gd name="T82" fmla="*/ 478 w 99"/>
                <a:gd name="T83" fmla="*/ 644 h 51"/>
                <a:gd name="T84" fmla="*/ 478 w 99"/>
                <a:gd name="T85" fmla="*/ 644 h 51"/>
                <a:gd name="T86" fmla="*/ 447 w 99"/>
                <a:gd name="T87" fmla="*/ 713 h 51"/>
                <a:gd name="T88" fmla="*/ 447 w 99"/>
                <a:gd name="T89" fmla="*/ 713 h 51"/>
                <a:gd name="T90" fmla="*/ 478 w 99"/>
                <a:gd name="T91" fmla="*/ 786 h 51"/>
                <a:gd name="T92" fmla="*/ 319 w 99"/>
                <a:gd name="T93" fmla="*/ 810 h 51"/>
                <a:gd name="T94" fmla="*/ 344 w 99"/>
                <a:gd name="T95" fmla="*/ 952 h 51"/>
                <a:gd name="T96" fmla="*/ 262 w 99"/>
                <a:gd name="T97" fmla="*/ 928 h 51"/>
                <a:gd name="T98" fmla="*/ 159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7" name="Freeform 12"/>
            <p:cNvSpPr>
              <a:spLocks/>
            </p:cNvSpPr>
            <p:nvPr/>
          </p:nvSpPr>
          <p:spPr bwMode="auto">
            <a:xfrm>
              <a:off x="3734"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8" name="Freeform 13"/>
            <p:cNvSpPr>
              <a:spLocks/>
            </p:cNvSpPr>
            <p:nvPr/>
          </p:nvSpPr>
          <p:spPr bwMode="auto">
            <a:xfrm>
              <a:off x="3882"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29" name="Freeform 14"/>
            <p:cNvSpPr>
              <a:spLocks/>
            </p:cNvSpPr>
            <p:nvPr/>
          </p:nvSpPr>
          <p:spPr bwMode="auto">
            <a:xfrm>
              <a:off x="4052"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0" name="Freeform 15"/>
            <p:cNvSpPr>
              <a:spLocks/>
            </p:cNvSpPr>
            <p:nvPr/>
          </p:nvSpPr>
          <p:spPr bwMode="auto">
            <a:xfrm>
              <a:off x="4134"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1" name="Freeform 17"/>
            <p:cNvSpPr>
              <a:spLocks/>
            </p:cNvSpPr>
            <p:nvPr/>
          </p:nvSpPr>
          <p:spPr bwMode="auto">
            <a:xfrm>
              <a:off x="4236" y="1896"/>
              <a:ext cx="313" cy="293"/>
            </a:xfrm>
            <a:custGeom>
              <a:avLst/>
              <a:gdLst>
                <a:gd name="T0" fmla="*/ 529 w 61"/>
                <a:gd name="T1" fmla="*/ 0 h 60"/>
                <a:gd name="T2" fmla="*/ 529 w 61"/>
                <a:gd name="T3" fmla="*/ 73 h 60"/>
                <a:gd name="T4" fmla="*/ 554 w 61"/>
                <a:gd name="T5" fmla="*/ 117 h 60"/>
                <a:gd name="T6" fmla="*/ 498 w 61"/>
                <a:gd name="T7" fmla="*/ 308 h 60"/>
                <a:gd name="T8" fmla="*/ 498 w 61"/>
                <a:gd name="T9" fmla="*/ 356 h 60"/>
                <a:gd name="T10" fmla="*/ 472 w 61"/>
                <a:gd name="T11" fmla="*/ 454 h 60"/>
                <a:gd name="T12" fmla="*/ 395 w 61"/>
                <a:gd name="T13" fmla="*/ 523 h 60"/>
                <a:gd name="T14" fmla="*/ 344 w 61"/>
                <a:gd name="T15" fmla="*/ 547 h 60"/>
                <a:gd name="T16" fmla="*/ 287 w 61"/>
                <a:gd name="T17" fmla="*/ 571 h 60"/>
                <a:gd name="T18" fmla="*/ 262 w 61"/>
                <a:gd name="T19" fmla="*/ 620 h 60"/>
                <a:gd name="T20" fmla="*/ 236 w 61"/>
                <a:gd name="T21" fmla="*/ 718 h 60"/>
                <a:gd name="T22" fmla="*/ 159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59 w 61"/>
                <a:gd name="T37" fmla="*/ 1289 h 60"/>
                <a:gd name="T38" fmla="*/ 210 w 61"/>
                <a:gd name="T39" fmla="*/ 1289 h 60"/>
                <a:gd name="T40" fmla="*/ 210 w 61"/>
                <a:gd name="T41" fmla="*/ 1314 h 60"/>
                <a:gd name="T42" fmla="*/ 262 w 61"/>
                <a:gd name="T43" fmla="*/ 1314 h 60"/>
                <a:gd name="T44" fmla="*/ 262 w 61"/>
                <a:gd name="T45" fmla="*/ 1358 h 60"/>
                <a:gd name="T46" fmla="*/ 395 w 61"/>
                <a:gd name="T47" fmla="*/ 1431 h 60"/>
                <a:gd name="T48" fmla="*/ 472 w 61"/>
                <a:gd name="T49" fmla="*/ 1406 h 60"/>
                <a:gd name="T50" fmla="*/ 498 w 61"/>
                <a:gd name="T51" fmla="*/ 1358 h 60"/>
                <a:gd name="T52" fmla="*/ 554 w 61"/>
                <a:gd name="T53" fmla="*/ 1406 h 60"/>
                <a:gd name="T54" fmla="*/ 657 w 61"/>
                <a:gd name="T55" fmla="*/ 1358 h 60"/>
                <a:gd name="T56" fmla="*/ 682 w 61"/>
                <a:gd name="T57" fmla="*/ 1314 h 60"/>
                <a:gd name="T58" fmla="*/ 790 w 61"/>
                <a:gd name="T59" fmla="*/ 1265 h 60"/>
                <a:gd name="T60" fmla="*/ 867 w 61"/>
                <a:gd name="T61" fmla="*/ 1216 h 60"/>
                <a:gd name="T62" fmla="*/ 867 w 61"/>
                <a:gd name="T63" fmla="*/ 1143 h 60"/>
                <a:gd name="T64" fmla="*/ 1001 w 61"/>
                <a:gd name="T65" fmla="*/ 762 h 60"/>
                <a:gd name="T66" fmla="*/ 1052 w 61"/>
                <a:gd name="T67" fmla="*/ 786 h 60"/>
                <a:gd name="T68" fmla="*/ 1078 w 61"/>
                <a:gd name="T69" fmla="*/ 835 h 60"/>
                <a:gd name="T70" fmla="*/ 1160 w 61"/>
                <a:gd name="T71" fmla="*/ 762 h 60"/>
                <a:gd name="T72" fmla="*/ 1211 w 61"/>
                <a:gd name="T73" fmla="*/ 645 h 60"/>
                <a:gd name="T74" fmla="*/ 1288 w 61"/>
                <a:gd name="T75" fmla="*/ 596 h 60"/>
                <a:gd name="T76" fmla="*/ 1344 w 61"/>
                <a:gd name="T77" fmla="*/ 547 h 60"/>
                <a:gd name="T78" fmla="*/ 1370 w 61"/>
                <a:gd name="T79" fmla="*/ 479 h 60"/>
                <a:gd name="T80" fmla="*/ 1370 w 61"/>
                <a:gd name="T81" fmla="*/ 454 h 60"/>
                <a:gd name="T82" fmla="*/ 1370 w 61"/>
                <a:gd name="T83" fmla="*/ 356 h 60"/>
                <a:gd name="T84" fmla="*/ 1555 w 61"/>
                <a:gd name="T85" fmla="*/ 454 h 60"/>
                <a:gd name="T86" fmla="*/ 1580 w 61"/>
                <a:gd name="T87" fmla="*/ 454 h 60"/>
                <a:gd name="T88" fmla="*/ 1555 w 61"/>
                <a:gd name="T89" fmla="*/ 308 h 60"/>
                <a:gd name="T90" fmla="*/ 1529 w 61"/>
                <a:gd name="T91" fmla="*/ 264 h 60"/>
                <a:gd name="T92" fmla="*/ 1473 w 61"/>
                <a:gd name="T93" fmla="*/ 264 h 60"/>
                <a:gd name="T94" fmla="*/ 1344 w 61"/>
                <a:gd name="T95" fmla="*/ 288 h 60"/>
                <a:gd name="T96" fmla="*/ 1288 w 61"/>
                <a:gd name="T97" fmla="*/ 332 h 60"/>
                <a:gd name="T98" fmla="*/ 1211 w 61"/>
                <a:gd name="T99" fmla="*/ 308 h 60"/>
                <a:gd name="T100" fmla="*/ 1185 w 61"/>
                <a:gd name="T101" fmla="*/ 356 h 60"/>
                <a:gd name="T102" fmla="*/ 1108 w 61"/>
                <a:gd name="T103" fmla="*/ 405 h 60"/>
                <a:gd name="T104" fmla="*/ 1026 w 61"/>
                <a:gd name="T105" fmla="*/ 479 h 60"/>
                <a:gd name="T106" fmla="*/ 949 w 61"/>
                <a:gd name="T107" fmla="*/ 308 h 60"/>
                <a:gd name="T108" fmla="*/ 55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2" name="Freeform 18"/>
            <p:cNvSpPr>
              <a:spLocks/>
            </p:cNvSpPr>
            <p:nvPr/>
          </p:nvSpPr>
          <p:spPr bwMode="auto">
            <a:xfrm>
              <a:off x="3425"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3" name="Freeform 19"/>
            <p:cNvSpPr>
              <a:spLocks/>
            </p:cNvSpPr>
            <p:nvPr/>
          </p:nvSpPr>
          <p:spPr bwMode="auto">
            <a:xfrm>
              <a:off x="1484"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4" name="Freeform 23"/>
            <p:cNvSpPr>
              <a:spLocks/>
            </p:cNvSpPr>
            <p:nvPr/>
          </p:nvSpPr>
          <p:spPr bwMode="auto">
            <a:xfrm>
              <a:off x="2545"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5" name="Freeform 24"/>
            <p:cNvSpPr>
              <a:spLocks/>
            </p:cNvSpPr>
            <p:nvPr/>
          </p:nvSpPr>
          <p:spPr bwMode="auto">
            <a:xfrm>
              <a:off x="4365"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 name="Group 26"/>
            <p:cNvGrpSpPr>
              <a:grpSpLocks/>
            </p:cNvGrpSpPr>
            <p:nvPr/>
          </p:nvGrpSpPr>
          <p:grpSpPr bwMode="auto">
            <a:xfrm>
              <a:off x="720" y="2448"/>
              <a:ext cx="1266" cy="876"/>
              <a:chOff x="768" y="2832"/>
              <a:chExt cx="1203" cy="876"/>
            </a:xfrm>
          </p:grpSpPr>
          <p:sp>
            <p:nvSpPr>
              <p:cNvPr id="50249" name="Freeform 27"/>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0" name="Freeform 28"/>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0251" name="Freeform 29"/>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2" name="Freeform 30"/>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3" name="Freeform 31"/>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4" name="Freeform 32"/>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5" name="Freeform 33"/>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6" name="Freeform 34"/>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7" name="Freeform 35"/>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58" name="Freeform 36"/>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59" name="Freeform 37"/>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0" name="Freeform 38"/>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0261" name="Freeform 39"/>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2" name="Freeform 40"/>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63" name="Freeform 41"/>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37" name="Freeform 44"/>
            <p:cNvSpPr>
              <a:spLocks/>
            </p:cNvSpPr>
            <p:nvPr/>
          </p:nvSpPr>
          <p:spPr bwMode="auto">
            <a:xfrm>
              <a:off x="1529" y="1282"/>
              <a:ext cx="554"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3 w 108"/>
                <a:gd name="T11" fmla="*/ 1117 h 90"/>
                <a:gd name="T12" fmla="*/ 133 w 108"/>
                <a:gd name="T13" fmla="*/ 1073 h 90"/>
                <a:gd name="T14" fmla="*/ 262 w 108"/>
                <a:gd name="T15" fmla="*/ 878 h 90"/>
                <a:gd name="T16" fmla="*/ 421 w 108"/>
                <a:gd name="T17" fmla="*/ 546 h 90"/>
                <a:gd name="T18" fmla="*/ 528 w 108"/>
                <a:gd name="T19" fmla="*/ 307 h 90"/>
                <a:gd name="T20" fmla="*/ 631 w 108"/>
                <a:gd name="T21" fmla="*/ 73 h 90"/>
                <a:gd name="T22" fmla="*/ 631 w 108"/>
                <a:gd name="T23" fmla="*/ 0 h 90"/>
                <a:gd name="T24" fmla="*/ 713 w 108"/>
                <a:gd name="T25" fmla="*/ 0 h 90"/>
                <a:gd name="T26" fmla="*/ 790 w 108"/>
                <a:gd name="T27" fmla="*/ 24 h 90"/>
                <a:gd name="T28" fmla="*/ 816 w 108"/>
                <a:gd name="T29" fmla="*/ 49 h 90"/>
                <a:gd name="T30" fmla="*/ 923 w 108"/>
                <a:gd name="T31" fmla="*/ 117 h 90"/>
                <a:gd name="T32" fmla="*/ 923 w 108"/>
                <a:gd name="T33" fmla="*/ 190 h 90"/>
                <a:gd name="T34" fmla="*/ 949 w 108"/>
                <a:gd name="T35" fmla="*/ 332 h 90"/>
                <a:gd name="T36" fmla="*/ 1134 w 108"/>
                <a:gd name="T37" fmla="*/ 380 h 90"/>
                <a:gd name="T38" fmla="*/ 1262 w 108"/>
                <a:gd name="T39" fmla="*/ 380 h 90"/>
                <a:gd name="T40" fmla="*/ 1421 w 108"/>
                <a:gd name="T41" fmla="*/ 429 h 90"/>
                <a:gd name="T42" fmla="*/ 1606 w 108"/>
                <a:gd name="T43" fmla="*/ 429 h 90"/>
                <a:gd name="T44" fmla="*/ 1708 w 108"/>
                <a:gd name="T45" fmla="*/ 454 h 90"/>
                <a:gd name="T46" fmla="*/ 1790 w 108"/>
                <a:gd name="T47" fmla="*/ 429 h 90"/>
                <a:gd name="T48" fmla="*/ 1867 w 108"/>
                <a:gd name="T49" fmla="*/ 454 h 90"/>
                <a:gd name="T50" fmla="*/ 1949 w 108"/>
                <a:gd name="T51" fmla="*/ 429 h 90"/>
                <a:gd name="T52" fmla="*/ 2001 w 108"/>
                <a:gd name="T53" fmla="*/ 454 h 90"/>
                <a:gd name="T54" fmla="*/ 2078 w 108"/>
                <a:gd name="T55" fmla="*/ 454 h 90"/>
                <a:gd name="T56" fmla="*/ 2734 w 108"/>
                <a:gd name="T57" fmla="*/ 571 h 90"/>
                <a:gd name="T58" fmla="*/ 2765 w 108"/>
                <a:gd name="T59" fmla="*/ 644 h 90"/>
                <a:gd name="T60" fmla="*/ 2842 w 108"/>
                <a:gd name="T61" fmla="*/ 668 h 90"/>
                <a:gd name="T62" fmla="*/ 2683 w 108"/>
                <a:gd name="T63" fmla="*/ 951 h 90"/>
                <a:gd name="T64" fmla="*/ 2657 w 108"/>
                <a:gd name="T65" fmla="*/ 1000 h 90"/>
                <a:gd name="T66" fmla="*/ 2580 w 108"/>
                <a:gd name="T67" fmla="*/ 1049 h 90"/>
                <a:gd name="T68" fmla="*/ 2472 w 108"/>
                <a:gd name="T69" fmla="*/ 1215 h 90"/>
                <a:gd name="T70" fmla="*/ 2555 w 108"/>
                <a:gd name="T71" fmla="*/ 1263 h 90"/>
                <a:gd name="T72" fmla="*/ 2555 w 108"/>
                <a:gd name="T73" fmla="*/ 1307 h 90"/>
                <a:gd name="T74" fmla="*/ 2524 w 108"/>
                <a:gd name="T75" fmla="*/ 1332 h 90"/>
                <a:gd name="T76" fmla="*/ 2498 w 108"/>
                <a:gd name="T77" fmla="*/ 1429 h 90"/>
                <a:gd name="T78" fmla="*/ 1370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8" name="Freeform 45"/>
            <p:cNvSpPr>
              <a:spLocks/>
            </p:cNvSpPr>
            <p:nvPr/>
          </p:nvSpPr>
          <p:spPr bwMode="auto">
            <a:xfrm>
              <a:off x="1981"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39" name="Freeform 50"/>
            <p:cNvSpPr>
              <a:spLocks/>
            </p:cNvSpPr>
            <p:nvPr/>
          </p:nvSpPr>
          <p:spPr bwMode="auto">
            <a:xfrm>
              <a:off x="3467"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0" name="Freeform 51"/>
            <p:cNvSpPr>
              <a:spLocks/>
            </p:cNvSpPr>
            <p:nvPr/>
          </p:nvSpPr>
          <p:spPr bwMode="auto">
            <a:xfrm>
              <a:off x="3626"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4" name="Group 52"/>
            <p:cNvGrpSpPr>
              <a:grpSpLocks/>
            </p:cNvGrpSpPr>
            <p:nvPr/>
          </p:nvGrpSpPr>
          <p:grpSpPr bwMode="auto">
            <a:xfrm>
              <a:off x="3661" y="1384"/>
              <a:ext cx="523" cy="468"/>
              <a:chOff x="3562" y="1636"/>
              <a:chExt cx="497" cy="468"/>
            </a:xfrm>
          </p:grpSpPr>
          <p:sp>
            <p:nvSpPr>
              <p:cNvPr id="50247" name="Freeform 53"/>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8" name="Freeform 54"/>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242" name="Freeform 55"/>
            <p:cNvSpPr>
              <a:spLocks/>
            </p:cNvSpPr>
            <p:nvPr/>
          </p:nvSpPr>
          <p:spPr bwMode="auto">
            <a:xfrm>
              <a:off x="3872"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3" name="Freeform 57"/>
            <p:cNvSpPr>
              <a:spLocks/>
            </p:cNvSpPr>
            <p:nvPr/>
          </p:nvSpPr>
          <p:spPr bwMode="auto">
            <a:xfrm>
              <a:off x="4324" y="1721"/>
              <a:ext cx="404" cy="249"/>
            </a:xfrm>
            <a:custGeom>
              <a:avLst/>
              <a:gdLst>
                <a:gd name="T0" fmla="*/ 496 w 79"/>
                <a:gd name="T1" fmla="*/ 1167 h 51"/>
                <a:gd name="T2" fmla="*/ 1437 w 79"/>
                <a:gd name="T3" fmla="*/ 1001 h 51"/>
                <a:gd name="T4" fmla="*/ 1729 w 79"/>
                <a:gd name="T5" fmla="*/ 952 h 51"/>
                <a:gd name="T6" fmla="*/ 1754 w 79"/>
                <a:gd name="T7" fmla="*/ 952 h 51"/>
                <a:gd name="T8" fmla="*/ 1754 w 79"/>
                <a:gd name="T9" fmla="*/ 928 h 51"/>
                <a:gd name="T10" fmla="*/ 1754 w 79"/>
                <a:gd name="T11" fmla="*/ 908 h 51"/>
                <a:gd name="T12" fmla="*/ 1780 w 79"/>
                <a:gd name="T13" fmla="*/ 884 h 51"/>
                <a:gd name="T14" fmla="*/ 1831 w 79"/>
                <a:gd name="T15" fmla="*/ 884 h 51"/>
                <a:gd name="T16" fmla="*/ 1856 w 79"/>
                <a:gd name="T17" fmla="*/ 884 h 51"/>
                <a:gd name="T18" fmla="*/ 1933 w 79"/>
                <a:gd name="T19" fmla="*/ 835 h 51"/>
                <a:gd name="T20" fmla="*/ 1933 w 79"/>
                <a:gd name="T21" fmla="*/ 786 h 51"/>
                <a:gd name="T22" fmla="*/ 2015 w 79"/>
                <a:gd name="T23" fmla="*/ 737 h 51"/>
                <a:gd name="T24" fmla="*/ 2066 w 79"/>
                <a:gd name="T25" fmla="*/ 713 h 51"/>
                <a:gd name="T26" fmla="*/ 2066 w 79"/>
                <a:gd name="T27" fmla="*/ 693 h 51"/>
                <a:gd name="T28" fmla="*/ 2015 w 79"/>
                <a:gd name="T29" fmla="*/ 669 h 51"/>
                <a:gd name="T30" fmla="*/ 1989 w 79"/>
                <a:gd name="T31" fmla="*/ 644 h 51"/>
                <a:gd name="T32" fmla="*/ 1964 w 79"/>
                <a:gd name="T33" fmla="*/ 644 h 51"/>
                <a:gd name="T34" fmla="*/ 1964 w 79"/>
                <a:gd name="T35" fmla="*/ 620 h 51"/>
                <a:gd name="T36" fmla="*/ 1907 w 79"/>
                <a:gd name="T37" fmla="*/ 620 h 51"/>
                <a:gd name="T38" fmla="*/ 1907 w 79"/>
                <a:gd name="T39" fmla="*/ 571 h 51"/>
                <a:gd name="T40" fmla="*/ 1856 w 79"/>
                <a:gd name="T41" fmla="*/ 571 h 51"/>
                <a:gd name="T42" fmla="*/ 1856 w 79"/>
                <a:gd name="T43" fmla="*/ 547 h 51"/>
                <a:gd name="T44" fmla="*/ 1856 w 79"/>
                <a:gd name="T45" fmla="*/ 478 h 51"/>
                <a:gd name="T46" fmla="*/ 1882 w 79"/>
                <a:gd name="T47" fmla="*/ 478 h 51"/>
                <a:gd name="T48" fmla="*/ 1856 w 79"/>
                <a:gd name="T49" fmla="*/ 430 h 51"/>
                <a:gd name="T50" fmla="*/ 1831 w 79"/>
                <a:gd name="T51" fmla="*/ 405 h 51"/>
                <a:gd name="T52" fmla="*/ 1831 w 79"/>
                <a:gd name="T53" fmla="*/ 405 h 51"/>
                <a:gd name="T54" fmla="*/ 1856 w 79"/>
                <a:gd name="T55" fmla="*/ 381 h 51"/>
                <a:gd name="T56" fmla="*/ 1882 w 79"/>
                <a:gd name="T57" fmla="*/ 356 h 51"/>
                <a:gd name="T58" fmla="*/ 1907 w 79"/>
                <a:gd name="T59" fmla="*/ 288 h 51"/>
                <a:gd name="T60" fmla="*/ 1907 w 79"/>
                <a:gd name="T61" fmla="*/ 264 h 51"/>
                <a:gd name="T62" fmla="*/ 1933 w 79"/>
                <a:gd name="T63" fmla="*/ 239 h 51"/>
                <a:gd name="T64" fmla="*/ 1933 w 79"/>
                <a:gd name="T65" fmla="*/ 215 h 51"/>
                <a:gd name="T66" fmla="*/ 1907 w 79"/>
                <a:gd name="T67" fmla="*/ 215 h 51"/>
                <a:gd name="T68" fmla="*/ 1831 w 79"/>
                <a:gd name="T69" fmla="*/ 190 h 51"/>
                <a:gd name="T70" fmla="*/ 1831 w 79"/>
                <a:gd name="T71" fmla="*/ 190 h 51"/>
                <a:gd name="T72" fmla="*/ 1805 w 79"/>
                <a:gd name="T73" fmla="*/ 166 h 51"/>
                <a:gd name="T74" fmla="*/ 1805 w 79"/>
                <a:gd name="T75" fmla="*/ 142 h 51"/>
                <a:gd name="T76" fmla="*/ 1754 w 79"/>
                <a:gd name="T77" fmla="*/ 73 h 51"/>
                <a:gd name="T78" fmla="*/ 1729 w 79"/>
                <a:gd name="T79" fmla="*/ 73 h 51"/>
                <a:gd name="T80" fmla="*/ 1729 w 79"/>
                <a:gd name="T81" fmla="*/ 49 h 51"/>
                <a:gd name="T82" fmla="*/ 1698 w 79"/>
                <a:gd name="T83" fmla="*/ 49 h 51"/>
                <a:gd name="T84" fmla="*/ 1698 w 79"/>
                <a:gd name="T85" fmla="*/ 49 h 51"/>
                <a:gd name="T86" fmla="*/ 1698 w 79"/>
                <a:gd name="T87" fmla="*/ 24 h 51"/>
                <a:gd name="T88" fmla="*/ 1672 w 79"/>
                <a:gd name="T89" fmla="*/ 0 h 51"/>
                <a:gd name="T90" fmla="*/ 235 w 79"/>
                <a:gd name="T91" fmla="*/ 264 h 51"/>
                <a:gd name="T92" fmla="*/ 210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9 w 79"/>
                <a:gd name="T111" fmla="*/ 1216 h 51"/>
                <a:gd name="T112" fmla="*/ 496 w 79"/>
                <a:gd name="T113" fmla="*/ 1167 h 51"/>
                <a:gd name="T114" fmla="*/ 496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4" name="Freeform 59"/>
            <p:cNvSpPr>
              <a:spLocks/>
            </p:cNvSpPr>
            <p:nvPr/>
          </p:nvSpPr>
          <p:spPr bwMode="auto">
            <a:xfrm>
              <a:off x="4225" y="2350"/>
              <a:ext cx="354" cy="258"/>
            </a:xfrm>
            <a:custGeom>
              <a:avLst/>
              <a:gdLst>
                <a:gd name="T0" fmla="*/ 1077 w 69"/>
                <a:gd name="T1" fmla="*/ 1256 h 53"/>
                <a:gd name="T2" fmla="*/ 1000 w 69"/>
                <a:gd name="T3" fmla="*/ 1232 h 53"/>
                <a:gd name="T4" fmla="*/ 975 w 69"/>
                <a:gd name="T5" fmla="*/ 1139 h 53"/>
                <a:gd name="T6" fmla="*/ 867 w 69"/>
                <a:gd name="T7" fmla="*/ 1042 h 53"/>
                <a:gd name="T8" fmla="*/ 816 w 69"/>
                <a:gd name="T9" fmla="*/ 925 h 53"/>
                <a:gd name="T10" fmla="*/ 764 w 69"/>
                <a:gd name="T11" fmla="*/ 876 h 53"/>
                <a:gd name="T12" fmla="*/ 657 w 69"/>
                <a:gd name="T13" fmla="*/ 808 h 53"/>
                <a:gd name="T14" fmla="*/ 605 w 69"/>
                <a:gd name="T15" fmla="*/ 759 h 53"/>
                <a:gd name="T16" fmla="*/ 580 w 69"/>
                <a:gd name="T17" fmla="*/ 711 h 53"/>
                <a:gd name="T18" fmla="*/ 395 w 69"/>
                <a:gd name="T19" fmla="*/ 594 h 53"/>
                <a:gd name="T20" fmla="*/ 344 w 69"/>
                <a:gd name="T21" fmla="*/ 545 h 53"/>
                <a:gd name="T22" fmla="*/ 262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8 w 69"/>
                <a:gd name="T37" fmla="*/ 73 h 53"/>
                <a:gd name="T38" fmla="*/ 344 w 69"/>
                <a:gd name="T39" fmla="*/ 49 h 53"/>
                <a:gd name="T40" fmla="*/ 816 w 69"/>
                <a:gd name="T41" fmla="*/ 24 h 53"/>
                <a:gd name="T42" fmla="*/ 816 w 69"/>
                <a:gd name="T43" fmla="*/ 49 h 53"/>
                <a:gd name="T44" fmla="*/ 923 w 69"/>
                <a:gd name="T45" fmla="*/ 92 h 53"/>
                <a:gd name="T46" fmla="*/ 1344 w 69"/>
                <a:gd name="T47" fmla="*/ 92 h 53"/>
                <a:gd name="T48" fmla="*/ 1791 w 69"/>
                <a:gd name="T49" fmla="*/ 404 h 53"/>
                <a:gd name="T50" fmla="*/ 1739 w 69"/>
                <a:gd name="T51" fmla="*/ 448 h 53"/>
                <a:gd name="T52" fmla="*/ 1657 w 69"/>
                <a:gd name="T53" fmla="*/ 570 h 53"/>
                <a:gd name="T54" fmla="*/ 1631 w 69"/>
                <a:gd name="T55" fmla="*/ 662 h 53"/>
                <a:gd name="T56" fmla="*/ 1631 w 69"/>
                <a:gd name="T57" fmla="*/ 711 h 53"/>
                <a:gd name="T58" fmla="*/ 1580 w 69"/>
                <a:gd name="T59" fmla="*/ 735 h 53"/>
                <a:gd name="T60" fmla="*/ 1555 w 69"/>
                <a:gd name="T61" fmla="*/ 784 h 53"/>
                <a:gd name="T62" fmla="*/ 1498 w 69"/>
                <a:gd name="T63" fmla="*/ 828 h 53"/>
                <a:gd name="T64" fmla="*/ 1395 w 69"/>
                <a:gd name="T65" fmla="*/ 925 h 53"/>
                <a:gd name="T66" fmla="*/ 1319 w 69"/>
                <a:gd name="T67" fmla="*/ 974 h 53"/>
                <a:gd name="T68" fmla="*/ 1288 w 69"/>
                <a:gd name="T69" fmla="*/ 1017 h 53"/>
                <a:gd name="T70" fmla="*/ 1211 w 69"/>
                <a:gd name="T71" fmla="*/ 1042 h 53"/>
                <a:gd name="T72" fmla="*/ 1211 w 69"/>
                <a:gd name="T73" fmla="*/ 1066 h 53"/>
                <a:gd name="T74" fmla="*/ 1185 w 69"/>
                <a:gd name="T75" fmla="*/ 1115 h 53"/>
                <a:gd name="T76" fmla="*/ 1134 w 69"/>
                <a:gd name="T77" fmla="*/ 1139 h 53"/>
                <a:gd name="T78" fmla="*/ 1134 w 69"/>
                <a:gd name="T79" fmla="*/ 1139 h 53"/>
                <a:gd name="T80" fmla="*/ 1134 w 69"/>
                <a:gd name="T81" fmla="*/ 1163 h 53"/>
                <a:gd name="T82" fmla="*/ 1159 w 69"/>
                <a:gd name="T83" fmla="*/ 1183 h 53"/>
                <a:gd name="T84" fmla="*/ 1103 w 69"/>
                <a:gd name="T85" fmla="*/ 1207 h 53"/>
                <a:gd name="T86" fmla="*/ 1077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5" name="Freeform 60"/>
            <p:cNvSpPr>
              <a:spLocks/>
            </p:cNvSpPr>
            <p:nvPr/>
          </p:nvSpPr>
          <p:spPr bwMode="auto">
            <a:xfrm>
              <a:off x="4066"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0246" name="Freeform 62"/>
            <p:cNvSpPr>
              <a:spLocks/>
            </p:cNvSpPr>
            <p:nvPr/>
          </p:nvSpPr>
          <p:spPr bwMode="auto">
            <a:xfrm>
              <a:off x="4662" y="1901"/>
              <a:ext cx="76" cy="117"/>
            </a:xfrm>
            <a:custGeom>
              <a:avLst/>
              <a:gdLst>
                <a:gd name="T0" fmla="*/ 385 w 15"/>
                <a:gd name="T1" fmla="*/ 522 h 24"/>
                <a:gd name="T2" fmla="*/ 385 w 15"/>
                <a:gd name="T3" fmla="*/ 478 h 24"/>
                <a:gd name="T4" fmla="*/ 360 w 15"/>
                <a:gd name="T5" fmla="*/ 429 h 24"/>
                <a:gd name="T6" fmla="*/ 309 w 15"/>
                <a:gd name="T7" fmla="*/ 380 h 24"/>
                <a:gd name="T8" fmla="*/ 258 w 15"/>
                <a:gd name="T9" fmla="*/ 356 h 24"/>
                <a:gd name="T10" fmla="*/ 233 w 15"/>
                <a:gd name="T11" fmla="*/ 332 h 24"/>
                <a:gd name="T12" fmla="*/ 233 w 15"/>
                <a:gd name="T13" fmla="*/ 283 h 24"/>
                <a:gd name="T14" fmla="*/ 177 w 15"/>
                <a:gd name="T15" fmla="*/ 215 h 24"/>
                <a:gd name="T16" fmla="*/ 152 w 15"/>
                <a:gd name="T17" fmla="*/ 190 h 24"/>
                <a:gd name="T18" fmla="*/ 127 w 15"/>
                <a:gd name="T19" fmla="*/ 141 h 24"/>
                <a:gd name="T20" fmla="*/ 101 w 15"/>
                <a:gd name="T21" fmla="*/ 117 h 24"/>
                <a:gd name="T22" fmla="*/ 101 w 15"/>
                <a:gd name="T23" fmla="*/ 98 h 24"/>
                <a:gd name="T24" fmla="*/ 101 w 15"/>
                <a:gd name="T25" fmla="*/ 98 h 24"/>
                <a:gd name="T26" fmla="*/ 101 w 15"/>
                <a:gd name="T27" fmla="*/ 73 h 24"/>
                <a:gd name="T28" fmla="*/ 127 w 15"/>
                <a:gd name="T29" fmla="*/ 0 h 24"/>
                <a:gd name="T30" fmla="*/ 101 w 15"/>
                <a:gd name="T31" fmla="*/ 0 h 24"/>
                <a:gd name="T32" fmla="*/ 51 w 15"/>
                <a:gd name="T33" fmla="*/ 0 h 24"/>
                <a:gd name="T34" fmla="*/ 25 w 15"/>
                <a:gd name="T35" fmla="*/ 24 h 24"/>
                <a:gd name="T36" fmla="*/ 25 w 15"/>
                <a:gd name="T37" fmla="*/ 49 h 24"/>
                <a:gd name="T38" fmla="*/ 25 w 15"/>
                <a:gd name="T39" fmla="*/ 73 h 24"/>
                <a:gd name="T40" fmla="*/ 0 w 15"/>
                <a:gd name="T41" fmla="*/ 73 h 24"/>
                <a:gd name="T42" fmla="*/ 177 w 15"/>
                <a:gd name="T43" fmla="*/ 570 h 24"/>
                <a:gd name="T44" fmla="*/ 385 w 15"/>
                <a:gd name="T45" fmla="*/ 522 h 24"/>
                <a:gd name="T46" fmla="*/ 38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0195" name="Freeform 63"/>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6" name="Freeform 64"/>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7" name="Freeform 65"/>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8" name="Freeform 66"/>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199" name="Freeform 67"/>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00" name="Freeform 68"/>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5" name="Group 69"/>
          <p:cNvGrpSpPr>
            <a:grpSpLocks/>
          </p:cNvGrpSpPr>
          <p:nvPr/>
        </p:nvGrpSpPr>
        <p:grpSpPr bwMode="auto">
          <a:xfrm>
            <a:off x="2808112" y="4589463"/>
            <a:ext cx="928511" cy="635000"/>
            <a:chOff x="1991" y="3321"/>
            <a:chExt cx="361" cy="231"/>
          </a:xfrm>
        </p:grpSpPr>
        <p:sp>
          <p:nvSpPr>
            <p:cNvPr id="50211" name="Freeform 70"/>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2" name="Freeform 71"/>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3" name="Freeform 72"/>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4" name="Freeform 73"/>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5" name="Freeform 74"/>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6" name="Freeform 75"/>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7" name="Freeform 76"/>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0218" name="Freeform 77"/>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0202" name="Text Box 117"/>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0203" name="Text Box 149"/>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0204" name="Rectangle 15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5" name="Rectangle 15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6" name="Rectangle 15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0207" name="Rectangle 15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8" name="Rectangle 15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09" name="Rectangle 15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0210" name="Rectangle 156"/>
          <p:cNvSpPr>
            <a:spLocks noChangeArrowheads="1"/>
          </p:cNvSpPr>
          <p:nvPr/>
        </p:nvSpPr>
        <p:spPr bwMode="auto">
          <a:xfrm>
            <a:off x="395112" y="5892800"/>
            <a:ext cx="54849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02" name="Text Box 9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1203"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4" name="Freeform 3"/>
          <p:cNvSpPr>
            <a:spLocks/>
          </p:cNvSpPr>
          <p:nvPr/>
        </p:nvSpPr>
        <p:spPr bwMode="auto">
          <a:xfrm>
            <a:off x="3984978" y="2398713"/>
            <a:ext cx="680156" cy="495300"/>
          </a:xfrm>
          <a:custGeom>
            <a:avLst/>
            <a:gdLst>
              <a:gd name="T0" fmla="*/ 0 w 94"/>
              <a:gd name="T1" fmla="*/ 2147483647 h 64"/>
              <a:gd name="T2" fmla="*/ 198790836 w 94"/>
              <a:gd name="T3" fmla="*/ 1018182017 h 64"/>
              <a:gd name="T4" fmla="*/ 265051713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5" name="Freeform 4"/>
          <p:cNvSpPr>
            <a:spLocks/>
          </p:cNvSpPr>
          <p:nvPr/>
        </p:nvSpPr>
        <p:spPr bwMode="auto">
          <a:xfrm>
            <a:off x="3962401" y="2794000"/>
            <a:ext cx="804333" cy="425450"/>
          </a:xfrm>
          <a:custGeom>
            <a:avLst/>
            <a:gdLst>
              <a:gd name="T0" fmla="*/ 0 w 111"/>
              <a:gd name="T1" fmla="*/ 2034463625 h 55"/>
              <a:gd name="T2" fmla="*/ 199365982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1391313 w 111"/>
              <a:gd name="T87" fmla="*/ 2147483647 h 55"/>
              <a:gd name="T88" fmla="*/ 172784661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6"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7"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8"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09"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0"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1" name="Freeform 10"/>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2"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3"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4"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5"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6" name="Freeform 15"/>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17" name="Freeform 16"/>
          <p:cNvSpPr>
            <a:spLocks/>
          </p:cNvSpPr>
          <p:nvPr/>
        </p:nvSpPr>
        <p:spPr bwMode="auto">
          <a:xfrm>
            <a:off x="5988756" y="3009900"/>
            <a:ext cx="441678" cy="465138"/>
          </a:xfrm>
          <a:custGeom>
            <a:avLst/>
            <a:gdLst>
              <a:gd name="T0" fmla="*/ 1327049548 w 61"/>
              <a:gd name="T1" fmla="*/ 0 h 60"/>
              <a:gd name="T2" fmla="*/ 1327049548 w 61"/>
              <a:gd name="T3" fmla="*/ 180295256 h 60"/>
              <a:gd name="T4" fmla="*/ 1393404444 w 61"/>
              <a:gd name="T5" fmla="*/ 300494697 h 60"/>
              <a:gd name="T6" fmla="*/ 1260694653 w 61"/>
              <a:gd name="T7" fmla="*/ 781276838 h 60"/>
              <a:gd name="T8" fmla="*/ 1260694653 w 61"/>
              <a:gd name="T9" fmla="*/ 901476219 h 60"/>
              <a:gd name="T10" fmla="*/ 1194347903 w 61"/>
              <a:gd name="T11" fmla="*/ 1141867470 h 60"/>
              <a:gd name="T12" fmla="*/ 995291107 w 61"/>
              <a:gd name="T13" fmla="*/ 1322162666 h 60"/>
              <a:gd name="T14" fmla="*/ 862581315 w 61"/>
              <a:gd name="T15" fmla="*/ 1382258480 h 60"/>
              <a:gd name="T16" fmla="*/ 729879670 w 61"/>
              <a:gd name="T17" fmla="*/ 1442354294 h 60"/>
              <a:gd name="T18" fmla="*/ 663524774 w 61"/>
              <a:gd name="T19" fmla="*/ 1562553675 h 60"/>
              <a:gd name="T20" fmla="*/ 597169878 w 61"/>
              <a:gd name="T21" fmla="*/ 1802944685 h 60"/>
              <a:gd name="T22" fmla="*/ 398113210 w 61"/>
              <a:gd name="T23" fmla="*/ 1802944685 h 60"/>
              <a:gd name="T24" fmla="*/ 265411501 w 61"/>
              <a:gd name="T25" fmla="*/ 2043336179 h 60"/>
              <a:gd name="T26" fmla="*/ 265411501 w 61"/>
              <a:gd name="T27" fmla="*/ 2147483647 h 60"/>
              <a:gd name="T28" fmla="*/ 132701677 w 61"/>
              <a:gd name="T29" fmla="*/ 2147483647 h 60"/>
              <a:gd name="T30" fmla="*/ 0 w 61"/>
              <a:gd name="T31" fmla="*/ 2147483647 h 60"/>
              <a:gd name="T32" fmla="*/ 0 w 61"/>
              <a:gd name="T33" fmla="*/ 2147483647 h 60"/>
              <a:gd name="T34" fmla="*/ 199056605 w 61"/>
              <a:gd name="T35" fmla="*/ 2147483647 h 60"/>
              <a:gd name="T36" fmla="*/ 398113210 w 61"/>
              <a:gd name="T37" fmla="*/ 2147483647 h 60"/>
              <a:gd name="T38" fmla="*/ 530823001 w 61"/>
              <a:gd name="T39" fmla="*/ 2147483647 h 60"/>
              <a:gd name="T40" fmla="*/ 530823001 w 61"/>
              <a:gd name="T41" fmla="*/ 2147483647 h 60"/>
              <a:gd name="T42" fmla="*/ 663524774 w 61"/>
              <a:gd name="T43" fmla="*/ 2147483647 h 60"/>
              <a:gd name="T44" fmla="*/ 663524774 w 61"/>
              <a:gd name="T45" fmla="*/ 2147483647 h 60"/>
              <a:gd name="T46" fmla="*/ 995291107 w 61"/>
              <a:gd name="T47" fmla="*/ 2147483647 h 60"/>
              <a:gd name="T48" fmla="*/ 1194347903 w 61"/>
              <a:gd name="T49" fmla="*/ 2147483647 h 60"/>
              <a:gd name="T50" fmla="*/ 1260694653 w 61"/>
              <a:gd name="T51" fmla="*/ 2147483647 h 60"/>
              <a:gd name="T52" fmla="*/ 1393404444 w 61"/>
              <a:gd name="T53" fmla="*/ 2147483647 h 60"/>
              <a:gd name="T54" fmla="*/ 1658815881 w 61"/>
              <a:gd name="T55" fmla="*/ 2147483647 h 60"/>
              <a:gd name="T56" fmla="*/ 1725162631 w 61"/>
              <a:gd name="T57" fmla="*/ 2147483647 h 60"/>
              <a:gd name="T58" fmla="*/ 1990574068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40444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18"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19"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0"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1"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2"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3"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4"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5"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25"/>
          <p:cNvGrpSpPr>
            <a:grpSpLocks/>
          </p:cNvGrpSpPr>
          <p:nvPr/>
        </p:nvGrpSpPr>
        <p:grpSpPr bwMode="auto">
          <a:xfrm>
            <a:off x="1027289" y="3886200"/>
            <a:ext cx="1786467" cy="1390650"/>
            <a:chOff x="768" y="2832"/>
            <a:chExt cx="1203" cy="876"/>
          </a:xfrm>
        </p:grpSpPr>
        <p:sp>
          <p:nvSpPr>
            <p:cNvPr id="51272"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3"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1274"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5"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6"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7"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78"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9"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0"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1"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2"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3"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1284"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5"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86"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27"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28"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29"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0"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n-US"/>
          </a:p>
        </p:txBody>
      </p:sp>
      <p:sp>
        <p:nvSpPr>
          <p:cNvPr id="51231"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2"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3"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34"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5"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6"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 name="Group 51"/>
          <p:cNvGrpSpPr>
            <a:grpSpLocks/>
          </p:cNvGrpSpPr>
          <p:nvPr/>
        </p:nvGrpSpPr>
        <p:grpSpPr bwMode="auto">
          <a:xfrm>
            <a:off x="5177367" y="2197100"/>
            <a:ext cx="738011" cy="742950"/>
            <a:chOff x="3562" y="1636"/>
            <a:chExt cx="497" cy="468"/>
          </a:xfrm>
        </p:grpSpPr>
        <p:sp>
          <p:nvSpPr>
            <p:cNvPr id="51270"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71"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1238"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39"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1240" name="Freeform 56"/>
          <p:cNvSpPr>
            <a:spLocks/>
          </p:cNvSpPr>
          <p:nvPr/>
        </p:nvSpPr>
        <p:spPr bwMode="auto">
          <a:xfrm>
            <a:off x="611293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1"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2"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56347570 w 69"/>
              <a:gd name="T9" fmla="*/ 2147483647 h 53"/>
              <a:gd name="T10" fmla="*/ 1923680806 w 69"/>
              <a:gd name="T11" fmla="*/ 2147483647 h 53"/>
              <a:gd name="T12" fmla="*/ 1658347278 w 69"/>
              <a:gd name="T13" fmla="*/ 2030456852 h 53"/>
              <a:gd name="T14" fmla="*/ 1525680514 w 69"/>
              <a:gd name="T15" fmla="*/ 1911022788 h 53"/>
              <a:gd name="T16" fmla="*/ 1459343059 w 69"/>
              <a:gd name="T17" fmla="*/ 1791581479 h 53"/>
              <a:gd name="T18" fmla="*/ 995005058 w 69"/>
              <a:gd name="T19" fmla="*/ 1492985934 h 53"/>
              <a:gd name="T20" fmla="*/ 862338294 w 69"/>
              <a:gd name="T21" fmla="*/ 1373544625 h 53"/>
              <a:gd name="T22" fmla="*/ 663342220 w 69"/>
              <a:gd name="T23" fmla="*/ 1134669735 h 53"/>
              <a:gd name="T24" fmla="*/ 530675328 w 69"/>
              <a:gd name="T25" fmla="*/ 955507530 h 53"/>
              <a:gd name="T26" fmla="*/ 66337470 w 69"/>
              <a:gd name="T27" fmla="*/ 836073949 h 53"/>
              <a:gd name="T28" fmla="*/ 66337470 w 69"/>
              <a:gd name="T29" fmla="*/ 597191331 h 53"/>
              <a:gd name="T30" fmla="*/ 199004282 w 69"/>
              <a:gd name="T31" fmla="*/ 477757629 h 53"/>
              <a:gd name="T32" fmla="*/ 199004282 w 69"/>
              <a:gd name="T33" fmla="*/ 418036974 h 53"/>
              <a:gd name="T34" fmla="*/ 530675328 w 69"/>
              <a:gd name="T35" fmla="*/ 298595665 h 53"/>
              <a:gd name="T36" fmla="*/ 796008984 w 69"/>
              <a:gd name="T37" fmla="*/ 179154296 h 53"/>
              <a:gd name="T38" fmla="*/ 862338294 w 69"/>
              <a:gd name="T39" fmla="*/ 119441339 h 53"/>
              <a:gd name="T40" fmla="*/ 2056347570 w 69"/>
              <a:gd name="T41" fmla="*/ 59720670 h 53"/>
              <a:gd name="T42" fmla="*/ 2056347570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3"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4" name="Freeform 60"/>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5" name="Freeform 61"/>
          <p:cNvSpPr>
            <a:spLocks/>
          </p:cNvSpPr>
          <p:nvPr/>
        </p:nvSpPr>
        <p:spPr bwMode="auto">
          <a:xfrm>
            <a:off x="6589889"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1246"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7"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8"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49"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0"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51"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4" name="Group 68"/>
          <p:cNvGrpSpPr>
            <a:grpSpLocks/>
          </p:cNvGrpSpPr>
          <p:nvPr/>
        </p:nvGrpSpPr>
        <p:grpSpPr bwMode="auto">
          <a:xfrm>
            <a:off x="2808112" y="4589463"/>
            <a:ext cx="928511" cy="635000"/>
            <a:chOff x="1991" y="3321"/>
            <a:chExt cx="361" cy="231"/>
          </a:xfrm>
        </p:grpSpPr>
        <p:sp>
          <p:nvSpPr>
            <p:cNvPr id="5126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126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1253" name="Rectangle 99"/>
          <p:cNvSpPr>
            <a:spLocks noChangeArrowheads="1"/>
          </p:cNvSpPr>
          <p:nvPr/>
        </p:nvSpPr>
        <p:spPr bwMode="auto">
          <a:xfrm>
            <a:off x="0" y="242888"/>
            <a:ext cx="9144000" cy="1143000"/>
          </a:xfrm>
          <a:prstGeom prst="rect">
            <a:avLst/>
          </a:prstGeom>
          <a:noFill/>
          <a:ln w="9525">
            <a:noFill/>
            <a:miter lim="800000"/>
            <a:headEnd/>
            <a:tailEnd/>
          </a:ln>
        </p:spPr>
        <p:txBody>
          <a:bodyPr anchor="ctr"/>
          <a:lstStyle/>
          <a:p>
            <a:pPr algn="ctr" eaLnBrk="0" hangingPunct="0"/>
            <a:r>
              <a:rPr lang="en-US" b="1">
                <a:solidFill>
                  <a:srgbClr val="000000"/>
                </a:solidFill>
                <a:latin typeface="Verdana" pitchFamily="34" charset="0"/>
              </a:rPr>
              <a:t>Obesity Trends* Among U.S. Adults</a:t>
            </a:r>
            <a:br>
              <a:rPr lang="en-US" b="1">
                <a:solidFill>
                  <a:srgbClr val="000000"/>
                </a:solidFill>
                <a:latin typeface="Verdana" pitchFamily="34" charset="0"/>
              </a:rPr>
            </a:br>
            <a:r>
              <a:rPr lang="en-US" b="1">
                <a:solidFill>
                  <a:srgbClr val="DE3021"/>
                </a:solidFill>
                <a:latin typeface="Verdana" pitchFamily="34" charset="0"/>
              </a:rPr>
              <a:t>BRFSS, 2002</a:t>
            </a:r>
          </a:p>
        </p:txBody>
      </p:sp>
      <p:sp>
        <p:nvSpPr>
          <p:cNvPr id="51254" name="Text Box 119"/>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1255" name="Rectangle 12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6" name="Rectangle 12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7" name="Rectangle 12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1258" name="Rectangle 12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59" name="Rectangle 12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60" name="Rectangle 12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1261" name="Rectangle 126"/>
          <p:cNvSpPr>
            <a:spLocks noChangeArrowheads="1"/>
          </p:cNvSpPr>
          <p:nvPr/>
        </p:nvSpPr>
        <p:spPr bwMode="auto">
          <a:xfrm>
            <a:off x="395112" y="5892800"/>
            <a:ext cx="54849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7" name="Freeform 3"/>
          <p:cNvSpPr>
            <a:spLocks/>
          </p:cNvSpPr>
          <p:nvPr/>
        </p:nvSpPr>
        <p:spPr bwMode="auto">
          <a:xfrm>
            <a:off x="3984978" y="2398713"/>
            <a:ext cx="680156" cy="495300"/>
          </a:xfrm>
          <a:custGeom>
            <a:avLst/>
            <a:gdLst>
              <a:gd name="T0" fmla="*/ 0 w 94"/>
              <a:gd name="T1" fmla="*/ 2147483647 h 64"/>
              <a:gd name="T2" fmla="*/ 198790836 w 94"/>
              <a:gd name="T3" fmla="*/ 1018182017 h 64"/>
              <a:gd name="T4" fmla="*/ 265051713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8" name="Freeform 4"/>
          <p:cNvSpPr>
            <a:spLocks/>
          </p:cNvSpPr>
          <p:nvPr/>
        </p:nvSpPr>
        <p:spPr bwMode="auto">
          <a:xfrm>
            <a:off x="3962401" y="2794000"/>
            <a:ext cx="804333" cy="425450"/>
          </a:xfrm>
          <a:custGeom>
            <a:avLst/>
            <a:gdLst>
              <a:gd name="T0" fmla="*/ 0 w 111"/>
              <a:gd name="T1" fmla="*/ 2034463625 h 55"/>
              <a:gd name="T2" fmla="*/ 199365982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1391313 w 111"/>
              <a:gd name="T87" fmla="*/ 2147483647 h 55"/>
              <a:gd name="T88" fmla="*/ 172784661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29"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0"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1"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3"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4" name="Freeform 10"/>
          <p:cNvSpPr>
            <a:spLocks/>
          </p:cNvSpPr>
          <p:nvPr/>
        </p:nvSpPr>
        <p:spPr bwMode="auto">
          <a:xfrm>
            <a:off x="5343879" y="3265489"/>
            <a:ext cx="718255"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5"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6"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37"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8"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39" name="Freeform 15"/>
          <p:cNvSpPr>
            <a:spLocks/>
          </p:cNvSpPr>
          <p:nvPr/>
        </p:nvSpPr>
        <p:spPr bwMode="auto">
          <a:xfrm>
            <a:off x="5590822" y="4311650"/>
            <a:ext cx="890412"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0" name="Freeform 16"/>
          <p:cNvSpPr>
            <a:spLocks/>
          </p:cNvSpPr>
          <p:nvPr/>
        </p:nvSpPr>
        <p:spPr bwMode="auto">
          <a:xfrm>
            <a:off x="5988756" y="3009900"/>
            <a:ext cx="441678" cy="465138"/>
          </a:xfrm>
          <a:custGeom>
            <a:avLst/>
            <a:gdLst>
              <a:gd name="T0" fmla="*/ 1327049548 w 61"/>
              <a:gd name="T1" fmla="*/ 0 h 60"/>
              <a:gd name="T2" fmla="*/ 1327049548 w 61"/>
              <a:gd name="T3" fmla="*/ 180295256 h 60"/>
              <a:gd name="T4" fmla="*/ 1393404444 w 61"/>
              <a:gd name="T5" fmla="*/ 300494697 h 60"/>
              <a:gd name="T6" fmla="*/ 1260694653 w 61"/>
              <a:gd name="T7" fmla="*/ 781276838 h 60"/>
              <a:gd name="T8" fmla="*/ 1260694653 w 61"/>
              <a:gd name="T9" fmla="*/ 901476219 h 60"/>
              <a:gd name="T10" fmla="*/ 1194347903 w 61"/>
              <a:gd name="T11" fmla="*/ 1141867470 h 60"/>
              <a:gd name="T12" fmla="*/ 995291107 w 61"/>
              <a:gd name="T13" fmla="*/ 1322162666 h 60"/>
              <a:gd name="T14" fmla="*/ 862581315 w 61"/>
              <a:gd name="T15" fmla="*/ 1382258480 h 60"/>
              <a:gd name="T16" fmla="*/ 729879670 w 61"/>
              <a:gd name="T17" fmla="*/ 1442354294 h 60"/>
              <a:gd name="T18" fmla="*/ 663524774 w 61"/>
              <a:gd name="T19" fmla="*/ 1562553675 h 60"/>
              <a:gd name="T20" fmla="*/ 597169878 w 61"/>
              <a:gd name="T21" fmla="*/ 1802944685 h 60"/>
              <a:gd name="T22" fmla="*/ 398113210 w 61"/>
              <a:gd name="T23" fmla="*/ 1802944685 h 60"/>
              <a:gd name="T24" fmla="*/ 265411501 w 61"/>
              <a:gd name="T25" fmla="*/ 2043336179 h 60"/>
              <a:gd name="T26" fmla="*/ 265411501 w 61"/>
              <a:gd name="T27" fmla="*/ 2147483647 h 60"/>
              <a:gd name="T28" fmla="*/ 132701677 w 61"/>
              <a:gd name="T29" fmla="*/ 2147483647 h 60"/>
              <a:gd name="T30" fmla="*/ 0 w 61"/>
              <a:gd name="T31" fmla="*/ 2147483647 h 60"/>
              <a:gd name="T32" fmla="*/ 0 w 61"/>
              <a:gd name="T33" fmla="*/ 2147483647 h 60"/>
              <a:gd name="T34" fmla="*/ 199056605 w 61"/>
              <a:gd name="T35" fmla="*/ 2147483647 h 60"/>
              <a:gd name="T36" fmla="*/ 398113210 w 61"/>
              <a:gd name="T37" fmla="*/ 2147483647 h 60"/>
              <a:gd name="T38" fmla="*/ 530823001 w 61"/>
              <a:gd name="T39" fmla="*/ 2147483647 h 60"/>
              <a:gd name="T40" fmla="*/ 530823001 w 61"/>
              <a:gd name="T41" fmla="*/ 2147483647 h 60"/>
              <a:gd name="T42" fmla="*/ 663524774 w 61"/>
              <a:gd name="T43" fmla="*/ 2147483647 h 60"/>
              <a:gd name="T44" fmla="*/ 663524774 w 61"/>
              <a:gd name="T45" fmla="*/ 2147483647 h 60"/>
              <a:gd name="T46" fmla="*/ 995291107 w 61"/>
              <a:gd name="T47" fmla="*/ 2147483647 h 60"/>
              <a:gd name="T48" fmla="*/ 1194347903 w 61"/>
              <a:gd name="T49" fmla="*/ 2147483647 h 60"/>
              <a:gd name="T50" fmla="*/ 1260694653 w 61"/>
              <a:gd name="T51" fmla="*/ 2147483647 h 60"/>
              <a:gd name="T52" fmla="*/ 1393404444 w 61"/>
              <a:gd name="T53" fmla="*/ 2147483647 h 60"/>
              <a:gd name="T54" fmla="*/ 1658815881 w 61"/>
              <a:gd name="T55" fmla="*/ 2147483647 h 60"/>
              <a:gd name="T56" fmla="*/ 1725162631 w 61"/>
              <a:gd name="T57" fmla="*/ 2147483647 h 60"/>
              <a:gd name="T58" fmla="*/ 1990574068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40444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41"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2"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3"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4"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5"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46"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7"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48"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25"/>
          <p:cNvGrpSpPr>
            <a:grpSpLocks/>
          </p:cNvGrpSpPr>
          <p:nvPr/>
        </p:nvGrpSpPr>
        <p:grpSpPr bwMode="auto">
          <a:xfrm>
            <a:off x="1027289" y="3886200"/>
            <a:ext cx="1786467" cy="1390650"/>
            <a:chOff x="768" y="2832"/>
            <a:chExt cx="1203" cy="876"/>
          </a:xfrm>
        </p:grpSpPr>
        <p:sp>
          <p:nvSpPr>
            <p:cNvPr id="52296"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7"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2298"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9"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0"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1"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2"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3"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4"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5"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6"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7"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2308"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09"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310"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50"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1"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2" name="Freeform 43"/>
          <p:cNvSpPr>
            <a:spLocks/>
          </p:cNvSpPr>
          <p:nvPr/>
        </p:nvSpPr>
        <p:spPr bwMode="auto">
          <a:xfrm>
            <a:off x="2168878" y="2035176"/>
            <a:ext cx="781756"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3"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4" name="Freeform 45"/>
          <p:cNvSpPr>
            <a:spLocks/>
          </p:cNvSpPr>
          <p:nvPr/>
        </p:nvSpPr>
        <p:spPr bwMode="auto">
          <a:xfrm>
            <a:off x="3052234" y="1857375"/>
            <a:ext cx="99765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5"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6"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57"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8"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59"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 name="Group 51"/>
          <p:cNvGrpSpPr>
            <a:grpSpLocks/>
          </p:cNvGrpSpPr>
          <p:nvPr/>
        </p:nvGrpSpPr>
        <p:grpSpPr bwMode="auto">
          <a:xfrm>
            <a:off x="5177367" y="2197100"/>
            <a:ext cx="738011" cy="742950"/>
            <a:chOff x="3562" y="1636"/>
            <a:chExt cx="497" cy="468"/>
          </a:xfrm>
        </p:grpSpPr>
        <p:sp>
          <p:nvSpPr>
            <p:cNvPr id="52294"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95"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2261"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2"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2263" name="Freeform 56"/>
          <p:cNvSpPr>
            <a:spLocks/>
          </p:cNvSpPr>
          <p:nvPr/>
        </p:nvSpPr>
        <p:spPr bwMode="auto">
          <a:xfrm>
            <a:off x="6112933" y="2732089"/>
            <a:ext cx="570089"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4"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5" name="Freeform 58"/>
          <p:cNvSpPr>
            <a:spLocks/>
          </p:cNvSpPr>
          <p:nvPr/>
        </p:nvSpPr>
        <p:spPr bwMode="auto">
          <a:xfrm>
            <a:off x="5973234" y="3730626"/>
            <a:ext cx="49953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56347570 w 69"/>
              <a:gd name="T9" fmla="*/ 2147483647 h 53"/>
              <a:gd name="T10" fmla="*/ 1923680806 w 69"/>
              <a:gd name="T11" fmla="*/ 2147483647 h 53"/>
              <a:gd name="T12" fmla="*/ 1658347278 w 69"/>
              <a:gd name="T13" fmla="*/ 2030456852 h 53"/>
              <a:gd name="T14" fmla="*/ 1525680514 w 69"/>
              <a:gd name="T15" fmla="*/ 1911022788 h 53"/>
              <a:gd name="T16" fmla="*/ 1459343059 w 69"/>
              <a:gd name="T17" fmla="*/ 1791581479 h 53"/>
              <a:gd name="T18" fmla="*/ 995005058 w 69"/>
              <a:gd name="T19" fmla="*/ 1492985934 h 53"/>
              <a:gd name="T20" fmla="*/ 862338294 w 69"/>
              <a:gd name="T21" fmla="*/ 1373544625 h 53"/>
              <a:gd name="T22" fmla="*/ 663342220 w 69"/>
              <a:gd name="T23" fmla="*/ 1134669735 h 53"/>
              <a:gd name="T24" fmla="*/ 530675328 w 69"/>
              <a:gd name="T25" fmla="*/ 955507530 h 53"/>
              <a:gd name="T26" fmla="*/ 66337470 w 69"/>
              <a:gd name="T27" fmla="*/ 836073949 h 53"/>
              <a:gd name="T28" fmla="*/ 66337470 w 69"/>
              <a:gd name="T29" fmla="*/ 597191331 h 53"/>
              <a:gd name="T30" fmla="*/ 199004282 w 69"/>
              <a:gd name="T31" fmla="*/ 477757629 h 53"/>
              <a:gd name="T32" fmla="*/ 199004282 w 69"/>
              <a:gd name="T33" fmla="*/ 418036974 h 53"/>
              <a:gd name="T34" fmla="*/ 530675328 w 69"/>
              <a:gd name="T35" fmla="*/ 298595665 h 53"/>
              <a:gd name="T36" fmla="*/ 796008984 w 69"/>
              <a:gd name="T37" fmla="*/ 179154296 h 53"/>
              <a:gd name="T38" fmla="*/ 862338294 w 69"/>
              <a:gd name="T39" fmla="*/ 119441339 h 53"/>
              <a:gd name="T40" fmla="*/ 2056347570 w 69"/>
              <a:gd name="T41" fmla="*/ 59720670 h 53"/>
              <a:gd name="T42" fmla="*/ 2056347570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6"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7" name="Freeform 60"/>
          <p:cNvSpPr>
            <a:spLocks/>
          </p:cNvSpPr>
          <p:nvPr/>
        </p:nvSpPr>
        <p:spPr bwMode="auto">
          <a:xfrm>
            <a:off x="6248401" y="3041650"/>
            <a:ext cx="44873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8" name="Freeform 61"/>
          <p:cNvSpPr>
            <a:spLocks/>
          </p:cNvSpPr>
          <p:nvPr/>
        </p:nvSpPr>
        <p:spPr bwMode="auto">
          <a:xfrm>
            <a:off x="6589889" y="3017839"/>
            <a:ext cx="107244"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2269"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0"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1"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2"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3"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74"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4" name="Group 68"/>
          <p:cNvGrpSpPr>
            <a:grpSpLocks/>
          </p:cNvGrpSpPr>
          <p:nvPr/>
        </p:nvGrpSpPr>
        <p:grpSpPr bwMode="auto">
          <a:xfrm>
            <a:off x="2808112" y="4589463"/>
            <a:ext cx="928511" cy="635000"/>
            <a:chOff x="1991" y="3321"/>
            <a:chExt cx="361" cy="231"/>
          </a:xfrm>
        </p:grpSpPr>
        <p:sp>
          <p:nvSpPr>
            <p:cNvPr id="52286"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7"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8"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89"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0"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1"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2"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2293"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52276" name="Rectangle 86"/>
          <p:cNvSpPr>
            <a:spLocks noGrp="1" noChangeArrowheads="1"/>
          </p:cNvSpPr>
          <p:nvPr>
            <p:ph type="title" idx="4294967295"/>
          </p:nvPr>
        </p:nvSpPr>
        <p:spPr>
          <a:xfrm>
            <a:off x="0" y="242888"/>
            <a:ext cx="9144000" cy="1143000"/>
          </a:xfrm>
        </p:spPr>
        <p:txBody>
          <a:bodyPr/>
          <a:lstStyle/>
          <a:p>
            <a:r>
              <a:rPr lang="en-US" sz="2400" smtClean="0"/>
              <a:t>Obesity Trends* Among U.S. Adults</a:t>
            </a:r>
            <a:br>
              <a:rPr lang="en-US" sz="2400" smtClean="0"/>
            </a:br>
            <a:r>
              <a:rPr lang="en-US" sz="2400" smtClean="0">
                <a:solidFill>
                  <a:srgbClr val="DE3021"/>
                </a:solidFill>
              </a:rPr>
              <a:t>BRFSS, 2003</a:t>
            </a:r>
          </a:p>
        </p:txBody>
      </p:sp>
      <p:sp>
        <p:nvSpPr>
          <p:cNvPr id="52277" name="Text Box 8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2278" name="Text Box 116"/>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2279" name="Rectangle 117"/>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0" name="Rectangle 118"/>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1" name="Rectangle 119"/>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2282" name="Rectangle 120"/>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3" name="Rectangle 121"/>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4" name="Rectangle 122"/>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2285" name="Rectangle 123"/>
          <p:cNvSpPr>
            <a:spLocks noChangeArrowheads="1"/>
          </p:cNvSpPr>
          <p:nvPr/>
        </p:nvSpPr>
        <p:spPr bwMode="auto">
          <a:xfrm>
            <a:off x="395112" y="5892800"/>
            <a:ext cx="54849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1" name="Freeform 3"/>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2" name="Freeform 4"/>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3"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4"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5"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6"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7"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58" name="Freeform 10"/>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59"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0"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1"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2"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3" name="Freeform 15"/>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4" name="Freeform 16"/>
          <p:cNvSpPr>
            <a:spLocks/>
          </p:cNvSpPr>
          <p:nvPr/>
        </p:nvSpPr>
        <p:spPr bwMode="auto">
          <a:xfrm>
            <a:off x="5988756" y="3009900"/>
            <a:ext cx="443089"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5"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66"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7"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68"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69"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0"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71"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2"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 name="Group 25"/>
          <p:cNvGrpSpPr>
            <a:grpSpLocks/>
          </p:cNvGrpSpPr>
          <p:nvPr/>
        </p:nvGrpSpPr>
        <p:grpSpPr bwMode="auto">
          <a:xfrm>
            <a:off x="1027289" y="3886200"/>
            <a:ext cx="1786467" cy="1390650"/>
            <a:chOff x="768" y="2832"/>
            <a:chExt cx="1203" cy="876"/>
          </a:xfrm>
        </p:grpSpPr>
        <p:sp>
          <p:nvSpPr>
            <p:cNvPr id="53320"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1"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3322"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3"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4"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5"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6"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7"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28"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29"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0"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1"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3332"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3"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334"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3274"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5"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6"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7"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78"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79"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0"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1"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2" name="Freeform 49"/>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3"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 name="Group 51"/>
          <p:cNvGrpSpPr>
            <a:grpSpLocks/>
          </p:cNvGrpSpPr>
          <p:nvPr/>
        </p:nvGrpSpPr>
        <p:grpSpPr bwMode="auto">
          <a:xfrm>
            <a:off x="5177367" y="2197100"/>
            <a:ext cx="738011" cy="742950"/>
            <a:chOff x="3562" y="1636"/>
            <a:chExt cx="497" cy="468"/>
          </a:xfrm>
        </p:grpSpPr>
        <p:sp>
          <p:nvSpPr>
            <p:cNvPr id="53318"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319"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3285"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6" name="Freeform 55"/>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3287" name="Freeform 56"/>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8"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89"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0"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1" name="Freeform 60"/>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2" name="Freeform 61"/>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3"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4"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5"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6"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3297"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3298"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4" name="Group 68"/>
          <p:cNvGrpSpPr>
            <a:grpSpLocks/>
          </p:cNvGrpSpPr>
          <p:nvPr/>
        </p:nvGrpSpPr>
        <p:grpSpPr bwMode="auto">
          <a:xfrm>
            <a:off x="2808112" y="4589463"/>
            <a:ext cx="928511" cy="635000"/>
            <a:chOff x="1991" y="3321"/>
            <a:chExt cx="361" cy="231"/>
          </a:xfrm>
        </p:grpSpPr>
        <p:sp>
          <p:nvSpPr>
            <p:cNvPr id="53310"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1"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2"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3"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4"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5"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6"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53317"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53300" name="Rectangle 86"/>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2004</a:t>
            </a:r>
          </a:p>
        </p:txBody>
      </p:sp>
      <p:sp>
        <p:nvSpPr>
          <p:cNvPr id="53301" name="Text Box 102"/>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3302" name="Text Box 131"/>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53303" name="Rectangle 13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4" name="Rectangle 13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5" name="Rectangle 13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3306" name="Rectangle 13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7" name="Rectangle 13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8" name="Rectangle 13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3309" name="Rectangle 138"/>
          <p:cNvSpPr>
            <a:spLocks noChangeArrowheads="1"/>
          </p:cNvSpPr>
          <p:nvPr/>
        </p:nvSpPr>
        <p:spPr bwMode="auto">
          <a:xfrm>
            <a:off x="395112" y="5892800"/>
            <a:ext cx="5484989"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Freeform 2"/>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5" name="Freeform 3"/>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6" name="Freeform 5"/>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7" name="Freeform 7"/>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8" name="Freeform 9"/>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79" name="Freeform 13"/>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0" name="Freeform 15"/>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1" name="Freeform 18"/>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2" name="Freeform 19"/>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3" name="Freeform 20"/>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4" name="Freeform 21"/>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5" name="Freeform 22"/>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286" name="Freeform 23"/>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7" name="Freeform 24"/>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288" name="Freeform 41"/>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89" name="Freeform 42"/>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0" name="Freeform 43"/>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1" name="Freeform 4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2" name="Freeform 4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3" name="Freeform 46"/>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4" name="Freeform 47"/>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5" name="Freeform 48"/>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6" name="Freeform 50"/>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2" name="Group 109"/>
          <p:cNvGrpSpPr>
            <a:grpSpLocks/>
          </p:cNvGrpSpPr>
          <p:nvPr/>
        </p:nvGrpSpPr>
        <p:grpSpPr bwMode="auto">
          <a:xfrm>
            <a:off x="4903612" y="3009901"/>
            <a:ext cx="1528233" cy="1635125"/>
            <a:chOff x="3475" y="1896"/>
            <a:chExt cx="1083" cy="1030"/>
          </a:xfrm>
        </p:grpSpPr>
        <p:sp>
          <p:nvSpPr>
            <p:cNvPr id="54358" name="Freeform 1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59" name="Freeform 49" descr="20%"/>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4360" name="Freeform 55"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grpSp>
      <p:sp>
        <p:nvSpPr>
          <p:cNvPr id="54298" name="Freeform 56"/>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299" name="Freeform 57"/>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00" name="Freeform 4"/>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1" name="Freeform 6"/>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2" name="Freeform 8"/>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3" name="Freeform 10"/>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4" name="Freeform 11"/>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5" name="Freeform 12"/>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6" name="Freeform 14"/>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07" name="Freeform 17"/>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3" name="Group 25"/>
          <p:cNvGrpSpPr>
            <a:grpSpLocks/>
          </p:cNvGrpSpPr>
          <p:nvPr/>
        </p:nvGrpSpPr>
        <p:grpSpPr bwMode="auto">
          <a:xfrm>
            <a:off x="1027289" y="3886200"/>
            <a:ext cx="1786467" cy="1390650"/>
            <a:chOff x="768" y="2832"/>
            <a:chExt cx="1203" cy="876"/>
          </a:xfrm>
        </p:grpSpPr>
        <p:sp>
          <p:nvSpPr>
            <p:cNvPr id="54343"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4"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4345"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6"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7"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8"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49"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0"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1"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2"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3"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4"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4355"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6"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57"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4" name="Group 51"/>
          <p:cNvGrpSpPr>
            <a:grpSpLocks/>
          </p:cNvGrpSpPr>
          <p:nvPr/>
        </p:nvGrpSpPr>
        <p:grpSpPr bwMode="auto">
          <a:xfrm>
            <a:off x="5177367" y="2197100"/>
            <a:ext cx="738011" cy="742950"/>
            <a:chOff x="3562" y="1636"/>
            <a:chExt cx="497" cy="468"/>
          </a:xfrm>
        </p:grpSpPr>
        <p:sp>
          <p:nvSpPr>
            <p:cNvPr id="54341"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42"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4310" name="Freeform 54"/>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1" name="Freeform 58"/>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2" name="Freeform 59"/>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4313" name="Freeform 60"/>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4" name="Freeform 61"/>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5" name="Freeform 62"/>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6" name="Freeform 63"/>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4317" name="Freeform 64"/>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8" name="Freeform 65"/>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19" name="Freeform 66"/>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4320" name="Freeform 67"/>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5" name="Group 68"/>
          <p:cNvGrpSpPr>
            <a:grpSpLocks/>
          </p:cNvGrpSpPr>
          <p:nvPr/>
        </p:nvGrpSpPr>
        <p:grpSpPr bwMode="auto">
          <a:xfrm>
            <a:off x="2808112" y="4589463"/>
            <a:ext cx="928511" cy="635000"/>
            <a:chOff x="1991" y="3321"/>
            <a:chExt cx="361" cy="231"/>
          </a:xfrm>
        </p:grpSpPr>
        <p:sp>
          <p:nvSpPr>
            <p:cNvPr id="54333"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4"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5"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6"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7"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8"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39"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4340"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sp>
        <p:nvSpPr>
          <p:cNvPr id="54322"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2005</a:t>
            </a:r>
          </a:p>
        </p:txBody>
      </p:sp>
      <p:sp>
        <p:nvSpPr>
          <p:cNvPr id="54323" name="Text Box 86"/>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4324" name="Rectangle 101"/>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5" name="Rectangle 102"/>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6" name="Rectangle 103"/>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4327" name="Rectangle 104"/>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8" name="Rectangle 105"/>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29" name="Rectangle 106"/>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30" name="Rectangle 107"/>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31" name="Rectangle 108"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4332" name="Text Box 81"/>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cSld>
  <p:clrMapOvr>
    <a:masterClrMapping/>
  </p:clrMapOvr>
  <p:transition advClick="0"/>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1027289" y="1709738"/>
            <a:ext cx="6169378" cy="3567112"/>
            <a:chOff x="728" y="1077"/>
            <a:chExt cx="4372" cy="2247"/>
          </a:xfrm>
        </p:grpSpPr>
        <p:sp>
          <p:nvSpPr>
            <p:cNvPr id="55310" name="Freeform 3"/>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1" name="Freeform 4"/>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2" name="Freeform 5"/>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3" name="Freeform 6"/>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4" name="Freeform 7"/>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5" name="Freeform 8"/>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16" name="Freeform 9"/>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7" name="Freeform 10"/>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8" name="Freeform 11"/>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19" name="Freeform 12"/>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20" name="Freeform 13"/>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1" name="Freeform 14"/>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22" name="Freeform 15"/>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3" name="Freeform 16"/>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4" name="Freeform 17"/>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5" name="Freeform 18"/>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6" name="Freeform 19"/>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7" name="Freeform 20"/>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8" name="Freeform 21"/>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29" name="Freeform 22"/>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0" name="Freeform 23"/>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1" name="Freeform 24"/>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2" name="Freeform 25"/>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3" name="Freeform 2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4"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35"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5336"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37"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 name="Group 31"/>
            <p:cNvGrpSpPr>
              <a:grpSpLocks/>
            </p:cNvGrpSpPr>
            <p:nvPr/>
          </p:nvGrpSpPr>
          <p:grpSpPr bwMode="auto">
            <a:xfrm>
              <a:off x="728" y="1384"/>
              <a:ext cx="4024" cy="1940"/>
              <a:chOff x="728" y="1384"/>
              <a:chExt cx="4024" cy="1940"/>
            </a:xfrm>
          </p:grpSpPr>
          <p:sp>
            <p:nvSpPr>
              <p:cNvPr id="55356"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7"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8"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59"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0" name="Freeform 36"/>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1" name="Freeform 37"/>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2"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3"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4" name="Group 40"/>
              <p:cNvGrpSpPr>
                <a:grpSpLocks/>
              </p:cNvGrpSpPr>
              <p:nvPr/>
            </p:nvGrpSpPr>
            <p:grpSpPr bwMode="auto">
              <a:xfrm>
                <a:off x="728" y="2448"/>
                <a:ext cx="1266" cy="876"/>
                <a:chOff x="768" y="2832"/>
                <a:chExt cx="1203" cy="876"/>
              </a:xfrm>
            </p:grpSpPr>
            <p:sp>
              <p:nvSpPr>
                <p:cNvPr id="55371"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2"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5373"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4"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5"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6"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7"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8"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79"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0"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1"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2"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5383"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4"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85"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5" name="Group 56"/>
              <p:cNvGrpSpPr>
                <a:grpSpLocks/>
              </p:cNvGrpSpPr>
              <p:nvPr/>
            </p:nvGrpSpPr>
            <p:grpSpPr bwMode="auto">
              <a:xfrm>
                <a:off x="3669" y="1384"/>
                <a:ext cx="523" cy="468"/>
                <a:chOff x="3562" y="1636"/>
                <a:chExt cx="497" cy="468"/>
              </a:xfrm>
            </p:grpSpPr>
            <p:sp>
              <p:nvSpPr>
                <p:cNvPr id="55369"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70"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66"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7"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68"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5339"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0"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5341"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2"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3"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5344"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5"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5346"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6" name="Group 70"/>
            <p:cNvGrpSpPr>
              <a:grpSpLocks/>
            </p:cNvGrpSpPr>
            <p:nvPr/>
          </p:nvGrpSpPr>
          <p:grpSpPr bwMode="auto">
            <a:xfrm>
              <a:off x="1990" y="2891"/>
              <a:ext cx="658" cy="400"/>
              <a:chOff x="1991" y="3321"/>
              <a:chExt cx="361" cy="231"/>
            </a:xfrm>
          </p:grpSpPr>
          <p:sp>
            <p:nvSpPr>
              <p:cNvPr id="55348"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49"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0"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1"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2"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3"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4"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55355"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grpSp>
      <p:sp>
        <p:nvSpPr>
          <p:cNvPr id="55299" name="Rectangle 79"/>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2006</a:t>
            </a:r>
          </a:p>
        </p:txBody>
      </p:sp>
      <p:sp>
        <p:nvSpPr>
          <p:cNvPr id="55300" name="Text Box 80"/>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5301"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2"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3"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5304"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5"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6"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7"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8"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5309" name="Text Box 81"/>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cSld>
  <p:clrMapOvr>
    <a:masterClrMapping/>
  </p:clrMapOvr>
  <p:transition advClick="0"/>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D:\My Documents\My Pictures\ambulance.jpg"/>
          <p:cNvPicPr>
            <a:picLocks noChangeAspect="1" noChangeArrowheads="1"/>
          </p:cNvPicPr>
          <p:nvPr/>
        </p:nvPicPr>
        <p:blipFill>
          <a:blip r:embed="rId2" cstate="print"/>
          <a:srcRect/>
          <a:stretch>
            <a:fillRect/>
          </a:stretch>
        </p:blipFill>
        <p:spPr bwMode="auto">
          <a:xfrm>
            <a:off x="609600" y="457200"/>
            <a:ext cx="7924800" cy="5943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dissolve">
                                      <p:cBhvr>
                                        <p:cTn id="7"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93"/>
          <p:cNvGrpSpPr>
            <a:grpSpLocks/>
          </p:cNvGrpSpPr>
          <p:nvPr/>
        </p:nvGrpSpPr>
        <p:grpSpPr bwMode="auto">
          <a:xfrm>
            <a:off x="1027289" y="1709738"/>
            <a:ext cx="6169378" cy="3567112"/>
            <a:chOff x="728" y="1077"/>
            <a:chExt cx="4372" cy="2247"/>
          </a:xfrm>
        </p:grpSpPr>
        <p:sp>
          <p:nvSpPr>
            <p:cNvPr id="56334"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 name="Group 92"/>
            <p:cNvGrpSpPr>
              <a:grpSpLocks/>
            </p:cNvGrpSpPr>
            <p:nvPr/>
          </p:nvGrpSpPr>
          <p:grpSpPr bwMode="auto">
            <a:xfrm>
              <a:off x="728" y="1077"/>
              <a:ext cx="4276" cy="2247"/>
              <a:chOff x="728" y="1077"/>
              <a:chExt cx="4276" cy="2247"/>
            </a:xfrm>
          </p:grpSpPr>
          <p:sp>
            <p:nvSpPr>
              <p:cNvPr id="56336" name="Freeform 17"/>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37" name="Freeform 19"/>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38" name="Freeform 20"/>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4" name="Group 91"/>
              <p:cNvGrpSpPr>
                <a:grpSpLocks/>
              </p:cNvGrpSpPr>
              <p:nvPr/>
            </p:nvGrpSpPr>
            <p:grpSpPr bwMode="auto">
              <a:xfrm>
                <a:off x="728" y="1248"/>
                <a:ext cx="4276" cy="2076"/>
                <a:chOff x="728" y="1248"/>
                <a:chExt cx="4276" cy="2076"/>
              </a:xfrm>
            </p:grpSpPr>
            <p:sp>
              <p:nvSpPr>
                <p:cNvPr id="56340" name="Freeform 2"/>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1" name="Freeform 3"/>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2" name="Freeform 4"/>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3" name="Freeform 5"/>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4" name="Freeform 6"/>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5" name="Freeform 7"/>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46" name="Freeform 8"/>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7" name="Freeform 9"/>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8" name="Freeform 10"/>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49" name="Freeform 11"/>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6350" name="Freeform 12"/>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1" name="Freeform 13"/>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2" name="Freeform 14"/>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3" name="Freeform 15"/>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4" name="Freeform 16"/>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5" name="Freeform 18"/>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6" name="Freeform 21"/>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57" name="Freeform 22"/>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8" name="Freeform 23"/>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59" name="Freeform 24"/>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0" name="Freeform 26"/>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1"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2"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6363"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4"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65"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6"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7"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8"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69" name="Freeform 36" descr="20%"/>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0" name="Freeform 37" descr="20%"/>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6371"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2"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 name="Group 40"/>
                <p:cNvGrpSpPr>
                  <a:grpSpLocks/>
                </p:cNvGrpSpPr>
                <p:nvPr/>
              </p:nvGrpSpPr>
              <p:grpSpPr bwMode="auto">
                <a:xfrm>
                  <a:off x="728" y="2448"/>
                  <a:ext cx="1266" cy="876"/>
                  <a:chOff x="768" y="2832"/>
                  <a:chExt cx="1203" cy="876"/>
                </a:xfrm>
              </p:grpSpPr>
              <p:sp>
                <p:nvSpPr>
                  <p:cNvPr id="56396"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7"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6398"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9"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0"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1"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2"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3"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4"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5"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6"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7"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6408"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09"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410"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6" name="Group 56"/>
                <p:cNvGrpSpPr>
                  <a:grpSpLocks/>
                </p:cNvGrpSpPr>
                <p:nvPr/>
              </p:nvGrpSpPr>
              <p:grpSpPr bwMode="auto">
                <a:xfrm>
                  <a:off x="3669" y="1384"/>
                  <a:ext cx="523" cy="468"/>
                  <a:chOff x="3562" y="1636"/>
                  <a:chExt cx="497" cy="468"/>
                </a:xfrm>
              </p:grpSpPr>
              <p:sp>
                <p:nvSpPr>
                  <p:cNvPr id="56394"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95"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6375"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6"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7"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8"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79"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6380"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1"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2"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3"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4"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7" name="Group 70"/>
                <p:cNvGrpSpPr>
                  <a:grpSpLocks/>
                </p:cNvGrpSpPr>
                <p:nvPr/>
              </p:nvGrpSpPr>
              <p:grpSpPr bwMode="auto">
                <a:xfrm>
                  <a:off x="1990" y="2891"/>
                  <a:ext cx="658" cy="400"/>
                  <a:chOff x="1991" y="3321"/>
                  <a:chExt cx="361" cy="231"/>
                </a:xfrm>
              </p:grpSpPr>
              <p:sp>
                <p:nvSpPr>
                  <p:cNvPr id="56386"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7"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8"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89"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0"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1"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2"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6393"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grpSp>
      <p:sp>
        <p:nvSpPr>
          <p:cNvPr id="56323" name="Rectangle 79"/>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2007</a:t>
            </a:r>
          </a:p>
        </p:txBody>
      </p:sp>
      <p:sp>
        <p:nvSpPr>
          <p:cNvPr id="56324" name="Text Box 80"/>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6325" name="Text Box 81"/>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6326" name="Rectangle 82"/>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27" name="Rectangle 83"/>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28" name="Rectangle 84"/>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6329" name="Rectangle 85"/>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0" name="Rectangle 86"/>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1" name="Rectangle 87"/>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2" name="Rectangle 88"/>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6333" name="Rectangle 89"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Freeform 2"/>
          <p:cNvSpPr>
            <a:spLocks/>
          </p:cNvSpPr>
          <p:nvPr/>
        </p:nvSpPr>
        <p:spPr bwMode="auto">
          <a:xfrm>
            <a:off x="6842478" y="1887539"/>
            <a:ext cx="354188"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7" name="Freeform 3"/>
          <p:cNvSpPr>
            <a:spLocks/>
          </p:cNvSpPr>
          <p:nvPr/>
        </p:nvSpPr>
        <p:spPr bwMode="auto">
          <a:xfrm>
            <a:off x="2343856" y="1709739"/>
            <a:ext cx="649111"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48" name="Freeform 4"/>
          <p:cNvSpPr>
            <a:spLocks/>
          </p:cNvSpPr>
          <p:nvPr/>
        </p:nvSpPr>
        <p:spPr bwMode="auto">
          <a:xfrm>
            <a:off x="2806700" y="1833564"/>
            <a:ext cx="585611"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49" name="Freeform 5"/>
          <p:cNvSpPr>
            <a:spLocks/>
          </p:cNvSpPr>
          <p:nvPr/>
        </p:nvSpPr>
        <p:spPr bwMode="auto">
          <a:xfrm>
            <a:off x="3053645" y="1857375"/>
            <a:ext cx="996244"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0" name="Freeform 6"/>
          <p:cNvSpPr>
            <a:spLocks/>
          </p:cNvSpPr>
          <p:nvPr/>
        </p:nvSpPr>
        <p:spPr bwMode="auto">
          <a:xfrm>
            <a:off x="4013200" y="2003425"/>
            <a:ext cx="643467"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1" name="Freeform 7"/>
          <p:cNvSpPr>
            <a:spLocks/>
          </p:cNvSpPr>
          <p:nvPr/>
        </p:nvSpPr>
        <p:spPr bwMode="auto">
          <a:xfrm>
            <a:off x="3984978" y="2398713"/>
            <a:ext cx="681567"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2" name="Freeform 8"/>
          <p:cNvSpPr>
            <a:spLocks/>
          </p:cNvSpPr>
          <p:nvPr/>
        </p:nvSpPr>
        <p:spPr bwMode="auto">
          <a:xfrm>
            <a:off x="4121856" y="3203576"/>
            <a:ext cx="722489"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3" name="Freeform 9"/>
          <p:cNvSpPr>
            <a:spLocks/>
          </p:cNvSpPr>
          <p:nvPr/>
        </p:nvSpPr>
        <p:spPr bwMode="auto">
          <a:xfrm>
            <a:off x="4651022" y="2740026"/>
            <a:ext cx="592667"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4" name="Freeform 10"/>
          <p:cNvSpPr>
            <a:spLocks/>
          </p:cNvSpPr>
          <p:nvPr/>
        </p:nvSpPr>
        <p:spPr bwMode="auto">
          <a:xfrm>
            <a:off x="4975578" y="2282826"/>
            <a:ext cx="513644"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5" name="Freeform 11"/>
          <p:cNvSpPr>
            <a:spLocks/>
          </p:cNvSpPr>
          <p:nvPr/>
        </p:nvSpPr>
        <p:spPr bwMode="auto">
          <a:xfrm>
            <a:off x="5729111" y="2840038"/>
            <a:ext cx="410634"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56" name="Freeform 12"/>
          <p:cNvSpPr>
            <a:spLocks/>
          </p:cNvSpPr>
          <p:nvPr/>
        </p:nvSpPr>
        <p:spPr bwMode="auto">
          <a:xfrm>
            <a:off x="5590822" y="4311650"/>
            <a:ext cx="891822"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7" name="Freeform 13"/>
          <p:cNvSpPr>
            <a:spLocks/>
          </p:cNvSpPr>
          <p:nvPr/>
        </p:nvSpPr>
        <p:spPr bwMode="auto">
          <a:xfrm>
            <a:off x="2105378" y="2562225"/>
            <a:ext cx="780345"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8" name="Freeform 14"/>
          <p:cNvSpPr>
            <a:spLocks/>
          </p:cNvSpPr>
          <p:nvPr/>
        </p:nvSpPr>
        <p:spPr bwMode="auto">
          <a:xfrm>
            <a:off x="3325989" y="2452689"/>
            <a:ext cx="681566"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59" name="Freeform 15"/>
          <p:cNvSpPr>
            <a:spLocks/>
          </p:cNvSpPr>
          <p:nvPr/>
        </p:nvSpPr>
        <p:spPr bwMode="auto">
          <a:xfrm>
            <a:off x="3436056" y="3003551"/>
            <a:ext cx="71543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7360" name="Freeform 16"/>
          <p:cNvSpPr>
            <a:spLocks/>
          </p:cNvSpPr>
          <p:nvPr/>
        </p:nvSpPr>
        <p:spPr bwMode="auto">
          <a:xfrm>
            <a:off x="3341512" y="3521076"/>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1" name="Freeform 17"/>
          <p:cNvSpPr>
            <a:spLocks/>
          </p:cNvSpPr>
          <p:nvPr/>
        </p:nvSpPr>
        <p:spPr bwMode="auto">
          <a:xfrm>
            <a:off x="3602567" y="3660776"/>
            <a:ext cx="1365956"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2" name="Freeform 18"/>
          <p:cNvSpPr>
            <a:spLocks/>
          </p:cNvSpPr>
          <p:nvPr/>
        </p:nvSpPr>
        <p:spPr bwMode="auto">
          <a:xfrm>
            <a:off x="6170790"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3" name="Freeform 19"/>
          <p:cNvSpPr>
            <a:spLocks/>
          </p:cNvSpPr>
          <p:nvPr/>
        </p:nvSpPr>
        <p:spPr bwMode="auto">
          <a:xfrm>
            <a:off x="6661857" y="2266950"/>
            <a:ext cx="166511"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4" name="Freeform 20"/>
          <p:cNvSpPr>
            <a:spLocks/>
          </p:cNvSpPr>
          <p:nvPr/>
        </p:nvSpPr>
        <p:spPr bwMode="auto">
          <a:xfrm>
            <a:off x="2957690" y="2794001"/>
            <a:ext cx="550333"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5" name="Freeform 21"/>
          <p:cNvSpPr>
            <a:spLocks/>
          </p:cNvSpPr>
          <p:nvPr/>
        </p:nvSpPr>
        <p:spPr bwMode="auto">
          <a:xfrm>
            <a:off x="2168878" y="2035176"/>
            <a:ext cx="783166"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6" name="Freeform 22"/>
          <p:cNvSpPr>
            <a:spLocks/>
          </p:cNvSpPr>
          <p:nvPr/>
        </p:nvSpPr>
        <p:spPr bwMode="auto">
          <a:xfrm>
            <a:off x="2452511" y="2662239"/>
            <a:ext cx="620889"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67" name="Freeform 23"/>
          <p:cNvSpPr>
            <a:spLocks/>
          </p:cNvSpPr>
          <p:nvPr/>
        </p:nvSpPr>
        <p:spPr bwMode="auto">
          <a:xfrm>
            <a:off x="2777067" y="3444875"/>
            <a:ext cx="658989"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8" name="Freeform 24"/>
          <p:cNvSpPr>
            <a:spLocks/>
          </p:cNvSpPr>
          <p:nvPr/>
        </p:nvSpPr>
        <p:spPr bwMode="auto">
          <a:xfrm>
            <a:off x="4607278" y="1981201"/>
            <a:ext cx="643467"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69" name="Freeform 25"/>
          <p:cNvSpPr>
            <a:spLocks/>
          </p:cNvSpPr>
          <p:nvPr/>
        </p:nvSpPr>
        <p:spPr bwMode="auto">
          <a:xfrm>
            <a:off x="5127978" y="2855913"/>
            <a:ext cx="39087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0" name="Freeform 26" descr="75%"/>
          <p:cNvSpPr>
            <a:spLocks/>
          </p:cNvSpPr>
          <p:nvPr/>
        </p:nvSpPr>
        <p:spPr bwMode="auto">
          <a:xfrm>
            <a:off x="5988756" y="3009900"/>
            <a:ext cx="443089"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1" name="Freeform 27"/>
          <p:cNvSpPr>
            <a:spLocks/>
          </p:cNvSpPr>
          <p:nvPr/>
        </p:nvSpPr>
        <p:spPr bwMode="auto">
          <a:xfrm>
            <a:off x="4903612" y="4133851"/>
            <a:ext cx="555978"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2" name="Freeform 28" descr="20%"/>
          <p:cNvSpPr>
            <a:spLocks/>
          </p:cNvSpPr>
          <p:nvPr/>
        </p:nvSpPr>
        <p:spPr bwMode="auto">
          <a:xfrm>
            <a:off x="5171723" y="3846514"/>
            <a:ext cx="338667"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7373" name="Freeform 29"/>
          <p:cNvSpPr>
            <a:spLocks/>
          </p:cNvSpPr>
          <p:nvPr/>
        </p:nvSpPr>
        <p:spPr bwMode="auto">
          <a:xfrm>
            <a:off x="6114345" y="2732089"/>
            <a:ext cx="568677"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4" name="Freeform 30"/>
          <p:cNvSpPr>
            <a:spLocks/>
          </p:cNvSpPr>
          <p:nvPr/>
        </p:nvSpPr>
        <p:spPr bwMode="auto">
          <a:xfrm>
            <a:off x="5923845" y="3127376"/>
            <a:ext cx="738012"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5" name="Freeform 31"/>
          <p:cNvSpPr>
            <a:spLocks/>
          </p:cNvSpPr>
          <p:nvPr/>
        </p:nvSpPr>
        <p:spPr bwMode="auto">
          <a:xfrm>
            <a:off x="3962400" y="2794000"/>
            <a:ext cx="805745"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6" name="Freeform 32"/>
          <p:cNvSpPr>
            <a:spLocks/>
          </p:cNvSpPr>
          <p:nvPr/>
        </p:nvSpPr>
        <p:spPr bwMode="auto">
          <a:xfrm>
            <a:off x="4020256" y="3590925"/>
            <a:ext cx="839611"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77" name="Freeform 33"/>
          <p:cNvSpPr>
            <a:spLocks/>
          </p:cNvSpPr>
          <p:nvPr/>
        </p:nvSpPr>
        <p:spPr bwMode="auto">
          <a:xfrm>
            <a:off x="4731456" y="3127375"/>
            <a:ext cx="649111"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8" name="Freeform 34"/>
          <p:cNvSpPr>
            <a:spLocks/>
          </p:cNvSpPr>
          <p:nvPr/>
        </p:nvSpPr>
        <p:spPr bwMode="auto">
          <a:xfrm>
            <a:off x="5343879" y="3265489"/>
            <a:ext cx="719667"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79" name="Freeform 35" descr="20%"/>
          <p:cNvSpPr>
            <a:spLocks/>
          </p:cNvSpPr>
          <p:nvPr/>
        </p:nvSpPr>
        <p:spPr bwMode="auto">
          <a:xfrm>
            <a:off x="5280378" y="3560764"/>
            <a:ext cx="801511"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0" name="Freeform 36" descr="20%"/>
          <p:cNvSpPr>
            <a:spLocks/>
          </p:cNvSpPr>
          <p:nvPr/>
        </p:nvSpPr>
        <p:spPr bwMode="auto">
          <a:xfrm>
            <a:off x="5489223" y="3824288"/>
            <a:ext cx="376767"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7381" name="Freeform 37"/>
          <p:cNvSpPr>
            <a:spLocks/>
          </p:cNvSpPr>
          <p:nvPr/>
        </p:nvSpPr>
        <p:spPr bwMode="auto">
          <a:xfrm>
            <a:off x="5844823" y="3459163"/>
            <a:ext cx="860778"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2" name="Freeform 38"/>
          <p:cNvSpPr>
            <a:spLocks/>
          </p:cNvSpPr>
          <p:nvPr/>
        </p:nvSpPr>
        <p:spPr bwMode="auto">
          <a:xfrm>
            <a:off x="4844345" y="3660776"/>
            <a:ext cx="486833"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2" name="Group 39"/>
          <p:cNvGrpSpPr>
            <a:grpSpLocks/>
          </p:cNvGrpSpPr>
          <p:nvPr/>
        </p:nvGrpSpPr>
        <p:grpSpPr bwMode="auto">
          <a:xfrm>
            <a:off x="1027289" y="3886200"/>
            <a:ext cx="1786467" cy="1390650"/>
            <a:chOff x="768" y="2832"/>
            <a:chExt cx="1203" cy="876"/>
          </a:xfrm>
        </p:grpSpPr>
        <p:sp>
          <p:nvSpPr>
            <p:cNvPr id="57417"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8"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57419"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0"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1"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2"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3"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4"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5"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6"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7"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28"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57429"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0"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31"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3" name="Group 55"/>
          <p:cNvGrpSpPr>
            <a:grpSpLocks/>
          </p:cNvGrpSpPr>
          <p:nvPr/>
        </p:nvGrpSpPr>
        <p:grpSpPr bwMode="auto">
          <a:xfrm>
            <a:off x="5177367" y="2197100"/>
            <a:ext cx="738011" cy="742950"/>
            <a:chOff x="3562" y="1636"/>
            <a:chExt cx="497" cy="468"/>
          </a:xfrm>
        </p:grpSpPr>
        <p:sp>
          <p:nvSpPr>
            <p:cNvPr id="57415"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416"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7385" name="Freeform 58"/>
          <p:cNvSpPr>
            <a:spLocks/>
          </p:cNvSpPr>
          <p:nvPr/>
        </p:nvSpPr>
        <p:spPr bwMode="auto">
          <a:xfrm>
            <a:off x="5475111" y="2917826"/>
            <a:ext cx="290689"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6" name="Freeform 59" descr="75%"/>
          <p:cNvSpPr>
            <a:spLocks/>
          </p:cNvSpPr>
          <p:nvPr/>
        </p:nvSpPr>
        <p:spPr bwMode="auto">
          <a:xfrm>
            <a:off x="5974644" y="3730626"/>
            <a:ext cx="498123"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7387" name="Freeform 60"/>
          <p:cNvSpPr>
            <a:spLocks/>
          </p:cNvSpPr>
          <p:nvPr/>
        </p:nvSpPr>
        <p:spPr bwMode="auto">
          <a:xfrm>
            <a:off x="5748867" y="3784600"/>
            <a:ext cx="530578"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8" name="Freeform 61"/>
          <p:cNvSpPr>
            <a:spLocks/>
          </p:cNvSpPr>
          <p:nvPr/>
        </p:nvSpPr>
        <p:spPr bwMode="auto">
          <a:xfrm>
            <a:off x="6248400" y="3041650"/>
            <a:ext cx="450145"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89" name="Freeform 62"/>
          <p:cNvSpPr>
            <a:spLocks/>
          </p:cNvSpPr>
          <p:nvPr/>
        </p:nvSpPr>
        <p:spPr bwMode="auto">
          <a:xfrm>
            <a:off x="6589889" y="3017839"/>
            <a:ext cx="108656"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7390" name="Freeform 63"/>
          <p:cNvSpPr>
            <a:spLocks/>
          </p:cNvSpPr>
          <p:nvPr/>
        </p:nvSpPr>
        <p:spPr bwMode="auto">
          <a:xfrm>
            <a:off x="6618111" y="2801939"/>
            <a:ext cx="13687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1" name="Freeform 64"/>
          <p:cNvSpPr>
            <a:spLocks/>
          </p:cNvSpPr>
          <p:nvPr/>
        </p:nvSpPr>
        <p:spPr bwMode="auto">
          <a:xfrm>
            <a:off x="6740879" y="2654301"/>
            <a:ext cx="166511"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2" name="Freeform 65"/>
          <p:cNvSpPr>
            <a:spLocks/>
          </p:cNvSpPr>
          <p:nvPr/>
        </p:nvSpPr>
        <p:spPr bwMode="auto">
          <a:xfrm>
            <a:off x="6733822" y="2522538"/>
            <a:ext cx="327378"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3" name="Freeform 66"/>
          <p:cNvSpPr>
            <a:spLocks/>
          </p:cNvSpPr>
          <p:nvPr/>
        </p:nvSpPr>
        <p:spPr bwMode="auto">
          <a:xfrm>
            <a:off x="6886222" y="2638425"/>
            <a:ext cx="8607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394" name="Freeform 67"/>
          <p:cNvSpPr>
            <a:spLocks/>
          </p:cNvSpPr>
          <p:nvPr/>
        </p:nvSpPr>
        <p:spPr bwMode="auto">
          <a:xfrm>
            <a:off x="6791678"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4" name="Group 68"/>
          <p:cNvGrpSpPr>
            <a:grpSpLocks/>
          </p:cNvGrpSpPr>
          <p:nvPr/>
        </p:nvGrpSpPr>
        <p:grpSpPr bwMode="auto">
          <a:xfrm>
            <a:off x="2808112" y="4589463"/>
            <a:ext cx="928511" cy="635000"/>
            <a:chOff x="1991" y="3321"/>
            <a:chExt cx="361" cy="231"/>
          </a:xfrm>
        </p:grpSpPr>
        <p:sp>
          <p:nvSpPr>
            <p:cNvPr id="57407"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8"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09"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0"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1"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2"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3"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7414"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57396"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2008</a:t>
            </a:r>
          </a:p>
        </p:txBody>
      </p:sp>
      <p:sp>
        <p:nvSpPr>
          <p:cNvPr id="57397" name="Text Box 7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7398" name="Text Box 79"/>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7399"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0"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1"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7402"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3"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4"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5"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7406"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87"/>
          <p:cNvGrpSpPr>
            <a:grpSpLocks/>
          </p:cNvGrpSpPr>
          <p:nvPr/>
        </p:nvGrpSpPr>
        <p:grpSpPr bwMode="auto">
          <a:xfrm>
            <a:off x="1027289" y="1709738"/>
            <a:ext cx="6169378" cy="3567112"/>
            <a:chOff x="1155700" y="1709738"/>
            <a:chExt cx="6940550" cy="3567112"/>
          </a:xfrm>
        </p:grpSpPr>
        <p:sp>
          <p:nvSpPr>
            <p:cNvPr id="58382"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3"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4"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5"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86"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7"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8"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89"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0"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1"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2"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3"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4"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5"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58396"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7"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398"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399"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0"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1"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2"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3"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4"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05"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06"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07"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08"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8409"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0"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11"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2"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8413"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4"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5"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6"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8417"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18"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3" name="Group 39"/>
            <p:cNvGrpSpPr>
              <a:grpSpLocks/>
            </p:cNvGrpSpPr>
            <p:nvPr/>
          </p:nvGrpSpPr>
          <p:grpSpPr bwMode="auto">
            <a:xfrm>
              <a:off x="1155700" y="3886200"/>
              <a:ext cx="2009775" cy="1390650"/>
              <a:chOff x="768" y="2832"/>
              <a:chExt cx="1203" cy="876"/>
            </a:xfrm>
          </p:grpSpPr>
          <p:sp>
            <p:nvSpPr>
              <p:cNvPr id="58442"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3"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8444"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5"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6"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7"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48"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49"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0"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1"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2"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3"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8454"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5"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56"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4" name="Group 55"/>
            <p:cNvGrpSpPr>
              <a:grpSpLocks/>
            </p:cNvGrpSpPr>
            <p:nvPr/>
          </p:nvGrpSpPr>
          <p:grpSpPr bwMode="auto">
            <a:xfrm>
              <a:off x="5824538" y="2197100"/>
              <a:ext cx="830262" cy="742950"/>
              <a:chOff x="3562" y="1636"/>
              <a:chExt cx="497" cy="468"/>
            </a:xfrm>
          </p:grpSpPr>
          <p:sp>
            <p:nvSpPr>
              <p:cNvPr id="58440"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41"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58421"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3"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4"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5"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8426"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7"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8"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29"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0"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 name="Group 68"/>
            <p:cNvGrpSpPr>
              <a:grpSpLocks/>
            </p:cNvGrpSpPr>
            <p:nvPr/>
          </p:nvGrpSpPr>
          <p:grpSpPr bwMode="auto">
            <a:xfrm>
              <a:off x="3159125" y="4589463"/>
              <a:ext cx="1044575" cy="635000"/>
              <a:chOff x="1991" y="3321"/>
              <a:chExt cx="361" cy="231"/>
            </a:xfrm>
          </p:grpSpPr>
          <p:sp>
            <p:nvSpPr>
              <p:cNvPr id="5843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843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8371"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2009</a:t>
            </a:r>
          </a:p>
        </p:txBody>
      </p:sp>
      <p:sp>
        <p:nvSpPr>
          <p:cNvPr id="58372" name="Text Box 7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8373" name="Text Box 79"/>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8374"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5"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6"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8377"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8"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79"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80"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8381"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89"/>
          <p:cNvGrpSpPr>
            <a:grpSpLocks/>
          </p:cNvGrpSpPr>
          <p:nvPr/>
        </p:nvGrpSpPr>
        <p:grpSpPr bwMode="auto">
          <a:xfrm>
            <a:off x="1027289" y="1709738"/>
            <a:ext cx="6169378" cy="3567112"/>
            <a:chOff x="1155700" y="1709738"/>
            <a:chExt cx="6940550" cy="3567112"/>
          </a:xfrm>
        </p:grpSpPr>
        <p:sp>
          <p:nvSpPr>
            <p:cNvPr id="59406"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7"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8"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09"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0"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1"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2"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3"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4"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5"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6"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7"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18"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19"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0"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1"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22"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3"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4"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5"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26"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7"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8"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29"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0"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1"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2"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59433"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4"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5"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36"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59437"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8"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39"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0"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59441"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2"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3" name="Group 39"/>
            <p:cNvGrpSpPr>
              <a:grpSpLocks/>
            </p:cNvGrpSpPr>
            <p:nvPr/>
          </p:nvGrpSpPr>
          <p:grpSpPr bwMode="auto">
            <a:xfrm>
              <a:off x="1155700" y="3886200"/>
              <a:ext cx="2009775" cy="1390650"/>
              <a:chOff x="768" y="2832"/>
              <a:chExt cx="1203" cy="876"/>
            </a:xfrm>
          </p:grpSpPr>
          <p:sp>
            <p:nvSpPr>
              <p:cNvPr id="59466"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7"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59468"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9"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0"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1"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2"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3"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4"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5"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6"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7"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59478"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79"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80"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4" name="Group 55"/>
            <p:cNvGrpSpPr>
              <a:grpSpLocks/>
            </p:cNvGrpSpPr>
            <p:nvPr/>
          </p:nvGrpSpPr>
          <p:grpSpPr bwMode="auto">
            <a:xfrm>
              <a:off x="5824538" y="2197100"/>
              <a:ext cx="830262" cy="742950"/>
              <a:chOff x="3562" y="1636"/>
              <a:chExt cx="497" cy="468"/>
            </a:xfrm>
          </p:grpSpPr>
          <p:sp>
            <p:nvSpPr>
              <p:cNvPr id="59464"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65"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59445"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6"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59447"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8"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49"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0"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1"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2"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3"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59454"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5" name="Group 68"/>
            <p:cNvGrpSpPr>
              <a:grpSpLocks/>
            </p:cNvGrpSpPr>
            <p:nvPr/>
          </p:nvGrpSpPr>
          <p:grpSpPr bwMode="auto">
            <a:xfrm>
              <a:off x="3159125" y="4589463"/>
              <a:ext cx="1044575" cy="635000"/>
              <a:chOff x="1991" y="3321"/>
              <a:chExt cx="361" cy="231"/>
            </a:xfrm>
          </p:grpSpPr>
          <p:sp>
            <p:nvSpPr>
              <p:cNvPr id="59456"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7"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8"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59"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0"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1"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2"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59463"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59395" name="Rectangle 77"/>
          <p:cNvSpPr>
            <a:spLocks noGrp="1" noChangeArrowheads="1"/>
          </p:cNvSpPr>
          <p:nvPr>
            <p:ph type="title"/>
          </p:nvPr>
        </p:nvSpPr>
        <p:spPr>
          <a:xfrm>
            <a:off x="0" y="242888"/>
            <a:ext cx="9144000" cy="1143000"/>
          </a:xfrm>
        </p:spPr>
        <p:txBody>
          <a:bodyPr/>
          <a:lstStyle/>
          <a:p>
            <a:pPr eaLnBrk="1" hangingPunct="1"/>
            <a:r>
              <a:rPr lang="en-US" sz="2400" smtClean="0"/>
              <a:t>Obesity Trends* Among U.S. Adults</a:t>
            </a:r>
            <a:br>
              <a:rPr lang="en-US" sz="2400" smtClean="0"/>
            </a:br>
            <a:r>
              <a:rPr lang="en-US" sz="2400" smtClean="0">
                <a:solidFill>
                  <a:srgbClr val="DE3021"/>
                </a:solidFill>
              </a:rPr>
              <a:t>BRFSS, 2010</a:t>
            </a:r>
          </a:p>
        </p:txBody>
      </p:sp>
      <p:sp>
        <p:nvSpPr>
          <p:cNvPr id="59396" name="Text Box 78"/>
          <p:cNvSpPr txBox="1">
            <a:spLocks noChangeArrowheads="1"/>
          </p:cNvSpPr>
          <p:nvPr/>
        </p:nvSpPr>
        <p:spPr bwMode="auto">
          <a:xfrm>
            <a:off x="2119489" y="1200151"/>
            <a:ext cx="5519460" cy="307777"/>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59397" name="Text Box 79"/>
          <p:cNvSpPr txBox="1">
            <a:spLocks noChangeArrowheads="1"/>
          </p:cNvSpPr>
          <p:nvPr/>
        </p:nvSpPr>
        <p:spPr bwMode="auto">
          <a:xfrm>
            <a:off x="653345" y="5894388"/>
            <a:ext cx="7240411"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59398" name="Rectangle 80"/>
          <p:cNvSpPr>
            <a:spLocks noChangeArrowheads="1"/>
          </p:cNvSpPr>
          <p:nvPr/>
        </p:nvSpPr>
        <p:spPr bwMode="auto">
          <a:xfrm>
            <a:off x="488245" y="5956300"/>
            <a:ext cx="208844"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399" name="Rectangle 81"/>
          <p:cNvSpPr>
            <a:spLocks noChangeArrowheads="1"/>
          </p:cNvSpPr>
          <p:nvPr/>
        </p:nvSpPr>
        <p:spPr bwMode="auto">
          <a:xfrm>
            <a:off x="1347612" y="5953125"/>
            <a:ext cx="208844"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0" name="Rectangle 82"/>
          <p:cNvSpPr>
            <a:spLocks noChangeArrowheads="1"/>
          </p:cNvSpPr>
          <p:nvPr/>
        </p:nvSpPr>
        <p:spPr bwMode="auto">
          <a:xfrm>
            <a:off x="2064456" y="5951538"/>
            <a:ext cx="208844"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a:solidFill>
                <a:srgbClr val="000000"/>
              </a:solidFill>
            </a:endParaRPr>
          </a:p>
        </p:txBody>
      </p:sp>
      <p:sp>
        <p:nvSpPr>
          <p:cNvPr id="59401" name="Rectangle 83"/>
          <p:cNvSpPr>
            <a:spLocks noChangeArrowheads="1"/>
          </p:cNvSpPr>
          <p:nvPr/>
        </p:nvSpPr>
        <p:spPr bwMode="auto">
          <a:xfrm>
            <a:off x="3060701" y="5961063"/>
            <a:ext cx="208844"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2" name="Rectangle 84"/>
          <p:cNvSpPr>
            <a:spLocks noChangeArrowheads="1"/>
          </p:cNvSpPr>
          <p:nvPr/>
        </p:nvSpPr>
        <p:spPr bwMode="auto">
          <a:xfrm>
            <a:off x="4996745" y="5948363"/>
            <a:ext cx="208844"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3" name="Rectangle 85"/>
          <p:cNvSpPr>
            <a:spLocks noChangeArrowheads="1"/>
          </p:cNvSpPr>
          <p:nvPr/>
        </p:nvSpPr>
        <p:spPr bwMode="auto">
          <a:xfrm>
            <a:off x="4037190" y="5945188"/>
            <a:ext cx="208844"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4" name="Rectangle 86"/>
          <p:cNvSpPr>
            <a:spLocks noChangeArrowheads="1"/>
          </p:cNvSpPr>
          <p:nvPr/>
        </p:nvSpPr>
        <p:spPr bwMode="auto">
          <a:xfrm>
            <a:off x="395111" y="5892800"/>
            <a:ext cx="6354234" cy="350838"/>
          </a:xfrm>
          <a:prstGeom prst="rect">
            <a:avLst/>
          </a:prstGeom>
          <a:noFill/>
          <a:ln w="9525">
            <a:solidFill>
              <a:schemeClr val="tx1"/>
            </a:solidFill>
            <a:miter lim="800000"/>
            <a:headEnd/>
            <a:tailEnd/>
          </a:ln>
        </p:spPr>
        <p:txBody>
          <a:bodyPr wrap="none" anchor="ctr"/>
          <a:lstStyle/>
          <a:p>
            <a:pPr eaLnBrk="0" hangingPunct="0"/>
            <a:endParaRPr lang="en-US">
              <a:solidFill>
                <a:srgbClr val="000000"/>
              </a:solidFill>
            </a:endParaRPr>
          </a:p>
        </p:txBody>
      </p:sp>
      <p:sp>
        <p:nvSpPr>
          <p:cNvPr id="59405" name="Rectangle 87" descr="20%"/>
          <p:cNvSpPr>
            <a:spLocks noChangeArrowheads="1"/>
          </p:cNvSpPr>
          <p:nvPr/>
        </p:nvSpPr>
        <p:spPr bwMode="auto">
          <a:xfrm>
            <a:off x="6002867" y="5948363"/>
            <a:ext cx="208844"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a:solidFill>
                <a:srgbClr val="000000"/>
              </a:solidFill>
            </a:endParaRPr>
          </a:p>
        </p:txBody>
      </p:sp>
    </p:spTree>
  </p:cSld>
  <p:clrMapOvr>
    <a:masterClrMapping/>
  </p:clrMapOvr>
  <p:transition advClick="0"/>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685800" y="5410200"/>
            <a:ext cx="7772400" cy="1143000"/>
          </a:xfrm>
        </p:spPr>
        <p:txBody>
          <a:bodyPr/>
          <a:lstStyle/>
          <a:p>
            <a:r>
              <a:rPr lang="en-US">
                <a:solidFill>
                  <a:srgbClr val="FFFF00"/>
                </a:solidFill>
              </a:rPr>
              <a:t>Lifestyle</a:t>
            </a:r>
          </a:p>
        </p:txBody>
      </p:sp>
      <p:pic>
        <p:nvPicPr>
          <p:cNvPr id="59395" name="Picture 3" descr="D:\My Documents\My Pictures\gun292x208.jpg"/>
          <p:cNvPicPr>
            <a:picLocks noChangeAspect="1" noChangeArrowheads="1"/>
          </p:cNvPicPr>
          <p:nvPr/>
        </p:nvPicPr>
        <p:blipFill>
          <a:blip r:embed="rId2" cstate="print"/>
          <a:srcRect/>
          <a:stretch>
            <a:fillRect/>
          </a:stretch>
        </p:blipFill>
        <p:spPr bwMode="auto">
          <a:xfrm>
            <a:off x="762000" y="609600"/>
            <a:ext cx="3260725" cy="2324100"/>
          </a:xfrm>
          <a:prstGeom prst="rect">
            <a:avLst/>
          </a:prstGeom>
          <a:noFill/>
        </p:spPr>
      </p:pic>
      <p:pic>
        <p:nvPicPr>
          <p:cNvPr id="59396" name="Picture 4" descr="D:\My Documents\My Pictures\airline.jpg"/>
          <p:cNvPicPr>
            <a:picLocks noChangeAspect="1" noChangeArrowheads="1"/>
          </p:cNvPicPr>
          <p:nvPr/>
        </p:nvPicPr>
        <p:blipFill>
          <a:blip r:embed="rId3" cstate="print"/>
          <a:srcRect/>
          <a:stretch>
            <a:fillRect/>
          </a:stretch>
        </p:blipFill>
        <p:spPr bwMode="auto">
          <a:xfrm>
            <a:off x="914400" y="3657600"/>
            <a:ext cx="2743200" cy="1825625"/>
          </a:xfrm>
          <a:prstGeom prst="rect">
            <a:avLst/>
          </a:prstGeom>
          <a:noFill/>
        </p:spPr>
      </p:pic>
      <p:pic>
        <p:nvPicPr>
          <p:cNvPr id="59397" name="Picture 5" descr="D:\My Documents\My Pictures\alcohol.jpg"/>
          <p:cNvPicPr>
            <a:picLocks noChangeAspect="1" noChangeArrowheads="1"/>
          </p:cNvPicPr>
          <p:nvPr/>
        </p:nvPicPr>
        <p:blipFill>
          <a:blip r:embed="rId4" cstate="print"/>
          <a:srcRect/>
          <a:stretch>
            <a:fillRect/>
          </a:stretch>
        </p:blipFill>
        <p:spPr bwMode="auto">
          <a:xfrm>
            <a:off x="6019800" y="3048000"/>
            <a:ext cx="2503488" cy="2971800"/>
          </a:xfrm>
          <a:prstGeom prst="rect">
            <a:avLst/>
          </a:prstGeom>
          <a:noFill/>
        </p:spPr>
      </p:pic>
      <p:pic>
        <p:nvPicPr>
          <p:cNvPr id="59398" name="Picture 6" descr="D:\My Documents\My Pictures\rave.jpg"/>
          <p:cNvPicPr>
            <a:picLocks noChangeAspect="1" noChangeArrowheads="1"/>
          </p:cNvPicPr>
          <p:nvPr/>
        </p:nvPicPr>
        <p:blipFill>
          <a:blip r:embed="rId5" cstate="print"/>
          <a:srcRect/>
          <a:stretch>
            <a:fillRect/>
          </a:stretch>
        </p:blipFill>
        <p:spPr bwMode="auto">
          <a:xfrm>
            <a:off x="5638800" y="838200"/>
            <a:ext cx="2540000" cy="1727200"/>
          </a:xfrm>
          <a:prstGeom prst="rect">
            <a:avLst/>
          </a:prstGeom>
          <a:noFill/>
        </p:spPr>
      </p:pic>
      <p:pic>
        <p:nvPicPr>
          <p:cNvPr id="59399" name="Picture 7" descr="D:\My Documents\My Pictures\stress1.gif"/>
          <p:cNvPicPr>
            <a:picLocks noChangeAspect="1" noChangeArrowheads="1"/>
          </p:cNvPicPr>
          <p:nvPr/>
        </p:nvPicPr>
        <p:blipFill>
          <a:blip r:embed="rId6" cstate="print"/>
          <a:srcRect/>
          <a:stretch>
            <a:fillRect/>
          </a:stretch>
        </p:blipFill>
        <p:spPr bwMode="auto">
          <a:xfrm>
            <a:off x="2743200" y="2057400"/>
            <a:ext cx="3200400" cy="2203450"/>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9394"/>
                                        </p:tgtEl>
                                        <p:attrNameLst>
                                          <p:attrName>style.visibility</p:attrName>
                                        </p:attrNameLst>
                                      </p:cBhvr>
                                      <p:to>
                                        <p:strVal val="visible"/>
                                      </p:to>
                                    </p:set>
                                    <p:animEffect transition="in" filter="dissolve">
                                      <p:cBhvr>
                                        <p:cTn id="7" dur="500"/>
                                        <p:tgtEl>
                                          <p:spTgt spid="5939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9395"/>
                                        </p:tgtEl>
                                        <p:attrNameLst>
                                          <p:attrName>style.visibility</p:attrName>
                                        </p:attrNameLst>
                                      </p:cBhvr>
                                      <p:to>
                                        <p:strVal val="visible"/>
                                      </p:to>
                                    </p:set>
                                    <p:animEffect transition="in" filter="dissolve">
                                      <p:cBhvr>
                                        <p:cTn id="11" dur="500"/>
                                        <p:tgtEl>
                                          <p:spTgt spid="59395"/>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59396"/>
                                        </p:tgtEl>
                                        <p:attrNameLst>
                                          <p:attrName>style.visibility</p:attrName>
                                        </p:attrNameLst>
                                      </p:cBhvr>
                                      <p:to>
                                        <p:strVal val="visible"/>
                                      </p:to>
                                    </p:set>
                                    <p:animEffect transition="in" filter="dissolve">
                                      <p:cBhvr>
                                        <p:cTn id="15" dur="500"/>
                                        <p:tgtEl>
                                          <p:spTgt spid="59396"/>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59397"/>
                                        </p:tgtEl>
                                        <p:attrNameLst>
                                          <p:attrName>style.visibility</p:attrName>
                                        </p:attrNameLst>
                                      </p:cBhvr>
                                      <p:to>
                                        <p:strVal val="visible"/>
                                      </p:to>
                                    </p:set>
                                    <p:animEffect transition="in" filter="dissolve">
                                      <p:cBhvr>
                                        <p:cTn id="19" dur="500"/>
                                        <p:tgtEl>
                                          <p:spTgt spid="59397"/>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59398"/>
                                        </p:tgtEl>
                                        <p:attrNameLst>
                                          <p:attrName>style.visibility</p:attrName>
                                        </p:attrNameLst>
                                      </p:cBhvr>
                                      <p:to>
                                        <p:strVal val="visible"/>
                                      </p:to>
                                    </p:set>
                                    <p:animEffect transition="in" filter="dissolve">
                                      <p:cBhvr>
                                        <p:cTn id="23" dur="500"/>
                                        <p:tgtEl>
                                          <p:spTgt spid="59398"/>
                                        </p:tgtEl>
                                      </p:cBhvr>
                                    </p:animEffect>
                                  </p:childTnLst>
                                </p:cTn>
                              </p:par>
                            </p:childTnLst>
                          </p:cTn>
                        </p:par>
                        <p:par>
                          <p:cTn id="24" fill="hold">
                            <p:stCondLst>
                              <p:cond delay="2500"/>
                            </p:stCondLst>
                            <p:childTnLst>
                              <p:par>
                                <p:cTn id="25" presetID="9" presetClass="entr" presetSubtype="0" fill="hold" nodeType="afterEffect">
                                  <p:stCondLst>
                                    <p:cond delay="0"/>
                                  </p:stCondLst>
                                  <p:childTnLst>
                                    <p:set>
                                      <p:cBhvr>
                                        <p:cTn id="26" dur="1" fill="hold">
                                          <p:stCondLst>
                                            <p:cond delay="0"/>
                                          </p:stCondLst>
                                        </p:cTn>
                                        <p:tgtEl>
                                          <p:spTgt spid="59399"/>
                                        </p:tgtEl>
                                        <p:attrNameLst>
                                          <p:attrName>style.visibility</p:attrName>
                                        </p:attrNameLst>
                                      </p:cBhvr>
                                      <p:to>
                                        <p:strVal val="visible"/>
                                      </p:to>
                                    </p:set>
                                    <p:animEffect transition="in" filter="dissolve">
                                      <p:cBhvr>
                                        <p:cTn id="27" dur="500"/>
                                        <p:tgtEl>
                                          <p:spTgt spid="593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685800" y="5410200"/>
            <a:ext cx="7772400" cy="1143000"/>
          </a:xfrm>
        </p:spPr>
        <p:txBody>
          <a:bodyPr/>
          <a:lstStyle/>
          <a:p>
            <a:r>
              <a:rPr lang="en-US">
                <a:solidFill>
                  <a:srgbClr val="FFFF00"/>
                </a:solidFill>
              </a:rPr>
              <a:t>Environment</a:t>
            </a:r>
          </a:p>
        </p:txBody>
      </p:sp>
      <p:pic>
        <p:nvPicPr>
          <p:cNvPr id="58371" name="Picture 3" descr="D:\My Documents\My Pictures\swanpollution.jpg"/>
          <p:cNvPicPr>
            <a:picLocks noChangeAspect="1" noChangeArrowheads="1"/>
          </p:cNvPicPr>
          <p:nvPr/>
        </p:nvPicPr>
        <p:blipFill>
          <a:blip r:embed="rId2" cstate="print"/>
          <a:srcRect/>
          <a:stretch>
            <a:fillRect/>
          </a:stretch>
        </p:blipFill>
        <p:spPr bwMode="auto">
          <a:xfrm>
            <a:off x="4495800" y="2473325"/>
            <a:ext cx="4175125" cy="2830513"/>
          </a:xfrm>
          <a:prstGeom prst="rect">
            <a:avLst/>
          </a:prstGeom>
          <a:noFill/>
        </p:spPr>
      </p:pic>
      <p:pic>
        <p:nvPicPr>
          <p:cNvPr id="58372" name="Picture 4" descr="D:\My Documents\My Pictures\pollution.jpg"/>
          <p:cNvPicPr>
            <a:picLocks noChangeAspect="1" noChangeArrowheads="1"/>
          </p:cNvPicPr>
          <p:nvPr/>
        </p:nvPicPr>
        <p:blipFill>
          <a:blip r:embed="rId3" cstate="print"/>
          <a:srcRect/>
          <a:stretch>
            <a:fillRect/>
          </a:stretch>
        </p:blipFill>
        <p:spPr bwMode="auto">
          <a:xfrm>
            <a:off x="609600" y="427038"/>
            <a:ext cx="3581400" cy="2259012"/>
          </a:xfrm>
          <a:prstGeom prst="rect">
            <a:avLst/>
          </a:prstGeom>
          <a:noFill/>
        </p:spPr>
      </p:pic>
      <p:pic>
        <p:nvPicPr>
          <p:cNvPr id="58373" name="Picture 5" descr="D:\My Documents\My Pictures\PollutionStLouis"/>
          <p:cNvPicPr>
            <a:picLocks noChangeAspect="1" noChangeArrowheads="1"/>
          </p:cNvPicPr>
          <p:nvPr/>
        </p:nvPicPr>
        <p:blipFill>
          <a:blip r:embed="rId4" cstate="print"/>
          <a:srcRect/>
          <a:stretch>
            <a:fillRect/>
          </a:stretch>
        </p:blipFill>
        <p:spPr bwMode="auto">
          <a:xfrm>
            <a:off x="762000" y="2909888"/>
            <a:ext cx="3276600" cy="2424112"/>
          </a:xfrm>
          <a:prstGeom prst="rect">
            <a:avLst/>
          </a:prstGeom>
          <a:noFill/>
        </p:spPr>
      </p:pic>
      <p:pic>
        <p:nvPicPr>
          <p:cNvPr id="58374" name="Picture 6" descr="D:\My Documents\My Pictures\pollution._top"/>
          <p:cNvPicPr>
            <a:picLocks noChangeAspect="1" noChangeArrowheads="1"/>
          </p:cNvPicPr>
          <p:nvPr/>
        </p:nvPicPr>
        <p:blipFill>
          <a:blip r:embed="rId5" cstate="print"/>
          <a:srcRect/>
          <a:stretch>
            <a:fillRect/>
          </a:stretch>
        </p:blipFill>
        <p:spPr bwMode="auto">
          <a:xfrm>
            <a:off x="5257800" y="350838"/>
            <a:ext cx="3276600" cy="2406650"/>
          </a:xfrm>
          <a:prstGeom prst="rect">
            <a:avLst/>
          </a:prstGeom>
          <a:noFill/>
        </p:spPr>
      </p:pic>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8370"/>
                                        </p:tgtEl>
                                        <p:attrNameLst>
                                          <p:attrName>style.visibility</p:attrName>
                                        </p:attrNameLst>
                                      </p:cBhvr>
                                      <p:to>
                                        <p:strVal val="visible"/>
                                      </p:to>
                                    </p:set>
                                    <p:animEffect transition="in" filter="dissolve">
                                      <p:cBhvr>
                                        <p:cTn id="7" dur="500"/>
                                        <p:tgtEl>
                                          <p:spTgt spid="5837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58371"/>
                                        </p:tgtEl>
                                        <p:attrNameLst>
                                          <p:attrName>style.visibility</p:attrName>
                                        </p:attrNameLst>
                                      </p:cBhvr>
                                      <p:to>
                                        <p:strVal val="visible"/>
                                      </p:to>
                                    </p:set>
                                    <p:animEffect transition="in" filter="dissolve">
                                      <p:cBhvr>
                                        <p:cTn id="11" dur="500"/>
                                        <p:tgtEl>
                                          <p:spTgt spid="58371"/>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58372"/>
                                        </p:tgtEl>
                                        <p:attrNameLst>
                                          <p:attrName>style.visibility</p:attrName>
                                        </p:attrNameLst>
                                      </p:cBhvr>
                                      <p:to>
                                        <p:strVal val="visible"/>
                                      </p:to>
                                    </p:set>
                                    <p:animEffect transition="in" filter="dissolve">
                                      <p:cBhvr>
                                        <p:cTn id="15" dur="500"/>
                                        <p:tgtEl>
                                          <p:spTgt spid="58372"/>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58373"/>
                                        </p:tgtEl>
                                        <p:attrNameLst>
                                          <p:attrName>style.visibility</p:attrName>
                                        </p:attrNameLst>
                                      </p:cBhvr>
                                      <p:to>
                                        <p:strVal val="visible"/>
                                      </p:to>
                                    </p:set>
                                    <p:animEffect transition="in" filter="dissolve">
                                      <p:cBhvr>
                                        <p:cTn id="19" dur="500"/>
                                        <p:tgtEl>
                                          <p:spTgt spid="58373"/>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58374"/>
                                        </p:tgtEl>
                                        <p:attrNameLst>
                                          <p:attrName>style.visibility</p:attrName>
                                        </p:attrNameLst>
                                      </p:cBhvr>
                                      <p:to>
                                        <p:strVal val="visible"/>
                                      </p:to>
                                    </p:set>
                                    <p:animEffect transition="in" filter="dissolve">
                                      <p:cBhvr>
                                        <p:cTn id="23" dur="500"/>
                                        <p:tgtEl>
                                          <p:spTgt spid="58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a:xfrm>
            <a:off x="533400" y="609600"/>
            <a:ext cx="8077200" cy="1295400"/>
          </a:xfrm>
        </p:spPr>
        <p:txBody>
          <a:bodyPr/>
          <a:lstStyle/>
          <a:p>
            <a:r>
              <a:rPr lang="en-US" sz="4000" dirty="0" smtClean="0">
                <a:solidFill>
                  <a:srgbClr val="FFFF00"/>
                </a:solidFill>
              </a:rPr>
              <a:t>The Macrobiotic </a:t>
            </a:r>
            <a:r>
              <a:rPr lang="en-US" sz="4000" dirty="0">
                <a:solidFill>
                  <a:srgbClr val="FFFF00"/>
                </a:solidFill>
              </a:rPr>
              <a:t>Approach</a:t>
            </a:r>
            <a:br>
              <a:rPr lang="en-US" sz="4000" dirty="0">
                <a:solidFill>
                  <a:srgbClr val="FFFF00"/>
                </a:solidFill>
              </a:rPr>
            </a:br>
            <a:r>
              <a:rPr lang="en-US" sz="4000" dirty="0">
                <a:solidFill>
                  <a:srgbClr val="FFFF00"/>
                </a:solidFill>
              </a:rPr>
              <a:t>To Cancer Prevention and Recovery</a:t>
            </a:r>
          </a:p>
        </p:txBody>
      </p:sp>
      <p:sp>
        <p:nvSpPr>
          <p:cNvPr id="60419" name="Rectangle 3"/>
          <p:cNvSpPr>
            <a:spLocks noGrp="1" noChangeArrowheads="1"/>
          </p:cNvSpPr>
          <p:nvPr>
            <p:ph type="body" idx="1"/>
          </p:nvPr>
        </p:nvSpPr>
        <p:spPr>
          <a:xfrm>
            <a:off x="685800" y="2209800"/>
            <a:ext cx="7772400" cy="4038600"/>
          </a:xfrm>
        </p:spPr>
        <p:txBody>
          <a:bodyPr/>
          <a:lstStyle/>
          <a:p>
            <a:pPr>
              <a:lnSpc>
                <a:spcPct val="90000"/>
              </a:lnSpc>
            </a:pPr>
            <a:r>
              <a:rPr lang="en-US" sz="3600" dirty="0"/>
              <a:t>Based on the premise that dietary factors are the primary cause of many diseases, including cancer</a:t>
            </a:r>
          </a:p>
          <a:p>
            <a:pPr>
              <a:lnSpc>
                <a:spcPct val="90000"/>
              </a:lnSpc>
            </a:pPr>
            <a:endParaRPr lang="en-US" sz="1400" dirty="0"/>
          </a:p>
          <a:p>
            <a:pPr>
              <a:lnSpc>
                <a:spcPct val="90000"/>
              </a:lnSpc>
            </a:pPr>
            <a:r>
              <a:rPr lang="en-US" sz="3600" dirty="0"/>
              <a:t>Uses Yin/Yang principles to assess, correlate and adjust diet and lifestyle with corresponding Yin/Yang attributes of diseases</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18"/>
                                        </p:tgtEl>
                                        <p:attrNameLst>
                                          <p:attrName>style.visibility</p:attrName>
                                        </p:attrNameLst>
                                      </p:cBhvr>
                                      <p:to>
                                        <p:strVal val="visible"/>
                                      </p:to>
                                    </p:set>
                                    <p:animEffect transition="in" filter="dissolve">
                                      <p:cBhvr>
                                        <p:cTn id="7" dur="500"/>
                                        <p:tgtEl>
                                          <p:spTgt spid="6041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0419">
                                            <p:txEl>
                                              <p:pRg st="0" end="0"/>
                                            </p:txEl>
                                          </p:spTgt>
                                        </p:tgtEl>
                                        <p:attrNameLst>
                                          <p:attrName>style.visibility</p:attrName>
                                        </p:attrNameLst>
                                      </p:cBhvr>
                                      <p:to>
                                        <p:strVal val="visible"/>
                                      </p:to>
                                    </p:set>
                                    <p:animEffect transition="in" filter="dissolve">
                                      <p:cBhvr>
                                        <p:cTn id="11" dur="500"/>
                                        <p:tgtEl>
                                          <p:spTgt spid="6041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60419">
                                            <p:txEl>
                                              <p:pRg st="2" end="2"/>
                                            </p:txEl>
                                          </p:spTgt>
                                        </p:tgtEl>
                                        <p:attrNameLst>
                                          <p:attrName>style.visibility</p:attrName>
                                        </p:attrNameLst>
                                      </p:cBhvr>
                                      <p:to>
                                        <p:strVal val="visible"/>
                                      </p:to>
                                    </p:set>
                                    <p:animEffect transition="in" filter="dissolve">
                                      <p:cBhvr>
                                        <p:cTn id="15" dur="500"/>
                                        <p:tgtEl>
                                          <p:spTgt spid="604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utoUpdateAnimBg="0"/>
      <p:bldP spid="60419" grpId="0" build="p" autoUpdateAnimBg="0" advAuto="0"/>
    </p:bldLst>
  </p:timing>
</p:sld>
</file>

<file path=ppt/slides/slide67.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r>
              <a:rPr lang="en-US" sz="4800">
                <a:solidFill>
                  <a:srgbClr val="FFFF00"/>
                </a:solidFill>
              </a:rPr>
              <a:t>Basic Yin/Yang Classifications </a:t>
            </a:r>
          </a:p>
        </p:txBody>
      </p:sp>
      <p:sp>
        <p:nvSpPr>
          <p:cNvPr id="62467" name="Rectangle 3"/>
          <p:cNvSpPr>
            <a:spLocks noGrp="1" noChangeArrowheads="1"/>
          </p:cNvSpPr>
          <p:nvPr>
            <p:ph type="body" sz="half" idx="1"/>
          </p:nvPr>
        </p:nvSpPr>
        <p:spPr>
          <a:xfrm>
            <a:off x="685800" y="1981200"/>
            <a:ext cx="8001000" cy="1066800"/>
          </a:xfrm>
        </p:spPr>
        <p:txBody>
          <a:bodyPr/>
          <a:lstStyle/>
          <a:p>
            <a:pPr>
              <a:buFontTx/>
              <a:buNone/>
            </a:pPr>
            <a:r>
              <a:rPr lang="en-US" sz="4400" u="sng"/>
              <a:t>Yang attributes</a:t>
            </a:r>
            <a:r>
              <a:rPr lang="en-US" sz="4400"/>
              <a:t>        </a:t>
            </a:r>
            <a:r>
              <a:rPr lang="en-US" sz="4400" u="sng"/>
              <a:t>Yin attributes</a:t>
            </a:r>
          </a:p>
        </p:txBody>
      </p:sp>
      <p:grpSp>
        <p:nvGrpSpPr>
          <p:cNvPr id="62468" name="Group 4"/>
          <p:cNvGrpSpPr>
            <a:grpSpLocks/>
          </p:cNvGrpSpPr>
          <p:nvPr/>
        </p:nvGrpSpPr>
        <p:grpSpPr bwMode="auto">
          <a:xfrm>
            <a:off x="1219200" y="5195888"/>
            <a:ext cx="6286500" cy="641350"/>
            <a:chOff x="768" y="3273"/>
            <a:chExt cx="3960" cy="404"/>
          </a:xfrm>
        </p:grpSpPr>
        <p:sp>
          <p:nvSpPr>
            <p:cNvPr id="62469" name="Rectangle 5"/>
            <p:cNvSpPr>
              <a:spLocks noChangeArrowheads="1"/>
            </p:cNvSpPr>
            <p:nvPr/>
          </p:nvSpPr>
          <p:spPr bwMode="auto">
            <a:xfrm>
              <a:off x="768" y="3273"/>
              <a:ext cx="1057" cy="404"/>
            </a:xfrm>
            <a:prstGeom prst="rect">
              <a:avLst/>
            </a:prstGeom>
            <a:noFill/>
            <a:ln w="9525">
              <a:noFill/>
              <a:miter lim="800000"/>
              <a:headEnd/>
              <a:tailEnd/>
            </a:ln>
            <a:effectLst/>
          </p:spPr>
          <p:txBody>
            <a:bodyPr wrap="none">
              <a:spAutoFit/>
            </a:bodyPr>
            <a:lstStyle/>
            <a:p>
              <a:pPr>
                <a:spcBef>
                  <a:spcPct val="20000"/>
                </a:spcBef>
                <a:buFontTx/>
                <a:buChar char="•"/>
              </a:pPr>
              <a:r>
                <a:rPr lang="en-US" sz="3600"/>
                <a:t> Active</a:t>
              </a:r>
            </a:p>
          </p:txBody>
        </p:sp>
        <p:sp>
          <p:nvSpPr>
            <p:cNvPr id="62470" name="Text Box 6"/>
            <p:cNvSpPr txBox="1">
              <a:spLocks noChangeArrowheads="1"/>
            </p:cNvSpPr>
            <p:nvPr/>
          </p:nvSpPr>
          <p:spPr bwMode="auto">
            <a:xfrm>
              <a:off x="3575" y="3273"/>
              <a:ext cx="1153" cy="404"/>
            </a:xfrm>
            <a:prstGeom prst="rect">
              <a:avLst/>
            </a:prstGeom>
            <a:noFill/>
            <a:ln w="9525">
              <a:noFill/>
              <a:miter lim="800000"/>
              <a:headEnd/>
              <a:tailEnd/>
            </a:ln>
            <a:effectLst/>
          </p:spPr>
          <p:txBody>
            <a:bodyPr wrap="none">
              <a:spAutoFit/>
            </a:bodyPr>
            <a:lstStyle/>
            <a:p>
              <a:pPr>
                <a:spcBef>
                  <a:spcPct val="20000"/>
                </a:spcBef>
                <a:buFontTx/>
                <a:buChar char="•"/>
              </a:pPr>
              <a:r>
                <a:rPr lang="en-US" sz="3600"/>
                <a:t> Passive</a:t>
              </a:r>
              <a:endParaRPr lang="en-US" sz="3200"/>
            </a:p>
          </p:txBody>
        </p:sp>
      </p:grpSp>
      <p:grpSp>
        <p:nvGrpSpPr>
          <p:cNvPr id="62471" name="Group 7"/>
          <p:cNvGrpSpPr>
            <a:grpSpLocks/>
          </p:cNvGrpSpPr>
          <p:nvPr/>
        </p:nvGrpSpPr>
        <p:grpSpPr bwMode="auto">
          <a:xfrm>
            <a:off x="1219200" y="4476750"/>
            <a:ext cx="6515100" cy="641350"/>
            <a:chOff x="768" y="2820"/>
            <a:chExt cx="4104" cy="404"/>
          </a:xfrm>
        </p:grpSpPr>
        <p:sp>
          <p:nvSpPr>
            <p:cNvPr id="62472" name="Text Box 8"/>
            <p:cNvSpPr txBox="1">
              <a:spLocks noChangeArrowheads="1"/>
            </p:cNvSpPr>
            <p:nvPr/>
          </p:nvSpPr>
          <p:spPr bwMode="auto">
            <a:xfrm>
              <a:off x="768" y="2820"/>
              <a:ext cx="1344" cy="404"/>
            </a:xfrm>
            <a:prstGeom prst="rect">
              <a:avLst/>
            </a:prstGeom>
            <a:noFill/>
            <a:ln w="9525">
              <a:noFill/>
              <a:miter lim="800000"/>
              <a:headEnd/>
              <a:tailEnd/>
            </a:ln>
            <a:effectLst/>
          </p:spPr>
          <p:txBody>
            <a:bodyPr>
              <a:spAutoFit/>
            </a:bodyPr>
            <a:lstStyle/>
            <a:p>
              <a:pPr>
                <a:spcBef>
                  <a:spcPct val="20000"/>
                </a:spcBef>
                <a:buFontTx/>
                <a:buChar char="•"/>
              </a:pPr>
              <a:r>
                <a:rPr lang="en-US" sz="3600"/>
                <a:t> Inward</a:t>
              </a:r>
              <a:endParaRPr lang="en-US" sz="3200"/>
            </a:p>
          </p:txBody>
        </p:sp>
        <p:sp>
          <p:nvSpPr>
            <p:cNvPr id="62473" name="Text Box 9"/>
            <p:cNvSpPr txBox="1">
              <a:spLocks noChangeArrowheads="1"/>
            </p:cNvSpPr>
            <p:nvPr/>
          </p:nvSpPr>
          <p:spPr bwMode="auto">
            <a:xfrm>
              <a:off x="3575" y="2820"/>
              <a:ext cx="1297" cy="404"/>
            </a:xfrm>
            <a:prstGeom prst="rect">
              <a:avLst/>
            </a:prstGeom>
            <a:noFill/>
            <a:ln w="9525">
              <a:noFill/>
              <a:miter lim="800000"/>
              <a:headEnd/>
              <a:tailEnd/>
            </a:ln>
            <a:effectLst/>
          </p:spPr>
          <p:txBody>
            <a:bodyPr wrap="none">
              <a:spAutoFit/>
            </a:bodyPr>
            <a:lstStyle/>
            <a:p>
              <a:pPr>
                <a:buFontTx/>
                <a:buChar char="•"/>
              </a:pPr>
              <a:r>
                <a:rPr lang="en-US" sz="3600"/>
                <a:t> Outward</a:t>
              </a:r>
            </a:p>
          </p:txBody>
        </p:sp>
      </p:grpSp>
      <p:grpSp>
        <p:nvGrpSpPr>
          <p:cNvPr id="62474" name="Group 10"/>
          <p:cNvGrpSpPr>
            <a:grpSpLocks/>
          </p:cNvGrpSpPr>
          <p:nvPr/>
        </p:nvGrpSpPr>
        <p:grpSpPr bwMode="auto">
          <a:xfrm>
            <a:off x="1219200" y="3781425"/>
            <a:ext cx="6502400" cy="641350"/>
            <a:chOff x="768" y="2382"/>
            <a:chExt cx="4096" cy="404"/>
          </a:xfrm>
        </p:grpSpPr>
        <p:sp>
          <p:nvSpPr>
            <p:cNvPr id="62475" name="Text Box 11"/>
            <p:cNvSpPr txBox="1">
              <a:spLocks noChangeArrowheads="1"/>
            </p:cNvSpPr>
            <p:nvPr/>
          </p:nvSpPr>
          <p:spPr bwMode="auto">
            <a:xfrm>
              <a:off x="768" y="2382"/>
              <a:ext cx="1641" cy="404"/>
            </a:xfrm>
            <a:prstGeom prst="rect">
              <a:avLst/>
            </a:prstGeom>
            <a:noFill/>
            <a:ln w="9525">
              <a:noFill/>
              <a:miter lim="800000"/>
              <a:headEnd/>
              <a:tailEnd/>
            </a:ln>
            <a:effectLst/>
          </p:spPr>
          <p:txBody>
            <a:bodyPr wrap="none">
              <a:spAutoFit/>
            </a:bodyPr>
            <a:lstStyle/>
            <a:p>
              <a:pPr>
                <a:spcBef>
                  <a:spcPct val="20000"/>
                </a:spcBef>
                <a:buFontTx/>
                <a:buChar char="•"/>
              </a:pPr>
              <a:r>
                <a:rPr lang="en-US" sz="3600"/>
                <a:t> Downward </a:t>
              </a:r>
              <a:endParaRPr lang="en-US" sz="3200"/>
            </a:p>
          </p:txBody>
        </p:sp>
        <p:sp>
          <p:nvSpPr>
            <p:cNvPr id="62476" name="Text Box 12"/>
            <p:cNvSpPr txBox="1">
              <a:spLocks noChangeArrowheads="1"/>
            </p:cNvSpPr>
            <p:nvPr/>
          </p:nvSpPr>
          <p:spPr bwMode="auto">
            <a:xfrm>
              <a:off x="3575" y="2382"/>
              <a:ext cx="1289" cy="404"/>
            </a:xfrm>
            <a:prstGeom prst="rect">
              <a:avLst/>
            </a:prstGeom>
            <a:noFill/>
            <a:ln w="9525">
              <a:noFill/>
              <a:miter lim="800000"/>
              <a:headEnd/>
              <a:tailEnd/>
            </a:ln>
            <a:effectLst/>
          </p:spPr>
          <p:txBody>
            <a:bodyPr wrap="none">
              <a:spAutoFit/>
            </a:bodyPr>
            <a:lstStyle/>
            <a:p>
              <a:pPr>
                <a:spcBef>
                  <a:spcPct val="20000"/>
                </a:spcBef>
                <a:buFontTx/>
                <a:buChar char="•"/>
              </a:pPr>
              <a:r>
                <a:rPr lang="en-US" sz="3600"/>
                <a:t> Upward </a:t>
              </a:r>
              <a:endParaRPr lang="en-US" sz="3200"/>
            </a:p>
          </p:txBody>
        </p:sp>
      </p:grpSp>
      <p:grpSp>
        <p:nvGrpSpPr>
          <p:cNvPr id="62477" name="Group 13"/>
          <p:cNvGrpSpPr>
            <a:grpSpLocks/>
          </p:cNvGrpSpPr>
          <p:nvPr/>
        </p:nvGrpSpPr>
        <p:grpSpPr bwMode="auto">
          <a:xfrm>
            <a:off x="1219200" y="3038475"/>
            <a:ext cx="6819900" cy="641350"/>
            <a:chOff x="768" y="1914"/>
            <a:chExt cx="4296" cy="404"/>
          </a:xfrm>
        </p:grpSpPr>
        <p:sp>
          <p:nvSpPr>
            <p:cNvPr id="62478" name="Text Box 14"/>
            <p:cNvSpPr txBox="1">
              <a:spLocks noChangeArrowheads="1"/>
            </p:cNvSpPr>
            <p:nvPr/>
          </p:nvSpPr>
          <p:spPr bwMode="auto">
            <a:xfrm>
              <a:off x="768" y="1914"/>
              <a:ext cx="1633" cy="404"/>
            </a:xfrm>
            <a:prstGeom prst="rect">
              <a:avLst/>
            </a:prstGeom>
            <a:noFill/>
            <a:ln w="9525">
              <a:noFill/>
              <a:miter lim="800000"/>
              <a:headEnd/>
              <a:tailEnd/>
            </a:ln>
            <a:effectLst/>
          </p:spPr>
          <p:txBody>
            <a:bodyPr wrap="none">
              <a:spAutoFit/>
            </a:bodyPr>
            <a:lstStyle/>
            <a:p>
              <a:pPr>
                <a:spcBef>
                  <a:spcPct val="20000"/>
                </a:spcBef>
                <a:buFontTx/>
                <a:buChar char="•"/>
              </a:pPr>
              <a:r>
                <a:rPr lang="en-US" sz="3600"/>
                <a:t> Contractive</a:t>
              </a:r>
              <a:endParaRPr lang="en-US" sz="3200"/>
            </a:p>
          </p:txBody>
        </p:sp>
        <p:sp>
          <p:nvSpPr>
            <p:cNvPr id="62479" name="Text Box 15"/>
            <p:cNvSpPr txBox="1">
              <a:spLocks noChangeArrowheads="1"/>
            </p:cNvSpPr>
            <p:nvPr/>
          </p:nvSpPr>
          <p:spPr bwMode="auto">
            <a:xfrm>
              <a:off x="3575" y="1914"/>
              <a:ext cx="1489" cy="404"/>
            </a:xfrm>
            <a:prstGeom prst="rect">
              <a:avLst/>
            </a:prstGeom>
            <a:noFill/>
            <a:ln w="9525">
              <a:noFill/>
              <a:miter lim="800000"/>
              <a:headEnd/>
              <a:tailEnd/>
            </a:ln>
            <a:effectLst/>
          </p:spPr>
          <p:txBody>
            <a:bodyPr wrap="none">
              <a:spAutoFit/>
            </a:bodyPr>
            <a:lstStyle/>
            <a:p>
              <a:pPr>
                <a:buFontTx/>
                <a:buChar char="•"/>
              </a:pPr>
              <a:r>
                <a:rPr lang="en-US" sz="3600"/>
                <a:t> Expansive</a:t>
              </a:r>
            </a:p>
          </p:txBody>
        </p:sp>
      </p:gr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2466"/>
                                        </p:tgtEl>
                                        <p:attrNameLst>
                                          <p:attrName>style.visibility</p:attrName>
                                        </p:attrNameLst>
                                      </p:cBhvr>
                                      <p:to>
                                        <p:strVal val="visible"/>
                                      </p:to>
                                    </p:set>
                                    <p:animEffect transition="in" filter="dissolve">
                                      <p:cBhvr>
                                        <p:cTn id="7" dur="500"/>
                                        <p:tgtEl>
                                          <p:spTgt spid="6246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2467">
                                            <p:txEl>
                                              <p:pRg st="0" end="0"/>
                                            </p:txEl>
                                          </p:spTgt>
                                        </p:tgtEl>
                                        <p:attrNameLst>
                                          <p:attrName>style.visibility</p:attrName>
                                        </p:attrNameLst>
                                      </p:cBhvr>
                                      <p:to>
                                        <p:strVal val="visible"/>
                                      </p:to>
                                    </p:set>
                                    <p:animEffect transition="in" filter="dissolve">
                                      <p:cBhvr>
                                        <p:cTn id="11" dur="500"/>
                                        <p:tgtEl>
                                          <p:spTgt spid="62467">
                                            <p:txEl>
                                              <p:pRg st="0" end="0"/>
                                            </p:txEl>
                                          </p:spTgt>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62477"/>
                                        </p:tgtEl>
                                        <p:attrNameLst>
                                          <p:attrName>style.visibility</p:attrName>
                                        </p:attrNameLst>
                                      </p:cBhvr>
                                      <p:to>
                                        <p:strVal val="visible"/>
                                      </p:to>
                                    </p:set>
                                    <p:anim calcmode="lin" valueType="num">
                                      <p:cBhvr additive="base">
                                        <p:cTn id="15" dur="500" fill="hold"/>
                                        <p:tgtEl>
                                          <p:spTgt spid="62477"/>
                                        </p:tgtEl>
                                        <p:attrNameLst>
                                          <p:attrName>ppt_x</p:attrName>
                                        </p:attrNameLst>
                                      </p:cBhvr>
                                      <p:tavLst>
                                        <p:tav tm="0">
                                          <p:val>
                                            <p:strVal val="#ppt_x"/>
                                          </p:val>
                                        </p:tav>
                                        <p:tav tm="100000">
                                          <p:val>
                                            <p:strVal val="#ppt_x"/>
                                          </p:val>
                                        </p:tav>
                                      </p:tavLst>
                                    </p:anim>
                                    <p:anim calcmode="lin" valueType="num">
                                      <p:cBhvr additive="base">
                                        <p:cTn id="16" dur="500" fill="hold"/>
                                        <p:tgtEl>
                                          <p:spTgt spid="62477"/>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62474"/>
                                        </p:tgtEl>
                                        <p:attrNameLst>
                                          <p:attrName>style.visibility</p:attrName>
                                        </p:attrNameLst>
                                      </p:cBhvr>
                                      <p:to>
                                        <p:strVal val="visible"/>
                                      </p:to>
                                    </p:set>
                                    <p:anim calcmode="lin" valueType="num">
                                      <p:cBhvr additive="base">
                                        <p:cTn id="20" dur="500" fill="hold"/>
                                        <p:tgtEl>
                                          <p:spTgt spid="62474"/>
                                        </p:tgtEl>
                                        <p:attrNameLst>
                                          <p:attrName>ppt_x</p:attrName>
                                        </p:attrNameLst>
                                      </p:cBhvr>
                                      <p:tavLst>
                                        <p:tav tm="0">
                                          <p:val>
                                            <p:strVal val="#ppt_x"/>
                                          </p:val>
                                        </p:tav>
                                        <p:tav tm="100000">
                                          <p:val>
                                            <p:strVal val="#ppt_x"/>
                                          </p:val>
                                        </p:tav>
                                      </p:tavLst>
                                    </p:anim>
                                    <p:anim calcmode="lin" valueType="num">
                                      <p:cBhvr additive="base">
                                        <p:cTn id="21" dur="500" fill="hold"/>
                                        <p:tgtEl>
                                          <p:spTgt spid="62474"/>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nodeType="afterEffect">
                                  <p:stCondLst>
                                    <p:cond delay="0"/>
                                  </p:stCondLst>
                                  <p:childTnLst>
                                    <p:set>
                                      <p:cBhvr>
                                        <p:cTn id="24" dur="1" fill="hold">
                                          <p:stCondLst>
                                            <p:cond delay="0"/>
                                          </p:stCondLst>
                                        </p:cTn>
                                        <p:tgtEl>
                                          <p:spTgt spid="62471"/>
                                        </p:tgtEl>
                                        <p:attrNameLst>
                                          <p:attrName>style.visibility</p:attrName>
                                        </p:attrNameLst>
                                      </p:cBhvr>
                                      <p:to>
                                        <p:strVal val="visible"/>
                                      </p:to>
                                    </p:set>
                                    <p:anim calcmode="lin" valueType="num">
                                      <p:cBhvr additive="base">
                                        <p:cTn id="25" dur="500" fill="hold"/>
                                        <p:tgtEl>
                                          <p:spTgt spid="62471"/>
                                        </p:tgtEl>
                                        <p:attrNameLst>
                                          <p:attrName>ppt_x</p:attrName>
                                        </p:attrNameLst>
                                      </p:cBhvr>
                                      <p:tavLst>
                                        <p:tav tm="0">
                                          <p:val>
                                            <p:strVal val="#ppt_x"/>
                                          </p:val>
                                        </p:tav>
                                        <p:tav tm="100000">
                                          <p:val>
                                            <p:strVal val="#ppt_x"/>
                                          </p:val>
                                        </p:tav>
                                      </p:tavLst>
                                    </p:anim>
                                    <p:anim calcmode="lin" valueType="num">
                                      <p:cBhvr additive="base">
                                        <p:cTn id="26" dur="500" fill="hold"/>
                                        <p:tgtEl>
                                          <p:spTgt spid="62471"/>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2" presetClass="entr" presetSubtype="4" fill="hold" nodeType="afterEffect">
                                  <p:stCondLst>
                                    <p:cond delay="0"/>
                                  </p:stCondLst>
                                  <p:childTnLst>
                                    <p:set>
                                      <p:cBhvr>
                                        <p:cTn id="29" dur="1" fill="hold">
                                          <p:stCondLst>
                                            <p:cond delay="0"/>
                                          </p:stCondLst>
                                        </p:cTn>
                                        <p:tgtEl>
                                          <p:spTgt spid="62468"/>
                                        </p:tgtEl>
                                        <p:attrNameLst>
                                          <p:attrName>style.visibility</p:attrName>
                                        </p:attrNameLst>
                                      </p:cBhvr>
                                      <p:to>
                                        <p:strVal val="visible"/>
                                      </p:to>
                                    </p:set>
                                    <p:anim calcmode="lin" valueType="num">
                                      <p:cBhvr additive="base">
                                        <p:cTn id="30" dur="500" fill="hold"/>
                                        <p:tgtEl>
                                          <p:spTgt spid="62468"/>
                                        </p:tgtEl>
                                        <p:attrNameLst>
                                          <p:attrName>ppt_x</p:attrName>
                                        </p:attrNameLst>
                                      </p:cBhvr>
                                      <p:tavLst>
                                        <p:tav tm="0">
                                          <p:val>
                                            <p:strVal val="#ppt_x"/>
                                          </p:val>
                                        </p:tav>
                                        <p:tav tm="100000">
                                          <p:val>
                                            <p:strVal val="#ppt_x"/>
                                          </p:val>
                                        </p:tav>
                                      </p:tavLst>
                                    </p:anim>
                                    <p:anim calcmode="lin" valueType="num">
                                      <p:cBhvr additive="base">
                                        <p:cTn id="31" dur="500" fill="hold"/>
                                        <p:tgtEl>
                                          <p:spTgt spid="624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utoUpdateAnimBg="0"/>
      <p:bldP spid="62467" grpId="0" build="p" autoUpdateAnimBg="0" advAuto="0"/>
    </p:bld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p:txBody>
          <a:bodyPr/>
          <a:lstStyle/>
          <a:p>
            <a:r>
              <a:rPr lang="en-US" sz="4800">
                <a:solidFill>
                  <a:srgbClr val="FFFF00"/>
                </a:solidFill>
              </a:rPr>
              <a:t>Yin/Yang Food Classifications</a:t>
            </a:r>
          </a:p>
        </p:txBody>
      </p:sp>
      <p:sp>
        <p:nvSpPr>
          <p:cNvPr id="64515" name="Rectangle 3"/>
          <p:cNvSpPr>
            <a:spLocks noGrp="1" noChangeArrowheads="1"/>
          </p:cNvSpPr>
          <p:nvPr>
            <p:ph type="body" sz="half" idx="1"/>
          </p:nvPr>
        </p:nvSpPr>
        <p:spPr>
          <a:xfrm>
            <a:off x="4953000" y="2743200"/>
            <a:ext cx="3810000" cy="3581400"/>
          </a:xfrm>
        </p:spPr>
        <p:txBody>
          <a:bodyPr/>
          <a:lstStyle/>
          <a:p>
            <a:pPr>
              <a:spcBef>
                <a:spcPct val="50000"/>
              </a:spcBef>
            </a:pPr>
            <a:r>
              <a:rPr lang="en-US" sz="3200"/>
              <a:t>Vegetable Source</a:t>
            </a:r>
          </a:p>
          <a:p>
            <a:r>
              <a:rPr lang="en-US" sz="3200"/>
              <a:t>Upward and outward growing (leafy greens)</a:t>
            </a:r>
          </a:p>
          <a:p>
            <a:r>
              <a:rPr lang="en-US" sz="3200"/>
              <a:t>Less cooked</a:t>
            </a:r>
          </a:p>
          <a:p>
            <a:r>
              <a:rPr lang="en-US" sz="3200"/>
              <a:t>More watery</a:t>
            </a:r>
          </a:p>
        </p:txBody>
      </p:sp>
      <p:sp>
        <p:nvSpPr>
          <p:cNvPr id="64516" name="Rectangle 4"/>
          <p:cNvSpPr>
            <a:spLocks noGrp="1" noChangeArrowheads="1"/>
          </p:cNvSpPr>
          <p:nvPr>
            <p:ph type="body" sz="half" idx="2"/>
          </p:nvPr>
        </p:nvSpPr>
        <p:spPr>
          <a:xfrm>
            <a:off x="685800" y="2771775"/>
            <a:ext cx="3886200" cy="3629025"/>
          </a:xfrm>
        </p:spPr>
        <p:txBody>
          <a:bodyPr/>
          <a:lstStyle/>
          <a:p>
            <a:pPr>
              <a:spcBef>
                <a:spcPct val="50000"/>
              </a:spcBef>
            </a:pPr>
            <a:r>
              <a:rPr lang="en-US" sz="3200"/>
              <a:t>Animal Source</a:t>
            </a:r>
          </a:p>
          <a:p>
            <a:r>
              <a:rPr lang="en-US" sz="3200"/>
              <a:t>Downward and inward growing (roots)</a:t>
            </a:r>
          </a:p>
          <a:p>
            <a:r>
              <a:rPr lang="en-US" sz="3200"/>
              <a:t>More Cooked</a:t>
            </a:r>
          </a:p>
          <a:p>
            <a:r>
              <a:rPr lang="en-US" sz="3200"/>
              <a:t>More dry</a:t>
            </a:r>
          </a:p>
        </p:txBody>
      </p:sp>
      <p:sp>
        <p:nvSpPr>
          <p:cNvPr id="64517" name="Text Box 5"/>
          <p:cNvSpPr txBox="1">
            <a:spLocks noChangeArrowheads="1"/>
          </p:cNvSpPr>
          <p:nvPr/>
        </p:nvSpPr>
        <p:spPr bwMode="auto">
          <a:xfrm>
            <a:off x="1416050" y="1828800"/>
            <a:ext cx="5441950" cy="641350"/>
          </a:xfrm>
          <a:prstGeom prst="rect">
            <a:avLst/>
          </a:prstGeom>
          <a:noFill/>
          <a:ln w="9525">
            <a:noFill/>
            <a:miter lim="800000"/>
            <a:headEnd/>
            <a:tailEnd/>
          </a:ln>
          <a:effectLst/>
        </p:spPr>
        <p:txBody>
          <a:bodyPr wrap="none">
            <a:spAutoFit/>
          </a:bodyPr>
          <a:lstStyle/>
          <a:p>
            <a:r>
              <a:rPr lang="en-US" sz="3600" u="sng"/>
              <a:t>Yang</a:t>
            </a:r>
            <a:r>
              <a:rPr lang="en-US" sz="3600"/>
              <a:t>				</a:t>
            </a:r>
            <a:r>
              <a:rPr lang="en-US" sz="3600" u="sng"/>
              <a:t>Yin</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4516"/>
                                        </p:tgtEl>
                                        <p:attrNameLst>
                                          <p:attrName>style.visibility</p:attrName>
                                        </p:attrNameLst>
                                      </p:cBhvr>
                                      <p:to>
                                        <p:strVal val="visible"/>
                                      </p:to>
                                    </p:set>
                                    <p:animEffect transition="in" filter="dissolve">
                                      <p:cBhvr>
                                        <p:cTn id="7" dur="500"/>
                                        <p:tgtEl>
                                          <p:spTgt spid="6451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4515"/>
                                        </p:tgtEl>
                                        <p:attrNameLst>
                                          <p:attrName>style.visibility</p:attrName>
                                        </p:attrNameLst>
                                      </p:cBhvr>
                                      <p:to>
                                        <p:strVal val="visible"/>
                                      </p:to>
                                    </p:set>
                                    <p:animEffect transition="in" filter="dissolve">
                                      <p:cBhvr>
                                        <p:cTn id="11"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utoUpdateAnimBg="0"/>
      <p:bldP spid="64516"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p:txBody>
          <a:bodyPr/>
          <a:lstStyle/>
          <a:p>
            <a:r>
              <a:rPr lang="en-US" sz="4800">
                <a:solidFill>
                  <a:srgbClr val="FFFF00"/>
                </a:solidFill>
              </a:rPr>
              <a:t>General Yin/Yang Cancer Classifications</a:t>
            </a:r>
          </a:p>
        </p:txBody>
      </p:sp>
      <p:sp>
        <p:nvSpPr>
          <p:cNvPr id="66563" name="Rectangle 3"/>
          <p:cNvSpPr>
            <a:spLocks noGrp="1" noChangeArrowheads="1"/>
          </p:cNvSpPr>
          <p:nvPr>
            <p:ph type="body" sz="half" idx="1"/>
          </p:nvPr>
        </p:nvSpPr>
        <p:spPr>
          <a:xfrm>
            <a:off x="6248400" y="2133600"/>
            <a:ext cx="2819400" cy="3962400"/>
          </a:xfrm>
        </p:spPr>
        <p:txBody>
          <a:bodyPr/>
          <a:lstStyle/>
          <a:p>
            <a:pPr marL="238125" indent="-238125" algn="ctr">
              <a:buFontTx/>
              <a:buNone/>
            </a:pPr>
            <a:r>
              <a:rPr lang="en-US" sz="3600" u="sng"/>
              <a:t>Yin</a:t>
            </a:r>
          </a:p>
          <a:p>
            <a:pPr marL="238125" indent="-238125">
              <a:lnSpc>
                <a:spcPct val="105000"/>
              </a:lnSpc>
              <a:spcBef>
                <a:spcPct val="0"/>
              </a:spcBef>
            </a:pPr>
            <a:r>
              <a:rPr lang="en-US"/>
              <a:t>Outer, upper</a:t>
            </a:r>
          </a:p>
          <a:p>
            <a:pPr marL="238125" indent="-238125">
              <a:spcBef>
                <a:spcPct val="45000"/>
              </a:spcBef>
            </a:pPr>
            <a:r>
              <a:rPr lang="en-US"/>
              <a:t>Examples: </a:t>
            </a:r>
          </a:p>
          <a:p>
            <a:pPr marL="449263" lvl="1" indent="0">
              <a:buFontTx/>
              <a:buNone/>
            </a:pPr>
            <a:r>
              <a:rPr lang="en-US" sz="2800"/>
              <a:t>skin</a:t>
            </a:r>
          </a:p>
          <a:p>
            <a:pPr marL="449263" lvl="1" indent="0">
              <a:buFontTx/>
              <a:buNone/>
            </a:pPr>
            <a:r>
              <a:rPr lang="en-US" sz="2800"/>
              <a:t>brain</a:t>
            </a:r>
          </a:p>
          <a:p>
            <a:pPr marL="449263" lvl="1" indent="0">
              <a:buFontTx/>
              <a:buNone/>
            </a:pPr>
            <a:r>
              <a:rPr lang="en-US" sz="2800"/>
              <a:t>Breast</a:t>
            </a:r>
          </a:p>
        </p:txBody>
      </p:sp>
      <p:sp>
        <p:nvSpPr>
          <p:cNvPr id="66564" name="Rectangle 4"/>
          <p:cNvSpPr>
            <a:spLocks noGrp="1" noChangeArrowheads="1"/>
          </p:cNvSpPr>
          <p:nvPr>
            <p:ph type="body" sz="half" idx="2"/>
          </p:nvPr>
        </p:nvSpPr>
        <p:spPr>
          <a:xfrm>
            <a:off x="381000" y="1981200"/>
            <a:ext cx="2984500" cy="4038600"/>
          </a:xfrm>
        </p:spPr>
        <p:txBody>
          <a:bodyPr/>
          <a:lstStyle/>
          <a:p>
            <a:pPr marL="238125" indent="-238125" algn="ctr">
              <a:buFontTx/>
              <a:buNone/>
            </a:pPr>
            <a:r>
              <a:rPr lang="en-US" sz="3600" u="sng"/>
              <a:t>Yang</a:t>
            </a:r>
          </a:p>
          <a:p>
            <a:pPr marL="238125" indent="-238125">
              <a:lnSpc>
                <a:spcPct val="110000"/>
              </a:lnSpc>
            </a:pPr>
            <a:r>
              <a:rPr lang="en-US"/>
              <a:t>Interior, lower</a:t>
            </a:r>
          </a:p>
          <a:p>
            <a:pPr marL="238125" indent="-238125"/>
            <a:r>
              <a:rPr lang="en-US"/>
              <a:t>Examples:</a:t>
            </a:r>
          </a:p>
          <a:p>
            <a:pPr marL="503238" lvl="1" indent="0">
              <a:buFontTx/>
              <a:buNone/>
            </a:pPr>
            <a:r>
              <a:rPr lang="en-US" sz="2800"/>
              <a:t>pancreas</a:t>
            </a:r>
          </a:p>
          <a:p>
            <a:pPr marL="503238" lvl="1" indent="0">
              <a:buFontTx/>
              <a:buNone/>
            </a:pPr>
            <a:r>
              <a:rPr lang="en-US" sz="2800"/>
              <a:t>prostate</a:t>
            </a:r>
          </a:p>
          <a:p>
            <a:pPr marL="503238" lvl="1" indent="0">
              <a:buFontTx/>
              <a:buNone/>
            </a:pPr>
            <a:r>
              <a:rPr lang="en-US" sz="2800"/>
              <a:t>colon</a:t>
            </a:r>
          </a:p>
          <a:p>
            <a:pPr marL="503238" lvl="1" indent="0">
              <a:buFontTx/>
              <a:buNone/>
            </a:pPr>
            <a:r>
              <a:rPr lang="en-US" sz="2800"/>
              <a:t>cervix</a:t>
            </a:r>
          </a:p>
        </p:txBody>
      </p:sp>
      <p:sp>
        <p:nvSpPr>
          <p:cNvPr id="66565" name="Rectangle 5"/>
          <p:cNvSpPr>
            <a:spLocks noChangeArrowheads="1"/>
          </p:cNvSpPr>
          <p:nvPr/>
        </p:nvSpPr>
        <p:spPr bwMode="auto">
          <a:xfrm>
            <a:off x="3200400" y="2057400"/>
            <a:ext cx="3048000" cy="4114800"/>
          </a:xfrm>
          <a:prstGeom prst="rect">
            <a:avLst/>
          </a:prstGeom>
          <a:noFill/>
          <a:ln w="9525">
            <a:noFill/>
            <a:miter lim="800000"/>
            <a:headEnd/>
            <a:tailEnd/>
          </a:ln>
          <a:effectLst/>
        </p:spPr>
        <p:txBody>
          <a:bodyPr/>
          <a:lstStyle/>
          <a:p>
            <a:pPr marL="290513" indent="-290513" algn="ctr">
              <a:spcBef>
                <a:spcPct val="20000"/>
              </a:spcBef>
            </a:pPr>
            <a:r>
              <a:rPr lang="en-US" sz="3600" u="sng"/>
              <a:t>Mixed</a:t>
            </a:r>
            <a:endParaRPr lang="en-US" sz="1800" u="sng"/>
          </a:p>
          <a:p>
            <a:pPr marL="290513" indent="-290513">
              <a:spcBef>
                <a:spcPct val="20000"/>
              </a:spcBef>
              <a:buFontTx/>
              <a:buChar char="•"/>
            </a:pPr>
            <a:r>
              <a:rPr lang="en-US" sz="2800"/>
              <a:t>Interior &amp; upper, or outer &amp; lower</a:t>
            </a:r>
          </a:p>
          <a:p>
            <a:pPr marL="290513" indent="-290513">
              <a:spcBef>
                <a:spcPct val="20000"/>
              </a:spcBef>
              <a:buFontTx/>
              <a:buChar char="•"/>
            </a:pPr>
            <a:r>
              <a:rPr lang="en-US" sz="2800"/>
              <a:t>Examples:</a:t>
            </a:r>
          </a:p>
          <a:p>
            <a:pPr marL="582613" lvl="1" indent="26988">
              <a:spcBef>
                <a:spcPct val="20000"/>
              </a:spcBef>
            </a:pPr>
            <a:r>
              <a:rPr lang="en-US" sz="2800"/>
              <a:t>lung</a:t>
            </a:r>
          </a:p>
          <a:p>
            <a:pPr marL="582613" lvl="1" indent="26988">
              <a:spcBef>
                <a:spcPct val="20000"/>
              </a:spcBef>
            </a:pPr>
            <a:r>
              <a:rPr lang="en-US" sz="2800"/>
              <a:t>uterus</a:t>
            </a:r>
          </a:p>
          <a:p>
            <a:pPr marL="582613" lvl="1" indent="26988">
              <a:spcBef>
                <a:spcPct val="20000"/>
              </a:spcBef>
            </a:pPr>
            <a:r>
              <a:rPr lang="en-US" sz="2800"/>
              <a:t>bladder </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6564"/>
                                        </p:tgtEl>
                                        <p:attrNameLst>
                                          <p:attrName>style.visibility</p:attrName>
                                        </p:attrNameLst>
                                      </p:cBhvr>
                                      <p:to>
                                        <p:strVal val="visible"/>
                                      </p:to>
                                    </p:set>
                                    <p:animEffect transition="in" filter="dissolve">
                                      <p:cBhvr>
                                        <p:cTn id="7" dur="500"/>
                                        <p:tgtEl>
                                          <p:spTgt spid="6656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6565"/>
                                        </p:tgtEl>
                                        <p:attrNameLst>
                                          <p:attrName>style.visibility</p:attrName>
                                        </p:attrNameLst>
                                      </p:cBhvr>
                                      <p:to>
                                        <p:strVal val="visible"/>
                                      </p:to>
                                    </p:set>
                                    <p:animEffect transition="in" filter="dissolve">
                                      <p:cBhvr>
                                        <p:cTn id="11" dur="500"/>
                                        <p:tgtEl>
                                          <p:spTgt spid="665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66563"/>
                                        </p:tgtEl>
                                        <p:attrNameLst>
                                          <p:attrName>style.visibility</p:attrName>
                                        </p:attrNameLst>
                                      </p:cBhvr>
                                      <p:to>
                                        <p:strVal val="visible"/>
                                      </p:to>
                                    </p:set>
                                    <p:animEffect transition="in" filter="dissolve">
                                      <p:cBhvr>
                                        <p:cTn id="15" dur="500"/>
                                        <p:tgtEl>
                                          <p:spTgt spid="66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3" grpId="0" autoUpdateAnimBg="0"/>
      <p:bldP spid="66564" grpId="0" autoUpdateAnimBg="0"/>
      <p:bldP spid="6656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685800" y="533400"/>
            <a:ext cx="7772400" cy="1143000"/>
          </a:xfrm>
        </p:spPr>
        <p:txBody>
          <a:bodyPr/>
          <a:lstStyle/>
          <a:p>
            <a:r>
              <a:rPr lang="en-US" i="1">
                <a:solidFill>
                  <a:srgbClr val="FFFF00"/>
                </a:solidFill>
              </a:rPr>
              <a:t>The Preventive Medicine Perspective of the accident…</a:t>
            </a:r>
          </a:p>
        </p:txBody>
      </p:sp>
      <p:sp>
        <p:nvSpPr>
          <p:cNvPr id="5123" name="Rectangle 3"/>
          <p:cNvSpPr>
            <a:spLocks noGrp="1" noChangeArrowheads="1"/>
          </p:cNvSpPr>
          <p:nvPr>
            <p:ph type="body" idx="1"/>
          </p:nvPr>
        </p:nvSpPr>
        <p:spPr/>
        <p:txBody>
          <a:bodyPr/>
          <a:lstStyle/>
          <a:p>
            <a:pPr>
              <a:lnSpc>
                <a:spcPct val="90000"/>
              </a:lnSpc>
            </a:pPr>
            <a:r>
              <a:rPr lang="en-US" sz="2800">
                <a:solidFill>
                  <a:srgbClr val="FFFF00"/>
                </a:solidFill>
              </a:rPr>
              <a:t>Critical Objective:</a:t>
            </a:r>
            <a:r>
              <a:rPr lang="en-US" sz="2800">
                <a:solidFill>
                  <a:schemeClr val="bg1"/>
                </a:solidFill>
              </a:rPr>
              <a:t> Minimize future risk</a:t>
            </a:r>
          </a:p>
          <a:p>
            <a:pPr>
              <a:lnSpc>
                <a:spcPct val="90000"/>
              </a:lnSpc>
            </a:pPr>
            <a:r>
              <a:rPr lang="en-US" sz="2800">
                <a:solidFill>
                  <a:srgbClr val="FFFF00"/>
                </a:solidFill>
              </a:rPr>
              <a:t>Response:</a:t>
            </a:r>
            <a:r>
              <a:rPr lang="en-US" sz="2800">
                <a:solidFill>
                  <a:schemeClr val="bg1"/>
                </a:solidFill>
              </a:rPr>
              <a:t> Focus on elimination of situation and future risk</a:t>
            </a:r>
          </a:p>
          <a:p>
            <a:pPr>
              <a:lnSpc>
                <a:spcPct val="90000"/>
              </a:lnSpc>
            </a:pPr>
            <a:r>
              <a:rPr lang="en-US" sz="2800">
                <a:solidFill>
                  <a:srgbClr val="FFFF00"/>
                </a:solidFill>
              </a:rPr>
              <a:t>Paradigm of defense:</a:t>
            </a:r>
            <a:r>
              <a:rPr lang="en-US" sz="2800">
                <a:solidFill>
                  <a:schemeClr val="bg1"/>
                </a:solidFill>
              </a:rPr>
              <a:t> Develop protective measures in the event of a future recurrence</a:t>
            </a:r>
          </a:p>
          <a:p>
            <a:pPr>
              <a:lnSpc>
                <a:spcPct val="90000"/>
              </a:lnSpc>
            </a:pPr>
            <a:r>
              <a:rPr lang="en-US" sz="2800">
                <a:solidFill>
                  <a:srgbClr val="FFFF00"/>
                </a:solidFill>
              </a:rPr>
              <a:t>Result:</a:t>
            </a:r>
            <a:r>
              <a:rPr lang="en-US" sz="2800">
                <a:solidFill>
                  <a:schemeClr val="bg1"/>
                </a:solidFill>
              </a:rPr>
              <a:t>  Includes conventional response </a:t>
            </a:r>
            <a:r>
              <a:rPr lang="en-US" sz="2800" i="1">
                <a:solidFill>
                  <a:srgbClr val="FFFF00"/>
                </a:solidFill>
              </a:rPr>
              <a:t>plus</a:t>
            </a:r>
            <a:r>
              <a:rPr lang="en-US" sz="2800">
                <a:solidFill>
                  <a:schemeClr val="bg1"/>
                </a:solidFill>
              </a:rPr>
              <a:t> protective body wear, padded cars and guidelines on how to cross the street (e.g. run vs.walk) or don’t cross street at all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123">
                                            <p:txEl>
                                              <p:pRg st="0" end="0"/>
                                            </p:txEl>
                                          </p:spTgt>
                                        </p:tgtEl>
                                        <p:attrNameLst>
                                          <p:attrName>style.visibility</p:attrName>
                                        </p:attrNameLst>
                                      </p:cBhvr>
                                      <p:to>
                                        <p:strVal val="visible"/>
                                      </p:to>
                                    </p:set>
                                    <p:anim calcmode="lin" valueType="num">
                                      <p:cBhvr additive="base">
                                        <p:cTn id="12" dur="500" fill="hold"/>
                                        <p:tgtEl>
                                          <p:spTgt spid="5123">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1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5123">
                                            <p:txEl>
                                              <p:pRg st="1" end="1"/>
                                            </p:txEl>
                                          </p:spTgt>
                                        </p:tgtEl>
                                        <p:attrNameLst>
                                          <p:attrName>style.visibility</p:attrName>
                                        </p:attrNameLst>
                                      </p:cBhvr>
                                      <p:to>
                                        <p:strVal val="visible"/>
                                      </p:to>
                                    </p:set>
                                    <p:anim calcmode="lin" valueType="num">
                                      <p:cBhvr additive="base">
                                        <p:cTn id="18" dur="500" fill="hold"/>
                                        <p:tgtEl>
                                          <p:spTgt spid="5123">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1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5123">
                                            <p:txEl>
                                              <p:pRg st="2" end="2"/>
                                            </p:txEl>
                                          </p:spTgt>
                                        </p:tgtEl>
                                        <p:attrNameLst>
                                          <p:attrName>style.visibility</p:attrName>
                                        </p:attrNameLst>
                                      </p:cBhvr>
                                      <p:to>
                                        <p:strVal val="visible"/>
                                      </p:to>
                                    </p:set>
                                    <p:anim calcmode="lin" valueType="num">
                                      <p:cBhvr additive="base">
                                        <p:cTn id="24" dur="500" fill="hold"/>
                                        <p:tgtEl>
                                          <p:spTgt spid="5123">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1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5123">
                                            <p:txEl>
                                              <p:pRg st="3" end="3"/>
                                            </p:txEl>
                                          </p:spTgt>
                                        </p:tgtEl>
                                        <p:attrNameLst>
                                          <p:attrName>style.visibility</p:attrName>
                                        </p:attrNameLst>
                                      </p:cBhvr>
                                      <p:to>
                                        <p:strVal val="visible"/>
                                      </p:to>
                                    </p:set>
                                    <p:anim calcmode="lin" valueType="num">
                                      <p:cBhvr additive="base">
                                        <p:cTn id="30" dur="500" fill="hold"/>
                                        <p:tgtEl>
                                          <p:spTgt spid="5123">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512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autoUpdateAnimBg="0"/>
      <p:bldP spid="5123" grpId="0" build="p"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685800" y="533400"/>
            <a:ext cx="7772400" cy="1295400"/>
          </a:xfrm>
        </p:spPr>
        <p:txBody>
          <a:bodyPr/>
          <a:lstStyle/>
          <a:p>
            <a:r>
              <a:rPr lang="en-US" sz="4800">
                <a:solidFill>
                  <a:srgbClr val="FFFF00"/>
                </a:solidFill>
              </a:rPr>
              <a:t>Yin/Yang Foods and </a:t>
            </a:r>
            <a:br>
              <a:rPr lang="en-US" sz="4800">
                <a:solidFill>
                  <a:srgbClr val="FFFF00"/>
                </a:solidFill>
              </a:rPr>
            </a:br>
            <a:r>
              <a:rPr lang="en-US" sz="4800">
                <a:solidFill>
                  <a:srgbClr val="FFFF00"/>
                </a:solidFill>
              </a:rPr>
              <a:t>Cancer Causes</a:t>
            </a:r>
          </a:p>
        </p:txBody>
      </p:sp>
      <p:sp>
        <p:nvSpPr>
          <p:cNvPr id="68611" name="Rectangle 3"/>
          <p:cNvSpPr>
            <a:spLocks noGrp="1" noChangeArrowheads="1"/>
          </p:cNvSpPr>
          <p:nvPr>
            <p:ph type="body" sz="half" idx="1"/>
          </p:nvPr>
        </p:nvSpPr>
        <p:spPr>
          <a:xfrm>
            <a:off x="4876800" y="2057400"/>
            <a:ext cx="3810000" cy="3886200"/>
          </a:xfrm>
        </p:spPr>
        <p:txBody>
          <a:bodyPr/>
          <a:lstStyle/>
          <a:p>
            <a:pPr algn="ctr">
              <a:lnSpc>
                <a:spcPct val="90000"/>
              </a:lnSpc>
              <a:buFontTx/>
              <a:buNone/>
            </a:pPr>
            <a:r>
              <a:rPr lang="en-US" sz="3200" u="sng"/>
              <a:t>Yin</a:t>
            </a:r>
            <a:r>
              <a:rPr lang="en-US" sz="3200"/>
              <a:t> </a:t>
            </a:r>
          </a:p>
          <a:p>
            <a:pPr>
              <a:lnSpc>
                <a:spcPct val="110000"/>
              </a:lnSpc>
              <a:buFontTx/>
              <a:buNone/>
            </a:pPr>
            <a:r>
              <a:rPr lang="en-US" sz="2400"/>
              <a:t>Excessive  intake of Yin foods such as:</a:t>
            </a:r>
          </a:p>
          <a:p>
            <a:pPr>
              <a:lnSpc>
                <a:spcPct val="110000"/>
              </a:lnSpc>
            </a:pPr>
            <a:r>
              <a:rPr lang="en-US" sz="2400"/>
              <a:t>Sugar, Chocolate, Ice Cream, Pastries</a:t>
            </a:r>
          </a:p>
          <a:p>
            <a:pPr>
              <a:lnSpc>
                <a:spcPct val="110000"/>
              </a:lnSpc>
            </a:pPr>
            <a:r>
              <a:rPr lang="en-US" sz="2400"/>
              <a:t>Lighter dairy products e.g. cream, milk and milk products</a:t>
            </a:r>
          </a:p>
        </p:txBody>
      </p:sp>
      <p:sp>
        <p:nvSpPr>
          <p:cNvPr id="68612" name="Rectangle 4"/>
          <p:cNvSpPr>
            <a:spLocks noGrp="1" noChangeArrowheads="1"/>
          </p:cNvSpPr>
          <p:nvPr>
            <p:ph type="body" sz="half" idx="2"/>
          </p:nvPr>
        </p:nvSpPr>
        <p:spPr>
          <a:xfrm>
            <a:off x="381000" y="2057400"/>
            <a:ext cx="4038600" cy="3886200"/>
          </a:xfrm>
        </p:spPr>
        <p:txBody>
          <a:bodyPr/>
          <a:lstStyle/>
          <a:p>
            <a:pPr algn="ctr">
              <a:buFontTx/>
              <a:buNone/>
            </a:pPr>
            <a:r>
              <a:rPr lang="en-US" sz="3200" u="sng"/>
              <a:t>Yang</a:t>
            </a:r>
            <a:r>
              <a:rPr lang="en-US" sz="2000"/>
              <a:t> </a:t>
            </a:r>
          </a:p>
          <a:p>
            <a:pPr>
              <a:lnSpc>
                <a:spcPct val="110000"/>
              </a:lnSpc>
              <a:buFontTx/>
              <a:buNone/>
            </a:pPr>
            <a:r>
              <a:rPr lang="en-US" sz="2400"/>
              <a:t>Excessive intake of Yang foods such as:</a:t>
            </a:r>
          </a:p>
          <a:p>
            <a:pPr>
              <a:lnSpc>
                <a:spcPct val="110000"/>
              </a:lnSpc>
            </a:pPr>
            <a:r>
              <a:rPr lang="en-US" sz="2400"/>
              <a:t>Red meat, eggs, chicken</a:t>
            </a:r>
          </a:p>
          <a:p>
            <a:pPr>
              <a:lnSpc>
                <a:spcPct val="110000"/>
              </a:lnSpc>
            </a:pPr>
            <a:r>
              <a:rPr lang="en-US" sz="2400"/>
              <a:t>Heavier dairy products e.g. cheese</a:t>
            </a:r>
          </a:p>
          <a:p>
            <a:pPr>
              <a:lnSpc>
                <a:spcPct val="110000"/>
              </a:lnSpc>
            </a:pPr>
            <a:r>
              <a:rPr lang="en-US" sz="2400"/>
              <a:t>Overly salted, baked foods</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612"/>
                                        </p:tgtEl>
                                        <p:attrNameLst>
                                          <p:attrName>style.visibility</p:attrName>
                                        </p:attrNameLst>
                                      </p:cBhvr>
                                      <p:to>
                                        <p:strVal val="visible"/>
                                      </p:to>
                                    </p:set>
                                    <p:animEffect transition="in" filter="dissolve">
                                      <p:cBhvr>
                                        <p:cTn id="7" dur="500"/>
                                        <p:tgtEl>
                                          <p:spTgt spid="6861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8611"/>
                                        </p:tgtEl>
                                        <p:attrNameLst>
                                          <p:attrName>style.visibility</p:attrName>
                                        </p:attrNameLst>
                                      </p:cBhvr>
                                      <p:to>
                                        <p:strVal val="visible"/>
                                      </p:to>
                                    </p:set>
                                    <p:animEffect transition="in" filter="dissolve">
                                      <p:cBhvr>
                                        <p:cTn id="11" dur="500"/>
                                        <p:tgtEl>
                                          <p:spTgt spid="68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1" grpId="0" autoUpdateAnimBg="0"/>
      <p:bldP spid="68612"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p:txBody>
          <a:bodyPr/>
          <a:lstStyle/>
          <a:p>
            <a:r>
              <a:rPr lang="en-US">
                <a:solidFill>
                  <a:srgbClr val="FFFF00"/>
                </a:solidFill>
              </a:rPr>
              <a:t>Simplified Yin/Yang Dietary Adjustments for Cancers</a:t>
            </a:r>
          </a:p>
        </p:txBody>
      </p:sp>
      <p:sp>
        <p:nvSpPr>
          <p:cNvPr id="70659" name="Rectangle 3"/>
          <p:cNvSpPr>
            <a:spLocks noGrp="1" noChangeArrowheads="1"/>
          </p:cNvSpPr>
          <p:nvPr>
            <p:ph type="body" sz="half" idx="1"/>
          </p:nvPr>
        </p:nvSpPr>
        <p:spPr>
          <a:xfrm>
            <a:off x="4800600" y="3657600"/>
            <a:ext cx="4114800" cy="2819400"/>
          </a:xfrm>
        </p:spPr>
        <p:txBody>
          <a:bodyPr/>
          <a:lstStyle/>
          <a:p>
            <a:pPr algn="ctr">
              <a:buFontTx/>
              <a:buNone/>
            </a:pPr>
            <a:r>
              <a:rPr lang="en-US" sz="3200" u="sng"/>
              <a:t>Yin Cancers</a:t>
            </a:r>
            <a:endParaRPr lang="en-US" sz="3200"/>
          </a:p>
          <a:p>
            <a:r>
              <a:rPr lang="en-US" sz="3200"/>
              <a:t>Temporarily reduce some fruits, oily foods, raw foods, other yin type foods</a:t>
            </a:r>
          </a:p>
        </p:txBody>
      </p:sp>
      <p:sp>
        <p:nvSpPr>
          <p:cNvPr id="70660" name="Rectangle 4"/>
          <p:cNvSpPr>
            <a:spLocks noGrp="1" noChangeArrowheads="1"/>
          </p:cNvSpPr>
          <p:nvPr>
            <p:ph type="body" sz="half" idx="2"/>
          </p:nvPr>
        </p:nvSpPr>
        <p:spPr>
          <a:xfrm>
            <a:off x="457200" y="3657600"/>
            <a:ext cx="4267200" cy="2819400"/>
          </a:xfrm>
        </p:spPr>
        <p:txBody>
          <a:bodyPr/>
          <a:lstStyle/>
          <a:p>
            <a:pPr algn="ctr">
              <a:buFontTx/>
              <a:buNone/>
            </a:pPr>
            <a:r>
              <a:rPr lang="en-US" sz="3200" u="sng"/>
              <a:t>Yang Cancers</a:t>
            </a:r>
          </a:p>
          <a:p>
            <a:r>
              <a:rPr lang="en-US" sz="3200"/>
              <a:t>Temporarily reduce salt, baked foods, heavy greasy foods, other yang type foods</a:t>
            </a:r>
          </a:p>
        </p:txBody>
      </p:sp>
      <p:sp>
        <p:nvSpPr>
          <p:cNvPr id="70661" name="Text Box 5"/>
          <p:cNvSpPr txBox="1">
            <a:spLocks noChangeArrowheads="1"/>
          </p:cNvSpPr>
          <p:nvPr/>
        </p:nvSpPr>
        <p:spPr bwMode="auto">
          <a:xfrm>
            <a:off x="800100" y="1981200"/>
            <a:ext cx="7543800" cy="1406525"/>
          </a:xfrm>
          <a:prstGeom prst="rect">
            <a:avLst/>
          </a:prstGeom>
          <a:noFill/>
          <a:ln w="9525">
            <a:noFill/>
            <a:miter lim="800000"/>
            <a:headEnd/>
            <a:tailEnd/>
          </a:ln>
          <a:effectLst/>
        </p:spPr>
        <p:txBody>
          <a:bodyPr>
            <a:spAutoFit/>
          </a:bodyPr>
          <a:lstStyle/>
          <a:p>
            <a:pPr algn="ctr">
              <a:lnSpc>
                <a:spcPct val="90000"/>
              </a:lnSpc>
            </a:pPr>
            <a:r>
              <a:rPr lang="en-US" sz="3200" i="1"/>
              <a:t>Follow general macrobiotic dietary guidelines, reducing or eliminating sugar, dairy and meat intake, plus:</a:t>
            </a:r>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0660"/>
                                        </p:tgtEl>
                                        <p:attrNameLst>
                                          <p:attrName>style.visibility</p:attrName>
                                        </p:attrNameLst>
                                      </p:cBhvr>
                                      <p:to>
                                        <p:strVal val="visible"/>
                                      </p:to>
                                    </p:set>
                                    <p:animEffect transition="in" filter="dissolve">
                                      <p:cBhvr>
                                        <p:cTn id="7" dur="500"/>
                                        <p:tgtEl>
                                          <p:spTgt spid="7066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0659"/>
                                        </p:tgtEl>
                                        <p:attrNameLst>
                                          <p:attrName>style.visibility</p:attrName>
                                        </p:attrNameLst>
                                      </p:cBhvr>
                                      <p:to>
                                        <p:strVal val="visible"/>
                                      </p:to>
                                    </p:set>
                                    <p:animEffect transition="in" filter="dissolve">
                                      <p:cBhvr>
                                        <p:cTn id="11" dur="500"/>
                                        <p:tgtEl>
                                          <p:spTgt spid="70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9" grpId="0" autoUpdateAnimBg="0"/>
      <p:bldP spid="70660" grpId="0"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4114800" y="296863"/>
            <a:ext cx="4806950" cy="3132137"/>
          </a:xfrm>
        </p:spPr>
        <p:txBody>
          <a:bodyPr/>
          <a:lstStyle/>
          <a:p>
            <a:pPr algn="r"/>
            <a:r>
              <a:rPr lang="en-US" sz="3600">
                <a:solidFill>
                  <a:schemeClr val="accent2"/>
                </a:solidFill>
              </a:rPr>
              <a:t>The Great Life Pyramid</a:t>
            </a:r>
            <a:r>
              <a:rPr lang="en-US" sz="3300">
                <a:solidFill>
                  <a:schemeClr val="accent2"/>
                </a:solidFill>
              </a:rPr>
              <a:t/>
            </a:r>
            <a:br>
              <a:rPr lang="en-US" sz="3300">
                <a:solidFill>
                  <a:schemeClr val="accent2"/>
                </a:solidFill>
              </a:rPr>
            </a:br>
            <a:r>
              <a:rPr lang="en-US" sz="3100" i="1">
                <a:solidFill>
                  <a:schemeClr val="accent2"/>
                </a:solidFill>
              </a:rPr>
              <a:t>Macrobiotic</a:t>
            </a:r>
            <a:br>
              <a:rPr lang="en-US" sz="3100" i="1">
                <a:solidFill>
                  <a:schemeClr val="accent2"/>
                </a:solidFill>
              </a:rPr>
            </a:br>
            <a:r>
              <a:rPr lang="en-US" sz="3100" i="1">
                <a:solidFill>
                  <a:schemeClr val="accent2"/>
                </a:solidFill>
              </a:rPr>
              <a:t>Proportional Dietary</a:t>
            </a:r>
            <a:br>
              <a:rPr lang="en-US" sz="3100" i="1">
                <a:solidFill>
                  <a:schemeClr val="accent2"/>
                </a:solidFill>
              </a:rPr>
            </a:br>
            <a:r>
              <a:rPr lang="en-US" sz="3100" i="1">
                <a:solidFill>
                  <a:schemeClr val="accent2"/>
                </a:solidFill>
              </a:rPr>
              <a:t>Guidelines</a:t>
            </a:r>
            <a:br>
              <a:rPr lang="en-US" sz="3100" i="1">
                <a:solidFill>
                  <a:schemeClr val="accent2"/>
                </a:solidFill>
              </a:rPr>
            </a:br>
            <a:r>
              <a:rPr lang="en-US" sz="3100" i="1">
                <a:solidFill>
                  <a:schemeClr val="accent2"/>
                </a:solidFill>
              </a:rPr>
              <a:t>for a</a:t>
            </a:r>
            <a:br>
              <a:rPr lang="en-US" sz="3100" i="1">
                <a:solidFill>
                  <a:schemeClr val="accent2"/>
                </a:solidFill>
              </a:rPr>
            </a:br>
            <a:r>
              <a:rPr lang="en-US" sz="3100" i="1">
                <a:solidFill>
                  <a:schemeClr val="accent2"/>
                </a:solidFill>
              </a:rPr>
              <a:t>Temperate</a:t>
            </a:r>
            <a:br>
              <a:rPr lang="en-US" sz="3100" i="1">
                <a:solidFill>
                  <a:schemeClr val="accent2"/>
                </a:solidFill>
              </a:rPr>
            </a:br>
            <a:r>
              <a:rPr lang="en-US" sz="3100" i="1">
                <a:solidFill>
                  <a:schemeClr val="accent2"/>
                </a:solidFill>
              </a:rPr>
              <a:t>Climate</a:t>
            </a:r>
            <a:endParaRPr lang="en-US" sz="3300">
              <a:solidFill>
                <a:schemeClr val="accent2"/>
              </a:solidFill>
            </a:endParaRPr>
          </a:p>
        </p:txBody>
      </p:sp>
      <p:pic>
        <p:nvPicPr>
          <p:cNvPr id="72707" name="Picture 3"/>
          <p:cNvPicPr>
            <a:picLocks noChangeAspect="1" noChangeArrowheads="1"/>
          </p:cNvPicPr>
          <p:nvPr/>
        </p:nvPicPr>
        <p:blipFill>
          <a:blip r:embed="rId4" cstate="print"/>
          <a:srcRect/>
          <a:stretch>
            <a:fillRect/>
          </a:stretch>
        </p:blipFill>
        <p:spPr bwMode="auto">
          <a:xfrm>
            <a:off x="276225" y="311150"/>
            <a:ext cx="6870700" cy="6235700"/>
          </a:xfrm>
          <a:prstGeom prst="rect">
            <a:avLst/>
          </a:prstGeom>
          <a:noFill/>
          <a:ln w="9525">
            <a:noFill/>
            <a:miter lim="800000"/>
            <a:headEnd/>
            <a:tailEnd/>
          </a:ln>
          <a:effectLst/>
        </p:spPr>
      </p:pic>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2707"/>
                                        </p:tgtEl>
                                        <p:attrNameLst>
                                          <p:attrName>style.visibility</p:attrName>
                                        </p:attrNameLst>
                                      </p:cBhvr>
                                      <p:to>
                                        <p:strVal val="visible"/>
                                      </p:to>
                                    </p:set>
                                    <p:animEffect transition="in" filter="dissolve">
                                      <p:cBhvr>
                                        <p:cTn id="7" dur="500"/>
                                        <p:tgtEl>
                                          <p:spTgt spid="7270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2706"/>
                                        </p:tgtEl>
                                        <p:attrNameLst>
                                          <p:attrName>style.visibility</p:attrName>
                                        </p:attrNameLst>
                                      </p:cBhvr>
                                      <p:to>
                                        <p:strVal val="visible"/>
                                      </p:to>
                                    </p:set>
                                    <p:animEffect transition="in" filter="dissolve">
                                      <p:cBhvr>
                                        <p:cTn id="11" dur="500"/>
                                        <p:tgtEl>
                                          <p:spTgt spid="727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6" grpId="0"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2362200"/>
            <a:ext cx="7772400" cy="1143000"/>
          </a:xfrm>
        </p:spPr>
        <p:txBody>
          <a:bodyPr/>
          <a:lstStyle/>
          <a:p>
            <a:r>
              <a:rPr lang="en-US" dirty="0" smtClean="0">
                <a:solidFill>
                  <a:srgbClr val="FFFF00"/>
                </a:solidFill>
              </a:rPr>
              <a:t>Insert New Guidelines</a:t>
            </a:r>
            <a:endParaRPr lang="en-US" dirty="0">
              <a:solidFill>
                <a:srgbClr val="FFFF00"/>
              </a:solidFill>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74754" name="Picture 2" descr="AICRbook.jpg                                                   00000010Macintosh HD                   ABA78158:"/>
          <p:cNvPicPr>
            <a:picLocks noChangeAspect="1" noChangeArrowheads="1"/>
          </p:cNvPicPr>
          <p:nvPr/>
        </p:nvPicPr>
        <p:blipFill>
          <a:blip r:embed="rId2" cstate="print"/>
          <a:srcRect/>
          <a:stretch>
            <a:fillRect/>
          </a:stretch>
        </p:blipFill>
        <p:spPr bwMode="auto">
          <a:xfrm>
            <a:off x="4537075" y="228600"/>
            <a:ext cx="4487863" cy="5943600"/>
          </a:xfrm>
          <a:prstGeom prst="rect">
            <a:avLst/>
          </a:prstGeom>
          <a:noFill/>
        </p:spPr>
      </p:pic>
      <p:pic>
        <p:nvPicPr>
          <p:cNvPr id="74755" name="Picture 3" descr="CaPrevDiet.jpg                                                 00000010Macintosh HD                   ABA78158:"/>
          <p:cNvPicPr>
            <a:picLocks noChangeAspect="1" noChangeArrowheads="1"/>
          </p:cNvPicPr>
          <p:nvPr/>
        </p:nvPicPr>
        <p:blipFill>
          <a:blip r:embed="rId3" cstate="print"/>
          <a:srcRect/>
          <a:stretch>
            <a:fillRect/>
          </a:stretch>
        </p:blipFill>
        <p:spPr bwMode="auto">
          <a:xfrm>
            <a:off x="346075" y="228600"/>
            <a:ext cx="4030663" cy="5981700"/>
          </a:xfrm>
          <a:prstGeom prst="rect">
            <a:avLst/>
          </a:prstGeom>
          <a:noFill/>
        </p:spPr>
      </p:pic>
      <p:sp>
        <p:nvSpPr>
          <p:cNvPr id="74756" name="Text Box 4"/>
          <p:cNvSpPr txBox="1">
            <a:spLocks noChangeArrowheads="1"/>
          </p:cNvSpPr>
          <p:nvPr/>
        </p:nvSpPr>
        <p:spPr bwMode="auto">
          <a:xfrm>
            <a:off x="1676400" y="6172200"/>
            <a:ext cx="1371600" cy="519113"/>
          </a:xfrm>
          <a:prstGeom prst="rect">
            <a:avLst/>
          </a:prstGeom>
          <a:noFill/>
          <a:ln w="9525">
            <a:noFill/>
            <a:miter lim="800000"/>
            <a:headEnd/>
            <a:tailEnd/>
          </a:ln>
          <a:effectLst/>
        </p:spPr>
        <p:txBody>
          <a:bodyPr>
            <a:spAutoFit/>
          </a:bodyPr>
          <a:lstStyle/>
          <a:p>
            <a:pPr algn="ctr" eaLnBrk="0" hangingPunct="0">
              <a:spcBef>
                <a:spcPct val="50000"/>
              </a:spcBef>
            </a:pPr>
            <a:r>
              <a:rPr lang="en-US" sz="2800" b="1">
                <a:solidFill>
                  <a:srgbClr val="FFFF00"/>
                </a:solidFill>
                <a:latin typeface="Arial" pitchFamily="34" charset="0"/>
              </a:rPr>
              <a:t>1983</a:t>
            </a:r>
            <a:endParaRPr lang="en-US" sz="2800">
              <a:solidFill>
                <a:srgbClr val="FFFF00"/>
              </a:solidFill>
              <a:latin typeface="Times" pitchFamily="18" charset="0"/>
            </a:endParaRPr>
          </a:p>
        </p:txBody>
      </p:sp>
      <p:sp>
        <p:nvSpPr>
          <p:cNvPr id="74757" name="Text Box 5"/>
          <p:cNvSpPr txBox="1">
            <a:spLocks noChangeArrowheads="1"/>
          </p:cNvSpPr>
          <p:nvPr/>
        </p:nvSpPr>
        <p:spPr bwMode="auto">
          <a:xfrm>
            <a:off x="6096000" y="6172200"/>
            <a:ext cx="1371600" cy="519113"/>
          </a:xfrm>
          <a:prstGeom prst="rect">
            <a:avLst/>
          </a:prstGeom>
          <a:noFill/>
          <a:ln w="9525">
            <a:noFill/>
            <a:miter lim="800000"/>
            <a:headEnd/>
            <a:tailEnd/>
          </a:ln>
          <a:effectLst/>
        </p:spPr>
        <p:txBody>
          <a:bodyPr>
            <a:spAutoFit/>
          </a:bodyPr>
          <a:lstStyle/>
          <a:p>
            <a:pPr algn="ctr" eaLnBrk="0" hangingPunct="0">
              <a:spcBef>
                <a:spcPct val="50000"/>
              </a:spcBef>
            </a:pPr>
            <a:r>
              <a:rPr lang="en-US" sz="2800" b="1">
                <a:solidFill>
                  <a:srgbClr val="FFFF00"/>
                </a:solidFill>
                <a:latin typeface="Arial" pitchFamily="34" charset="0"/>
              </a:rPr>
              <a:t>1997</a:t>
            </a:r>
            <a:endParaRPr lang="en-US" sz="2800">
              <a:solidFill>
                <a:srgbClr val="FFFF00"/>
              </a:solidFill>
              <a:latin typeface="Times" pitchFamily="18"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74755"/>
                                        </p:tgtEl>
                                        <p:attrNameLst>
                                          <p:attrName>style.visibility</p:attrName>
                                        </p:attrNameLst>
                                      </p:cBhvr>
                                      <p:to>
                                        <p:strVal val="visible"/>
                                      </p:to>
                                    </p:set>
                                    <p:animEffect transition="in" filter="dissolve">
                                      <p:cBhvr>
                                        <p:cTn id="7" dur="500"/>
                                        <p:tgtEl>
                                          <p:spTgt spid="74755"/>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74756"/>
                                        </p:tgtEl>
                                        <p:attrNameLst>
                                          <p:attrName>style.visibility</p:attrName>
                                        </p:attrNameLst>
                                      </p:cBhvr>
                                      <p:to>
                                        <p:strVal val="visible"/>
                                      </p:to>
                                    </p:set>
                                    <p:anim calcmode="lin" valueType="num">
                                      <p:cBhvr additive="base">
                                        <p:cTn id="11" dur="500" fill="hold"/>
                                        <p:tgtEl>
                                          <p:spTgt spid="74756"/>
                                        </p:tgtEl>
                                        <p:attrNameLst>
                                          <p:attrName>ppt_x</p:attrName>
                                        </p:attrNameLst>
                                      </p:cBhvr>
                                      <p:tavLst>
                                        <p:tav tm="0">
                                          <p:val>
                                            <p:strVal val="#ppt_x"/>
                                          </p:val>
                                        </p:tav>
                                        <p:tav tm="100000">
                                          <p:val>
                                            <p:strVal val="#ppt_x"/>
                                          </p:val>
                                        </p:tav>
                                      </p:tavLst>
                                    </p:anim>
                                    <p:anim calcmode="lin" valueType="num">
                                      <p:cBhvr additive="base">
                                        <p:cTn id="12" dur="500" fill="hold"/>
                                        <p:tgtEl>
                                          <p:spTgt spid="7475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9" presetClass="entr" presetSubtype="0" fill="hold" nodeType="afterEffect">
                                  <p:stCondLst>
                                    <p:cond delay="0"/>
                                  </p:stCondLst>
                                  <p:childTnLst>
                                    <p:set>
                                      <p:cBhvr>
                                        <p:cTn id="15" dur="1" fill="hold">
                                          <p:stCondLst>
                                            <p:cond delay="0"/>
                                          </p:stCondLst>
                                        </p:cTn>
                                        <p:tgtEl>
                                          <p:spTgt spid="74754"/>
                                        </p:tgtEl>
                                        <p:attrNameLst>
                                          <p:attrName>style.visibility</p:attrName>
                                        </p:attrNameLst>
                                      </p:cBhvr>
                                      <p:to>
                                        <p:strVal val="visible"/>
                                      </p:to>
                                    </p:set>
                                    <p:animEffect transition="in" filter="dissolve">
                                      <p:cBhvr>
                                        <p:cTn id="16" dur="500"/>
                                        <p:tgtEl>
                                          <p:spTgt spid="74754"/>
                                        </p:tgtEl>
                                      </p:cBhvr>
                                    </p:animEffect>
                                  </p:childTnLst>
                                </p:cTn>
                              </p:par>
                            </p:childTnLst>
                          </p:cTn>
                        </p:par>
                        <p:par>
                          <p:cTn id="17" fill="hold">
                            <p:stCondLst>
                              <p:cond delay="1500"/>
                            </p:stCondLst>
                            <p:childTnLst>
                              <p:par>
                                <p:cTn id="18" presetID="2" presetClass="entr" presetSubtype="4" fill="hold" grpId="0" nodeType="afterEffect">
                                  <p:stCondLst>
                                    <p:cond delay="0"/>
                                  </p:stCondLst>
                                  <p:childTnLst>
                                    <p:set>
                                      <p:cBhvr>
                                        <p:cTn id="19" dur="1" fill="hold">
                                          <p:stCondLst>
                                            <p:cond delay="0"/>
                                          </p:stCondLst>
                                        </p:cTn>
                                        <p:tgtEl>
                                          <p:spTgt spid="74757"/>
                                        </p:tgtEl>
                                        <p:attrNameLst>
                                          <p:attrName>style.visibility</p:attrName>
                                        </p:attrNameLst>
                                      </p:cBhvr>
                                      <p:to>
                                        <p:strVal val="visible"/>
                                      </p:to>
                                    </p:set>
                                    <p:anim calcmode="lin" valueType="num">
                                      <p:cBhvr additive="base">
                                        <p:cTn id="20" dur="500" fill="hold"/>
                                        <p:tgtEl>
                                          <p:spTgt spid="74757"/>
                                        </p:tgtEl>
                                        <p:attrNameLst>
                                          <p:attrName>ppt_x</p:attrName>
                                        </p:attrNameLst>
                                      </p:cBhvr>
                                      <p:tavLst>
                                        <p:tav tm="0">
                                          <p:val>
                                            <p:strVal val="#ppt_x"/>
                                          </p:val>
                                        </p:tav>
                                        <p:tav tm="100000">
                                          <p:val>
                                            <p:strVal val="#ppt_x"/>
                                          </p:val>
                                        </p:tav>
                                      </p:tavLst>
                                    </p:anim>
                                    <p:anim calcmode="lin" valueType="num">
                                      <p:cBhvr additive="base">
                                        <p:cTn id="21" dur="500" fill="hold"/>
                                        <p:tgtEl>
                                          <p:spTgt spid="747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6" grpId="0" autoUpdateAnimBg="0"/>
      <p:bldP spid="74757"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a:xfrm>
            <a:off x="685800" y="609600"/>
            <a:ext cx="7772400" cy="762000"/>
          </a:xfrm>
        </p:spPr>
        <p:txBody>
          <a:bodyPr/>
          <a:lstStyle/>
          <a:p>
            <a:r>
              <a:rPr lang="en-US" sz="4800"/>
              <a:t>Diet and Colorectal Cancer</a:t>
            </a:r>
          </a:p>
        </p:txBody>
      </p:sp>
      <p:sp>
        <p:nvSpPr>
          <p:cNvPr id="75779" name="Rectangle 3"/>
          <p:cNvSpPr>
            <a:spLocks noGrp="1" noChangeArrowheads="1"/>
          </p:cNvSpPr>
          <p:nvPr>
            <p:ph type="body" sz="half" idx="1"/>
          </p:nvPr>
        </p:nvSpPr>
        <p:spPr>
          <a:xfrm>
            <a:off x="533400" y="1676400"/>
            <a:ext cx="3962400" cy="4191000"/>
          </a:xfrm>
        </p:spPr>
        <p:txBody>
          <a:bodyPr/>
          <a:lstStyle/>
          <a:p>
            <a:pPr marL="4763" indent="6350">
              <a:buFontTx/>
              <a:buNone/>
            </a:pPr>
            <a:r>
              <a:rPr lang="en-US" sz="2600">
                <a:solidFill>
                  <a:srgbClr val="FFFF00"/>
                </a:solidFill>
              </a:rPr>
              <a:t>MICHIO KUSHI, 1983</a:t>
            </a:r>
          </a:p>
          <a:p>
            <a:pPr marL="4763" indent="6350">
              <a:buFontTx/>
              <a:buNone/>
            </a:pPr>
            <a:r>
              <a:rPr lang="en-US" sz="2600"/>
              <a:t>For cancers of the large intestine … it is advisable to </a:t>
            </a:r>
            <a:r>
              <a:rPr lang="en-US" sz="2600">
                <a:solidFill>
                  <a:srgbClr val="FFFF00"/>
                </a:solidFill>
              </a:rPr>
              <a:t>eliminate all animal food, including meat, poultry, eggs, all dairy food</a:t>
            </a:r>
            <a:r>
              <a:rPr lang="en-US" sz="2600"/>
              <a:t> … any greasy, oily, or fatty foods or beverages are to be avoided.</a:t>
            </a:r>
          </a:p>
        </p:txBody>
      </p:sp>
      <p:sp>
        <p:nvSpPr>
          <p:cNvPr id="75780" name="Rectangle 4"/>
          <p:cNvSpPr>
            <a:spLocks noGrp="1" noChangeArrowheads="1"/>
          </p:cNvSpPr>
          <p:nvPr>
            <p:ph type="body" sz="half" idx="2"/>
          </p:nvPr>
        </p:nvSpPr>
        <p:spPr>
          <a:xfrm>
            <a:off x="4648200" y="1676400"/>
            <a:ext cx="3962400" cy="4876800"/>
          </a:xfrm>
        </p:spPr>
        <p:txBody>
          <a:bodyPr/>
          <a:lstStyle/>
          <a:p>
            <a:pPr marL="0" indent="0">
              <a:lnSpc>
                <a:spcPct val="90000"/>
              </a:lnSpc>
              <a:buFontTx/>
              <a:buNone/>
            </a:pPr>
            <a:r>
              <a:rPr lang="en-US" sz="2600">
                <a:solidFill>
                  <a:srgbClr val="FFFF00"/>
                </a:solidFill>
              </a:rPr>
              <a:t>AICR/WCRF, 1997</a:t>
            </a:r>
          </a:p>
          <a:p>
            <a:pPr marL="0" indent="0">
              <a:lnSpc>
                <a:spcPct val="90000"/>
              </a:lnSpc>
              <a:buFontTx/>
              <a:buNone/>
            </a:pPr>
            <a:r>
              <a:rPr lang="en-US" sz="2600"/>
              <a:t>… </a:t>
            </a:r>
            <a:r>
              <a:rPr lang="en-US" sz="2600">
                <a:solidFill>
                  <a:srgbClr val="FFFF00"/>
                </a:solidFill>
              </a:rPr>
              <a:t>consumption of diets high in red meat</a:t>
            </a:r>
            <a:r>
              <a:rPr lang="en-US" sz="2600"/>
              <a:t>, probably increase the risk of this cancer.  …..The most effective ways of preventing colorectal cancer are consumption of diets high in vegetables and regular physical activity and </a:t>
            </a:r>
            <a:r>
              <a:rPr lang="en-US" sz="2600">
                <a:solidFill>
                  <a:srgbClr val="FFFF00"/>
                </a:solidFill>
              </a:rPr>
              <a:t>low consumption of red and processed meat.</a:t>
            </a:r>
          </a:p>
        </p:txBody>
      </p:sp>
      <p:sp>
        <p:nvSpPr>
          <p:cNvPr id="75781" name="Line 5"/>
          <p:cNvSpPr>
            <a:spLocks noChangeShapeType="1"/>
          </p:cNvSpPr>
          <p:nvPr/>
        </p:nvSpPr>
        <p:spPr bwMode="auto">
          <a:xfrm>
            <a:off x="306388" y="1485900"/>
            <a:ext cx="8531225" cy="0"/>
          </a:xfrm>
          <a:prstGeom prst="line">
            <a:avLst/>
          </a:prstGeom>
          <a:noFill/>
          <a:ln w="28575">
            <a:solidFill>
              <a:srgbClr val="FFFF00"/>
            </a:solidFill>
            <a:round/>
            <a:headEnd/>
            <a:tailEnd/>
          </a:ln>
          <a:effectLst/>
        </p:spPr>
        <p:txBody>
          <a:bodyPr wrap="none" anchor="ctr"/>
          <a:lstStyle/>
          <a:p>
            <a:endParaRPr lang="en-US"/>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5778"/>
                                        </p:tgtEl>
                                        <p:attrNameLst>
                                          <p:attrName>style.visibility</p:attrName>
                                        </p:attrNameLst>
                                      </p:cBhvr>
                                      <p:to>
                                        <p:strVal val="visible"/>
                                      </p:to>
                                    </p:set>
                                    <p:anim calcmode="lin" valueType="num">
                                      <p:cBhvr additive="base">
                                        <p:cTn id="7" dur="500" fill="hold"/>
                                        <p:tgtEl>
                                          <p:spTgt spid="75778"/>
                                        </p:tgtEl>
                                        <p:attrNameLst>
                                          <p:attrName>ppt_x</p:attrName>
                                        </p:attrNameLst>
                                      </p:cBhvr>
                                      <p:tavLst>
                                        <p:tav tm="0">
                                          <p:val>
                                            <p:strVal val="#ppt_x"/>
                                          </p:val>
                                        </p:tav>
                                        <p:tav tm="100000">
                                          <p:val>
                                            <p:strVal val="#ppt_x"/>
                                          </p:val>
                                        </p:tav>
                                      </p:tavLst>
                                    </p:anim>
                                    <p:anim calcmode="lin" valueType="num">
                                      <p:cBhvr additive="base">
                                        <p:cTn id="8" dur="500" fill="hold"/>
                                        <p:tgtEl>
                                          <p:spTgt spid="7577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5781"/>
                                        </p:tgtEl>
                                        <p:attrNameLst>
                                          <p:attrName>style.visibility</p:attrName>
                                        </p:attrNameLst>
                                      </p:cBhvr>
                                      <p:to>
                                        <p:strVal val="visible"/>
                                      </p:to>
                                    </p:set>
                                    <p:anim calcmode="lin" valueType="num">
                                      <p:cBhvr additive="base">
                                        <p:cTn id="12" dur="500" fill="hold"/>
                                        <p:tgtEl>
                                          <p:spTgt spid="75781"/>
                                        </p:tgtEl>
                                        <p:attrNameLst>
                                          <p:attrName>ppt_x</p:attrName>
                                        </p:attrNameLst>
                                      </p:cBhvr>
                                      <p:tavLst>
                                        <p:tav tm="0">
                                          <p:val>
                                            <p:strVal val="#ppt_x"/>
                                          </p:val>
                                        </p:tav>
                                        <p:tav tm="100000">
                                          <p:val>
                                            <p:strVal val="#ppt_x"/>
                                          </p:val>
                                        </p:tav>
                                      </p:tavLst>
                                    </p:anim>
                                    <p:anim calcmode="lin" valueType="num">
                                      <p:cBhvr additive="base">
                                        <p:cTn id="13" dur="500" fill="hold"/>
                                        <p:tgtEl>
                                          <p:spTgt spid="7578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4" presetClass="entr" presetSubtype="32" fill="hold" grpId="0" nodeType="afterEffect">
                                  <p:stCondLst>
                                    <p:cond delay="0"/>
                                  </p:stCondLst>
                                  <p:childTnLst>
                                    <p:set>
                                      <p:cBhvr>
                                        <p:cTn id="16" dur="1" fill="hold">
                                          <p:stCondLst>
                                            <p:cond delay="0"/>
                                          </p:stCondLst>
                                        </p:cTn>
                                        <p:tgtEl>
                                          <p:spTgt spid="75779"/>
                                        </p:tgtEl>
                                        <p:attrNameLst>
                                          <p:attrName>style.visibility</p:attrName>
                                        </p:attrNameLst>
                                      </p:cBhvr>
                                      <p:to>
                                        <p:strVal val="visible"/>
                                      </p:to>
                                    </p:set>
                                    <p:animEffect transition="in" filter="box(out)">
                                      <p:cBhvr>
                                        <p:cTn id="17" dur="500"/>
                                        <p:tgtEl>
                                          <p:spTgt spid="75779"/>
                                        </p:tgtEl>
                                      </p:cBhvr>
                                    </p:animEffect>
                                  </p:childTnLst>
                                </p:cTn>
                              </p:par>
                            </p:childTnLst>
                          </p:cTn>
                        </p:par>
                        <p:par>
                          <p:cTn id="18" fill="hold">
                            <p:stCondLst>
                              <p:cond delay="1500"/>
                            </p:stCondLst>
                            <p:childTnLst>
                              <p:par>
                                <p:cTn id="19" presetID="4" presetClass="entr" presetSubtype="32" fill="hold" grpId="0" nodeType="afterEffect">
                                  <p:stCondLst>
                                    <p:cond delay="0"/>
                                  </p:stCondLst>
                                  <p:childTnLst>
                                    <p:set>
                                      <p:cBhvr>
                                        <p:cTn id="20" dur="1" fill="hold">
                                          <p:stCondLst>
                                            <p:cond delay="0"/>
                                          </p:stCondLst>
                                        </p:cTn>
                                        <p:tgtEl>
                                          <p:spTgt spid="75780"/>
                                        </p:tgtEl>
                                        <p:attrNameLst>
                                          <p:attrName>style.visibility</p:attrName>
                                        </p:attrNameLst>
                                      </p:cBhvr>
                                      <p:to>
                                        <p:strVal val="visible"/>
                                      </p:to>
                                    </p:set>
                                    <p:animEffect transition="in" filter="box(out)">
                                      <p:cBhvr>
                                        <p:cTn id="21" dur="500"/>
                                        <p:tgtEl>
                                          <p:spTgt spid="757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8" grpId="0" autoUpdateAnimBg="0"/>
      <p:bldP spid="75779" grpId="0" autoUpdateAnimBg="0"/>
      <p:bldP spid="75780" grpId="0" autoUpdateAnimBg="0"/>
      <p:bldP spid="75781"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76802" name="Rectangle 2"/>
          <p:cNvSpPr>
            <a:spLocks noChangeArrowheads="1"/>
          </p:cNvSpPr>
          <p:nvPr/>
        </p:nvSpPr>
        <p:spPr bwMode="auto">
          <a:xfrm>
            <a:off x="533400" y="1600200"/>
            <a:ext cx="4038600" cy="4953000"/>
          </a:xfrm>
          <a:prstGeom prst="rect">
            <a:avLst/>
          </a:prstGeom>
          <a:noFill/>
          <a:ln w="9525">
            <a:noFill/>
            <a:miter lim="800000"/>
            <a:headEnd/>
            <a:tailEnd/>
          </a:ln>
          <a:effectLst/>
        </p:spPr>
        <p:txBody>
          <a:bodyPr/>
          <a:lstStyle/>
          <a:p>
            <a:pPr marL="4763" indent="6350">
              <a:spcBef>
                <a:spcPct val="20000"/>
              </a:spcBef>
            </a:pPr>
            <a:r>
              <a:rPr lang="en-US" sz="2600">
                <a:solidFill>
                  <a:srgbClr val="FFFF00"/>
                </a:solidFill>
              </a:rPr>
              <a:t>MICHIO KUSHI, 1983</a:t>
            </a:r>
          </a:p>
          <a:p>
            <a:pPr marL="4763" indent="6350">
              <a:spcBef>
                <a:spcPct val="20000"/>
              </a:spcBef>
            </a:pPr>
            <a:r>
              <a:rPr lang="en-US" sz="2600"/>
              <a:t>Pancreatic cancer results primarily from the </a:t>
            </a:r>
            <a:r>
              <a:rPr lang="en-US" sz="2600">
                <a:solidFill>
                  <a:srgbClr val="FFFF00"/>
                </a:solidFill>
              </a:rPr>
              <a:t>long-time consumption of eggs, meat, seafood, poultry, refined salt, and other strong yang animal foods … in combination with refined sugars</a:t>
            </a:r>
            <a:r>
              <a:rPr lang="en-US" sz="2600"/>
              <a:t> and other strong yin foods and beverages, chemicals, and drugs.</a:t>
            </a:r>
          </a:p>
        </p:txBody>
      </p:sp>
      <p:sp>
        <p:nvSpPr>
          <p:cNvPr id="76803" name="Rectangle 3"/>
          <p:cNvSpPr>
            <a:spLocks noChangeArrowheads="1"/>
          </p:cNvSpPr>
          <p:nvPr/>
        </p:nvSpPr>
        <p:spPr bwMode="auto">
          <a:xfrm>
            <a:off x="4724400" y="1600200"/>
            <a:ext cx="3962400" cy="4987925"/>
          </a:xfrm>
          <a:prstGeom prst="rect">
            <a:avLst/>
          </a:prstGeom>
          <a:noFill/>
          <a:ln w="9525">
            <a:noFill/>
            <a:miter lim="800000"/>
            <a:headEnd/>
            <a:tailEnd/>
          </a:ln>
          <a:effectLst/>
        </p:spPr>
        <p:txBody>
          <a:bodyPr/>
          <a:lstStyle/>
          <a:p>
            <a:pPr>
              <a:spcBef>
                <a:spcPct val="20000"/>
              </a:spcBef>
            </a:pPr>
            <a:r>
              <a:rPr lang="en-US" sz="2600">
                <a:solidFill>
                  <a:srgbClr val="FFFF00"/>
                </a:solidFill>
              </a:rPr>
              <a:t>AICR/WCRF, 1997</a:t>
            </a:r>
          </a:p>
          <a:p>
            <a:pPr>
              <a:spcBef>
                <a:spcPct val="20000"/>
              </a:spcBef>
            </a:pPr>
            <a:r>
              <a:rPr lang="en-US" sz="2600"/>
              <a:t>Diets high in meat possibly increase the risk of pancreatic cancer. … The </a:t>
            </a:r>
            <a:r>
              <a:rPr lang="en-US" sz="2600">
                <a:solidFill>
                  <a:srgbClr val="FFFF00"/>
                </a:solidFill>
              </a:rPr>
              <a:t>evidence suggests that diets high in eggs [and  diets high in sugar] may increase the risk of pancreatic cancer</a:t>
            </a:r>
            <a:r>
              <a:rPr lang="en-US" sz="2600"/>
              <a:t>, but is, as yet, insufficient.  </a:t>
            </a:r>
          </a:p>
        </p:txBody>
      </p:sp>
      <p:sp>
        <p:nvSpPr>
          <p:cNvPr id="76804" name="Line 4"/>
          <p:cNvSpPr>
            <a:spLocks noChangeShapeType="1"/>
          </p:cNvSpPr>
          <p:nvPr/>
        </p:nvSpPr>
        <p:spPr bwMode="auto">
          <a:xfrm>
            <a:off x="306388" y="1485900"/>
            <a:ext cx="8531225" cy="0"/>
          </a:xfrm>
          <a:prstGeom prst="line">
            <a:avLst/>
          </a:prstGeom>
          <a:noFill/>
          <a:ln w="28575">
            <a:solidFill>
              <a:srgbClr val="FFFF00"/>
            </a:solidFill>
            <a:round/>
            <a:headEnd/>
            <a:tailEnd/>
          </a:ln>
          <a:effectLst/>
        </p:spPr>
        <p:txBody>
          <a:bodyPr wrap="none" anchor="ctr"/>
          <a:lstStyle/>
          <a:p>
            <a:endParaRPr lang="en-US"/>
          </a:p>
        </p:txBody>
      </p:sp>
      <p:sp>
        <p:nvSpPr>
          <p:cNvPr id="76805" name="Rectangle 5"/>
          <p:cNvSpPr>
            <a:spLocks noGrp="1" noChangeArrowheads="1"/>
          </p:cNvSpPr>
          <p:nvPr>
            <p:ph type="title" idx="4294967295"/>
          </p:nvPr>
        </p:nvSpPr>
        <p:spPr>
          <a:xfrm>
            <a:off x="685800" y="457200"/>
            <a:ext cx="7772400" cy="1143000"/>
          </a:xfrm>
        </p:spPr>
        <p:txBody>
          <a:bodyPr/>
          <a:lstStyle/>
          <a:p>
            <a:r>
              <a:rPr lang="en-US" sz="4800"/>
              <a:t>Diet and Pancreatic Cancer</a:t>
            </a:r>
            <a:endParaRPr lang="en-US"/>
          </a:p>
        </p:txBody>
      </p:sp>
    </p:spTree>
  </p:cSld>
  <p:clrMapOvr>
    <a:overrideClrMapping bg1="dk2" tx1="lt1" bg2="dk1"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6805"/>
                                        </p:tgtEl>
                                        <p:attrNameLst>
                                          <p:attrName>style.visibility</p:attrName>
                                        </p:attrNameLst>
                                      </p:cBhvr>
                                      <p:to>
                                        <p:strVal val="visible"/>
                                      </p:to>
                                    </p:set>
                                    <p:anim calcmode="lin" valueType="num">
                                      <p:cBhvr additive="base">
                                        <p:cTn id="7" dur="500" fill="hold"/>
                                        <p:tgtEl>
                                          <p:spTgt spid="76805"/>
                                        </p:tgtEl>
                                        <p:attrNameLst>
                                          <p:attrName>ppt_x</p:attrName>
                                        </p:attrNameLst>
                                      </p:cBhvr>
                                      <p:tavLst>
                                        <p:tav tm="0">
                                          <p:val>
                                            <p:strVal val="#ppt_x"/>
                                          </p:val>
                                        </p:tav>
                                        <p:tav tm="100000">
                                          <p:val>
                                            <p:strVal val="#ppt_x"/>
                                          </p:val>
                                        </p:tav>
                                      </p:tavLst>
                                    </p:anim>
                                    <p:anim calcmode="lin" valueType="num">
                                      <p:cBhvr additive="base">
                                        <p:cTn id="8" dur="500" fill="hold"/>
                                        <p:tgtEl>
                                          <p:spTgt spid="768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6804"/>
                                        </p:tgtEl>
                                        <p:attrNameLst>
                                          <p:attrName>style.visibility</p:attrName>
                                        </p:attrNameLst>
                                      </p:cBhvr>
                                      <p:to>
                                        <p:strVal val="visible"/>
                                      </p:to>
                                    </p:set>
                                    <p:anim calcmode="lin" valueType="num">
                                      <p:cBhvr additive="base">
                                        <p:cTn id="12" dur="500" fill="hold"/>
                                        <p:tgtEl>
                                          <p:spTgt spid="76804"/>
                                        </p:tgtEl>
                                        <p:attrNameLst>
                                          <p:attrName>ppt_x</p:attrName>
                                        </p:attrNameLst>
                                      </p:cBhvr>
                                      <p:tavLst>
                                        <p:tav tm="0">
                                          <p:val>
                                            <p:strVal val="#ppt_x"/>
                                          </p:val>
                                        </p:tav>
                                        <p:tav tm="100000">
                                          <p:val>
                                            <p:strVal val="#ppt_x"/>
                                          </p:val>
                                        </p:tav>
                                      </p:tavLst>
                                    </p:anim>
                                    <p:anim calcmode="lin" valueType="num">
                                      <p:cBhvr additive="base">
                                        <p:cTn id="13" dur="500" fill="hold"/>
                                        <p:tgtEl>
                                          <p:spTgt spid="7680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4" presetClass="entr" presetSubtype="32" fill="hold" grpId="0" nodeType="afterEffect">
                                  <p:stCondLst>
                                    <p:cond delay="0"/>
                                  </p:stCondLst>
                                  <p:childTnLst>
                                    <p:set>
                                      <p:cBhvr>
                                        <p:cTn id="16" dur="1" fill="hold">
                                          <p:stCondLst>
                                            <p:cond delay="0"/>
                                          </p:stCondLst>
                                        </p:cTn>
                                        <p:tgtEl>
                                          <p:spTgt spid="76802"/>
                                        </p:tgtEl>
                                        <p:attrNameLst>
                                          <p:attrName>style.visibility</p:attrName>
                                        </p:attrNameLst>
                                      </p:cBhvr>
                                      <p:to>
                                        <p:strVal val="visible"/>
                                      </p:to>
                                    </p:set>
                                    <p:animEffect transition="in" filter="box(out)">
                                      <p:cBhvr>
                                        <p:cTn id="17" dur="500"/>
                                        <p:tgtEl>
                                          <p:spTgt spid="76802"/>
                                        </p:tgtEl>
                                      </p:cBhvr>
                                    </p:animEffect>
                                  </p:childTnLst>
                                </p:cTn>
                              </p:par>
                            </p:childTnLst>
                          </p:cTn>
                        </p:par>
                        <p:par>
                          <p:cTn id="18" fill="hold">
                            <p:stCondLst>
                              <p:cond delay="1500"/>
                            </p:stCondLst>
                            <p:childTnLst>
                              <p:par>
                                <p:cTn id="19" presetID="4" presetClass="entr" presetSubtype="32" fill="hold" grpId="0" nodeType="afterEffect">
                                  <p:stCondLst>
                                    <p:cond delay="0"/>
                                  </p:stCondLst>
                                  <p:childTnLst>
                                    <p:set>
                                      <p:cBhvr>
                                        <p:cTn id="20" dur="1" fill="hold">
                                          <p:stCondLst>
                                            <p:cond delay="0"/>
                                          </p:stCondLst>
                                        </p:cTn>
                                        <p:tgtEl>
                                          <p:spTgt spid="76803"/>
                                        </p:tgtEl>
                                        <p:attrNameLst>
                                          <p:attrName>style.visibility</p:attrName>
                                        </p:attrNameLst>
                                      </p:cBhvr>
                                      <p:to>
                                        <p:strVal val="visible"/>
                                      </p:to>
                                    </p:set>
                                    <p:animEffect transition="in" filter="box(out)">
                                      <p:cBhvr>
                                        <p:cTn id="21" dur="500"/>
                                        <p:tgtEl>
                                          <p:spTgt spid="76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2" grpId="0" autoUpdateAnimBg="0"/>
      <p:bldP spid="76803" grpId="0" autoUpdateAnimBg="0"/>
      <p:bldP spid="76804" grpId="0" animBg="1"/>
      <p:bldP spid="7680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2711450" y="1255713"/>
            <a:ext cx="3719513" cy="711200"/>
          </a:xfrm>
          <a:noFill/>
          <a:ln/>
        </p:spPr>
        <p:txBody>
          <a:bodyPr/>
          <a:lstStyle/>
          <a:p>
            <a:r>
              <a:rPr lang="en-US" sz="3600"/>
              <a:t>Specific Aims</a:t>
            </a:r>
          </a:p>
        </p:txBody>
      </p:sp>
      <p:sp>
        <p:nvSpPr>
          <p:cNvPr id="19459" name="Rectangle 3"/>
          <p:cNvSpPr>
            <a:spLocks noChangeArrowheads="1"/>
          </p:cNvSpPr>
          <p:nvPr/>
        </p:nvSpPr>
        <p:spPr bwMode="auto">
          <a:xfrm>
            <a:off x="1219200" y="695325"/>
            <a:ext cx="6705600" cy="365125"/>
          </a:xfrm>
          <a:prstGeom prst="rect">
            <a:avLst/>
          </a:prstGeom>
          <a:noFill/>
          <a:ln w="12700">
            <a:noFill/>
            <a:miter lim="800000"/>
            <a:headEnd/>
            <a:tailEnd/>
          </a:ln>
          <a:effectLst/>
        </p:spPr>
        <p:txBody>
          <a:bodyPr lIns="66675" tIns="26670" rIns="66675" bIns="26670">
            <a:spAutoFit/>
          </a:bodyPr>
          <a:lstStyle/>
          <a:p>
            <a:pPr algn="ctr" defTabSz="960438">
              <a:lnSpc>
                <a:spcPct val="85000"/>
              </a:lnSpc>
            </a:pPr>
            <a:r>
              <a:rPr lang="en-US" sz="2400" b="1" dirty="0">
                <a:solidFill>
                  <a:srgbClr val="FFFF00"/>
                </a:solidFill>
              </a:rPr>
              <a:t>Study of the Macrobiotic Approach to Cancer</a:t>
            </a:r>
          </a:p>
        </p:txBody>
      </p:sp>
      <p:sp>
        <p:nvSpPr>
          <p:cNvPr id="19460" name="Rectangle 4"/>
          <p:cNvSpPr>
            <a:spLocks noGrp="1" noChangeArrowheads="1"/>
          </p:cNvSpPr>
          <p:nvPr>
            <p:ph type="body" idx="1"/>
          </p:nvPr>
        </p:nvSpPr>
        <p:spPr>
          <a:xfrm>
            <a:off x="723900" y="2362200"/>
            <a:ext cx="7696200" cy="3810000"/>
          </a:xfrm>
          <a:noFill/>
          <a:ln/>
        </p:spPr>
        <p:txBody>
          <a:bodyPr/>
          <a:lstStyle/>
          <a:p>
            <a:pPr>
              <a:lnSpc>
                <a:spcPct val="95000"/>
              </a:lnSpc>
              <a:spcBef>
                <a:spcPct val="35000"/>
              </a:spcBef>
            </a:pPr>
            <a:r>
              <a:rPr lang="en-US" sz="2600"/>
              <a:t>Establish procedures for the collection of information from individuals who seek advice about cancer from Kushi Institute-affiliated counselors</a:t>
            </a:r>
          </a:p>
          <a:p>
            <a:pPr>
              <a:lnSpc>
                <a:spcPct val="95000"/>
              </a:lnSpc>
              <a:spcBef>
                <a:spcPct val="35000"/>
              </a:spcBef>
            </a:pPr>
            <a:r>
              <a:rPr lang="en-US" sz="2600"/>
              <a:t>Documentation of a "best case" series following guidelines of the Division of Cancer Treatment, National Cancer Institute, and the Office of Technology Assessment, U.S. Congress</a:t>
            </a:r>
          </a:p>
          <a:p>
            <a:pPr>
              <a:lnSpc>
                <a:spcPct val="95000"/>
              </a:lnSpc>
              <a:spcBef>
                <a:spcPct val="35000"/>
              </a:spcBef>
            </a:pPr>
            <a:r>
              <a:rPr lang="en-US" sz="2600"/>
              <a:t>Funding from Office of Alternative Medicine, NIH</a:t>
            </a:r>
          </a:p>
        </p:txBody>
      </p:sp>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304800" y="457200"/>
            <a:ext cx="8534400" cy="809625"/>
          </a:xfrm>
          <a:noFill/>
          <a:ln/>
        </p:spPr>
        <p:txBody>
          <a:bodyPr/>
          <a:lstStyle/>
          <a:p>
            <a:pPr>
              <a:lnSpc>
                <a:spcPct val="87000"/>
              </a:lnSpc>
            </a:pPr>
            <a:r>
              <a:rPr lang="en-US" sz="2500" dirty="0">
                <a:solidFill>
                  <a:srgbClr val="FFFF00"/>
                </a:solidFill>
              </a:rPr>
              <a:t>Cancer site of people who sought advice on</a:t>
            </a:r>
            <a:br>
              <a:rPr lang="en-US" sz="2500" dirty="0">
                <a:solidFill>
                  <a:srgbClr val="FFFF00"/>
                </a:solidFill>
              </a:rPr>
            </a:br>
            <a:r>
              <a:rPr lang="en-US" sz="2500" dirty="0">
                <a:solidFill>
                  <a:srgbClr val="FFFF00"/>
                </a:solidFill>
              </a:rPr>
              <a:t>macrobiotics from </a:t>
            </a:r>
            <a:r>
              <a:rPr lang="en-US" sz="2500" dirty="0" err="1">
                <a:solidFill>
                  <a:srgbClr val="FFFF00"/>
                </a:solidFill>
              </a:rPr>
              <a:t>Kushi</a:t>
            </a:r>
            <a:r>
              <a:rPr lang="en-US" sz="2500" dirty="0">
                <a:solidFill>
                  <a:srgbClr val="FFFF00"/>
                </a:solidFill>
              </a:rPr>
              <a:t> Institute educators, 1/92–5/93</a:t>
            </a:r>
          </a:p>
        </p:txBody>
      </p:sp>
      <p:sp>
        <p:nvSpPr>
          <p:cNvPr id="18435" name="Rectangle 3"/>
          <p:cNvSpPr>
            <a:spLocks noChangeArrowheads="1"/>
          </p:cNvSpPr>
          <p:nvPr/>
        </p:nvSpPr>
        <p:spPr bwMode="auto">
          <a:xfrm>
            <a:off x="703263" y="1995488"/>
            <a:ext cx="1600200" cy="366712"/>
          </a:xfrm>
          <a:prstGeom prst="rect">
            <a:avLst/>
          </a:prstGeom>
          <a:noFill/>
          <a:ln w="12700">
            <a:noFill/>
            <a:miter lim="800000"/>
            <a:headEnd/>
            <a:tailEnd/>
          </a:ln>
          <a:effectLst/>
        </p:spPr>
        <p:txBody>
          <a:bodyPr wrap="none" lIns="66675" tIns="26670" rIns="66675" bIns="26670">
            <a:spAutoFit/>
          </a:bodyPr>
          <a:lstStyle/>
          <a:p>
            <a:pPr defTabSz="960438">
              <a:lnSpc>
                <a:spcPct val="85000"/>
              </a:lnSpc>
            </a:pPr>
            <a:r>
              <a:rPr lang="en-US" sz="2100" b="1"/>
              <a:t>Primary site</a:t>
            </a:r>
          </a:p>
        </p:txBody>
      </p:sp>
      <p:sp>
        <p:nvSpPr>
          <p:cNvPr id="18436" name="Rectangle 4"/>
          <p:cNvSpPr>
            <a:spLocks noChangeArrowheads="1"/>
          </p:cNvSpPr>
          <p:nvPr/>
        </p:nvSpPr>
        <p:spPr bwMode="auto">
          <a:xfrm>
            <a:off x="5008563" y="1995488"/>
            <a:ext cx="650875" cy="366712"/>
          </a:xfrm>
          <a:prstGeom prst="rect">
            <a:avLst/>
          </a:prstGeom>
          <a:noFill/>
          <a:ln w="12700">
            <a:noFill/>
            <a:miter lim="800000"/>
            <a:headEnd/>
            <a:tailEnd/>
          </a:ln>
          <a:effectLst/>
        </p:spPr>
        <p:txBody>
          <a:bodyPr wrap="none" lIns="66675" tIns="26670" rIns="66675" bIns="26670">
            <a:spAutoFit/>
          </a:bodyPr>
          <a:lstStyle/>
          <a:p>
            <a:pPr defTabSz="960438">
              <a:lnSpc>
                <a:spcPct val="85000"/>
              </a:lnSpc>
            </a:pPr>
            <a:r>
              <a:rPr lang="en-US" sz="2100" b="1"/>
              <a:t>Men</a:t>
            </a:r>
          </a:p>
        </p:txBody>
      </p:sp>
      <p:sp>
        <p:nvSpPr>
          <p:cNvPr id="18437" name="Rectangle 5"/>
          <p:cNvSpPr>
            <a:spLocks noChangeArrowheads="1"/>
          </p:cNvSpPr>
          <p:nvPr/>
        </p:nvSpPr>
        <p:spPr bwMode="auto">
          <a:xfrm>
            <a:off x="6138863" y="1995488"/>
            <a:ext cx="1060450" cy="366712"/>
          </a:xfrm>
          <a:prstGeom prst="rect">
            <a:avLst/>
          </a:prstGeom>
          <a:noFill/>
          <a:ln w="12700">
            <a:noFill/>
            <a:miter lim="800000"/>
            <a:headEnd/>
            <a:tailEnd/>
          </a:ln>
          <a:effectLst/>
        </p:spPr>
        <p:txBody>
          <a:bodyPr wrap="none" lIns="66675" tIns="26670" rIns="66675" bIns="26670">
            <a:spAutoFit/>
          </a:bodyPr>
          <a:lstStyle/>
          <a:p>
            <a:pPr defTabSz="960438">
              <a:lnSpc>
                <a:spcPct val="85000"/>
              </a:lnSpc>
            </a:pPr>
            <a:r>
              <a:rPr lang="en-US" sz="2100" b="1"/>
              <a:t>Women</a:t>
            </a:r>
          </a:p>
        </p:txBody>
      </p:sp>
      <p:sp>
        <p:nvSpPr>
          <p:cNvPr id="18438" name="Rectangle 6"/>
          <p:cNvSpPr>
            <a:spLocks noChangeArrowheads="1"/>
          </p:cNvSpPr>
          <p:nvPr/>
        </p:nvSpPr>
        <p:spPr bwMode="auto">
          <a:xfrm>
            <a:off x="7713663" y="1995488"/>
            <a:ext cx="749300" cy="366712"/>
          </a:xfrm>
          <a:prstGeom prst="rect">
            <a:avLst/>
          </a:prstGeom>
          <a:noFill/>
          <a:ln w="12700">
            <a:noFill/>
            <a:miter lim="800000"/>
            <a:headEnd/>
            <a:tailEnd/>
          </a:ln>
          <a:effectLst/>
        </p:spPr>
        <p:txBody>
          <a:bodyPr wrap="none" lIns="66675" tIns="26670" rIns="66675" bIns="26670">
            <a:spAutoFit/>
          </a:bodyPr>
          <a:lstStyle/>
          <a:p>
            <a:pPr defTabSz="960438">
              <a:lnSpc>
                <a:spcPct val="85000"/>
              </a:lnSpc>
            </a:pPr>
            <a:r>
              <a:rPr lang="en-US" sz="2100" b="1"/>
              <a:t>Total</a:t>
            </a:r>
          </a:p>
        </p:txBody>
      </p:sp>
      <p:sp>
        <p:nvSpPr>
          <p:cNvPr id="18439" name="Rectangle 7"/>
          <p:cNvSpPr>
            <a:spLocks noGrp="1" noChangeArrowheads="1"/>
          </p:cNvSpPr>
          <p:nvPr>
            <p:ph type="body" idx="1"/>
          </p:nvPr>
        </p:nvSpPr>
        <p:spPr>
          <a:xfrm>
            <a:off x="698500" y="2619375"/>
            <a:ext cx="3873500" cy="3551238"/>
          </a:xfrm>
          <a:noFill/>
          <a:ln/>
        </p:spPr>
        <p:txBody>
          <a:bodyPr/>
          <a:lstStyle/>
          <a:p>
            <a:pPr>
              <a:lnSpc>
                <a:spcPct val="86000"/>
              </a:lnSpc>
              <a:spcBef>
                <a:spcPct val="40000"/>
              </a:spcBef>
              <a:buFontTx/>
              <a:buNone/>
            </a:pPr>
            <a:r>
              <a:rPr lang="en-US" sz="2000"/>
              <a:t>Breast</a:t>
            </a:r>
          </a:p>
          <a:p>
            <a:pPr>
              <a:lnSpc>
                <a:spcPct val="86000"/>
              </a:lnSpc>
              <a:spcBef>
                <a:spcPct val="40000"/>
              </a:spcBef>
              <a:buFontTx/>
              <a:buNone/>
            </a:pPr>
            <a:r>
              <a:rPr lang="en-US" sz="2000"/>
              <a:t>Prostate</a:t>
            </a:r>
          </a:p>
          <a:p>
            <a:pPr>
              <a:lnSpc>
                <a:spcPct val="86000"/>
              </a:lnSpc>
              <a:spcBef>
                <a:spcPct val="40000"/>
              </a:spcBef>
              <a:buFontTx/>
              <a:buNone/>
            </a:pPr>
            <a:r>
              <a:rPr lang="en-US" sz="2000"/>
              <a:t>Colon/Rectum</a:t>
            </a:r>
          </a:p>
          <a:p>
            <a:pPr>
              <a:lnSpc>
                <a:spcPct val="86000"/>
              </a:lnSpc>
              <a:spcBef>
                <a:spcPct val="40000"/>
              </a:spcBef>
              <a:buFontTx/>
              <a:buNone/>
            </a:pPr>
            <a:r>
              <a:rPr lang="en-US" sz="2000"/>
              <a:t>Lymphoma/Hodgkin's Disease</a:t>
            </a:r>
          </a:p>
          <a:p>
            <a:pPr>
              <a:lnSpc>
                <a:spcPct val="86000"/>
              </a:lnSpc>
              <a:spcBef>
                <a:spcPct val="40000"/>
              </a:spcBef>
              <a:buFontTx/>
              <a:buNone/>
            </a:pPr>
            <a:r>
              <a:rPr lang="en-US" sz="2000"/>
              <a:t>Brain</a:t>
            </a:r>
          </a:p>
          <a:p>
            <a:pPr>
              <a:lnSpc>
                <a:spcPct val="86000"/>
              </a:lnSpc>
              <a:spcBef>
                <a:spcPct val="40000"/>
              </a:spcBef>
              <a:buFontTx/>
              <a:buNone/>
            </a:pPr>
            <a:r>
              <a:rPr lang="en-US" sz="2000"/>
              <a:t>Lung</a:t>
            </a:r>
          </a:p>
          <a:p>
            <a:pPr>
              <a:lnSpc>
                <a:spcPct val="86000"/>
              </a:lnSpc>
              <a:spcBef>
                <a:spcPct val="40000"/>
              </a:spcBef>
              <a:buFontTx/>
              <a:buNone/>
            </a:pPr>
            <a:r>
              <a:rPr lang="en-US" sz="2000"/>
              <a:t>Skin/Melanoma</a:t>
            </a:r>
          </a:p>
          <a:p>
            <a:pPr>
              <a:lnSpc>
                <a:spcPct val="86000"/>
              </a:lnSpc>
              <a:spcBef>
                <a:spcPct val="40000"/>
              </a:spcBef>
              <a:buFontTx/>
              <a:buNone/>
            </a:pPr>
            <a:r>
              <a:rPr lang="en-US" sz="2000"/>
              <a:t>Ovary</a:t>
            </a:r>
          </a:p>
          <a:p>
            <a:pPr>
              <a:lnSpc>
                <a:spcPct val="86000"/>
              </a:lnSpc>
              <a:spcBef>
                <a:spcPct val="40000"/>
              </a:spcBef>
              <a:buFontTx/>
              <a:buNone/>
            </a:pPr>
            <a:r>
              <a:rPr lang="en-US" sz="2000"/>
              <a:t>Other</a:t>
            </a:r>
          </a:p>
        </p:txBody>
      </p:sp>
      <p:sp>
        <p:nvSpPr>
          <p:cNvPr id="18440" name="Rectangle 8"/>
          <p:cNvSpPr>
            <a:spLocks noChangeArrowheads="1"/>
          </p:cNvSpPr>
          <p:nvPr/>
        </p:nvSpPr>
        <p:spPr bwMode="auto">
          <a:xfrm>
            <a:off x="5040313" y="2609850"/>
            <a:ext cx="460375" cy="3570288"/>
          </a:xfrm>
          <a:prstGeom prst="rect">
            <a:avLst/>
          </a:prstGeom>
          <a:noFill/>
          <a:ln w="12700">
            <a:noFill/>
            <a:miter lim="800000"/>
            <a:headEnd/>
            <a:tailEnd/>
          </a:ln>
          <a:effectLst/>
        </p:spPr>
        <p:txBody>
          <a:bodyPr lIns="66675" tIns="26670" rIns="66675" bIns="26670">
            <a:spAutoFit/>
          </a:bodyPr>
          <a:lstStyle/>
          <a:p>
            <a:pPr marL="360363" indent="-360363" algn="r" defTabSz="960438">
              <a:lnSpc>
                <a:spcPct val="86000"/>
              </a:lnSpc>
              <a:spcBef>
                <a:spcPct val="40000"/>
              </a:spcBef>
            </a:pPr>
            <a:endParaRPr lang="en-US" sz="2000"/>
          </a:p>
          <a:p>
            <a:pPr marL="360363" indent="-360363" algn="r" defTabSz="960438">
              <a:lnSpc>
                <a:spcPct val="86000"/>
              </a:lnSpc>
              <a:spcBef>
                <a:spcPct val="40000"/>
              </a:spcBef>
            </a:pPr>
            <a:r>
              <a:rPr lang="en-US" sz="2000"/>
              <a:t>48</a:t>
            </a:r>
          </a:p>
          <a:p>
            <a:pPr marL="360363" indent="-360363" algn="r" defTabSz="960438">
              <a:lnSpc>
                <a:spcPct val="86000"/>
              </a:lnSpc>
              <a:spcBef>
                <a:spcPct val="40000"/>
              </a:spcBef>
            </a:pPr>
            <a:r>
              <a:rPr lang="en-US" sz="2000"/>
              <a:t>28</a:t>
            </a:r>
          </a:p>
          <a:p>
            <a:pPr marL="360363" indent="-360363" algn="r" defTabSz="960438">
              <a:lnSpc>
                <a:spcPct val="86000"/>
              </a:lnSpc>
              <a:spcBef>
                <a:spcPct val="40000"/>
              </a:spcBef>
            </a:pPr>
            <a:r>
              <a:rPr lang="en-US" sz="2000"/>
              <a:t>11</a:t>
            </a:r>
          </a:p>
          <a:p>
            <a:pPr marL="360363" indent="-360363" algn="r" defTabSz="960438">
              <a:lnSpc>
                <a:spcPct val="86000"/>
              </a:lnSpc>
              <a:spcBef>
                <a:spcPct val="40000"/>
              </a:spcBef>
            </a:pPr>
            <a:r>
              <a:rPr lang="en-US" sz="2000"/>
              <a:t>11</a:t>
            </a:r>
          </a:p>
          <a:p>
            <a:pPr marL="360363" indent="-360363" algn="r" defTabSz="960438">
              <a:lnSpc>
                <a:spcPct val="86000"/>
              </a:lnSpc>
              <a:spcBef>
                <a:spcPct val="40000"/>
              </a:spcBef>
            </a:pPr>
            <a:r>
              <a:rPr lang="en-US" sz="2000"/>
              <a:t>10</a:t>
            </a:r>
          </a:p>
          <a:p>
            <a:pPr marL="360363" indent="-360363" algn="r" defTabSz="960438">
              <a:lnSpc>
                <a:spcPct val="86000"/>
              </a:lnSpc>
              <a:spcBef>
                <a:spcPct val="40000"/>
              </a:spcBef>
            </a:pPr>
            <a:r>
              <a:rPr lang="en-US" sz="2000"/>
              <a:t>11</a:t>
            </a:r>
          </a:p>
          <a:p>
            <a:pPr marL="360363" indent="-360363" algn="r" defTabSz="960438">
              <a:lnSpc>
                <a:spcPct val="86000"/>
              </a:lnSpc>
              <a:spcBef>
                <a:spcPct val="40000"/>
              </a:spcBef>
            </a:pPr>
            <a:endParaRPr lang="en-US" sz="2000"/>
          </a:p>
          <a:p>
            <a:pPr marL="360363" indent="-360363" algn="r" defTabSz="960438">
              <a:lnSpc>
                <a:spcPct val="86000"/>
              </a:lnSpc>
              <a:spcBef>
                <a:spcPct val="40000"/>
              </a:spcBef>
            </a:pPr>
            <a:r>
              <a:rPr lang="en-US" sz="2000"/>
              <a:t>45</a:t>
            </a:r>
          </a:p>
        </p:txBody>
      </p:sp>
      <p:sp>
        <p:nvSpPr>
          <p:cNvPr id="18441" name="Rectangle 9"/>
          <p:cNvSpPr>
            <a:spLocks noChangeArrowheads="1"/>
          </p:cNvSpPr>
          <p:nvPr/>
        </p:nvSpPr>
        <p:spPr bwMode="auto">
          <a:xfrm>
            <a:off x="6348413" y="2609850"/>
            <a:ext cx="574675" cy="3570288"/>
          </a:xfrm>
          <a:prstGeom prst="rect">
            <a:avLst/>
          </a:prstGeom>
          <a:noFill/>
          <a:ln w="12700">
            <a:noFill/>
            <a:miter lim="800000"/>
            <a:headEnd/>
            <a:tailEnd/>
          </a:ln>
          <a:effectLst/>
        </p:spPr>
        <p:txBody>
          <a:bodyPr lIns="66675" tIns="26670" rIns="66675" bIns="26670">
            <a:spAutoFit/>
          </a:bodyPr>
          <a:lstStyle/>
          <a:p>
            <a:pPr marL="360363" indent="-360363" algn="r" defTabSz="960438">
              <a:lnSpc>
                <a:spcPct val="86000"/>
              </a:lnSpc>
              <a:spcBef>
                <a:spcPct val="40000"/>
              </a:spcBef>
            </a:pPr>
            <a:r>
              <a:rPr lang="en-US" sz="2000"/>
              <a:t>148</a:t>
            </a:r>
          </a:p>
          <a:p>
            <a:pPr marL="360363" indent="-360363" algn="r" defTabSz="960438">
              <a:lnSpc>
                <a:spcPct val="86000"/>
              </a:lnSpc>
              <a:spcBef>
                <a:spcPct val="40000"/>
              </a:spcBef>
            </a:pPr>
            <a:endParaRPr lang="en-US" sz="2000"/>
          </a:p>
          <a:p>
            <a:pPr marL="360363" indent="-360363" algn="r" defTabSz="960438">
              <a:lnSpc>
                <a:spcPct val="86000"/>
              </a:lnSpc>
              <a:spcBef>
                <a:spcPct val="40000"/>
              </a:spcBef>
            </a:pPr>
            <a:r>
              <a:rPr lang="en-US" sz="2000"/>
              <a:t>14</a:t>
            </a:r>
          </a:p>
          <a:p>
            <a:pPr marL="360363" indent="-360363" algn="r" defTabSz="960438">
              <a:lnSpc>
                <a:spcPct val="86000"/>
              </a:lnSpc>
              <a:spcBef>
                <a:spcPct val="40000"/>
              </a:spcBef>
            </a:pPr>
            <a:r>
              <a:rPr lang="en-US" sz="2000"/>
              <a:t>16</a:t>
            </a:r>
          </a:p>
          <a:p>
            <a:pPr marL="360363" indent="-360363" algn="r" defTabSz="960438">
              <a:lnSpc>
                <a:spcPct val="86000"/>
              </a:lnSpc>
              <a:spcBef>
                <a:spcPct val="40000"/>
              </a:spcBef>
            </a:pPr>
            <a:r>
              <a:rPr lang="en-US" sz="2000"/>
              <a:t>15</a:t>
            </a:r>
          </a:p>
          <a:p>
            <a:pPr marL="360363" indent="-360363" algn="r" defTabSz="960438">
              <a:lnSpc>
                <a:spcPct val="86000"/>
              </a:lnSpc>
              <a:spcBef>
                <a:spcPct val="40000"/>
              </a:spcBef>
            </a:pPr>
            <a:r>
              <a:rPr lang="en-US" sz="2000"/>
              <a:t>13</a:t>
            </a:r>
          </a:p>
          <a:p>
            <a:pPr marL="360363" indent="-360363" algn="r" defTabSz="960438">
              <a:lnSpc>
                <a:spcPct val="86000"/>
              </a:lnSpc>
              <a:spcBef>
                <a:spcPct val="40000"/>
              </a:spcBef>
            </a:pPr>
            <a:r>
              <a:rPr lang="en-US" sz="2000"/>
              <a:t>11</a:t>
            </a:r>
          </a:p>
          <a:p>
            <a:pPr marL="360363" indent="-360363" algn="r" defTabSz="960438">
              <a:lnSpc>
                <a:spcPct val="86000"/>
              </a:lnSpc>
              <a:spcBef>
                <a:spcPct val="40000"/>
              </a:spcBef>
            </a:pPr>
            <a:r>
              <a:rPr lang="en-US" sz="2000"/>
              <a:t>17</a:t>
            </a:r>
          </a:p>
          <a:p>
            <a:pPr marL="360363" indent="-360363" algn="r" defTabSz="960438">
              <a:lnSpc>
                <a:spcPct val="86000"/>
              </a:lnSpc>
              <a:spcBef>
                <a:spcPct val="40000"/>
              </a:spcBef>
            </a:pPr>
            <a:r>
              <a:rPr lang="en-US" sz="2000"/>
              <a:t>70</a:t>
            </a:r>
          </a:p>
        </p:txBody>
      </p:sp>
      <p:sp>
        <p:nvSpPr>
          <p:cNvPr id="18442" name="Rectangle 10"/>
          <p:cNvSpPr>
            <a:spLocks noChangeArrowheads="1"/>
          </p:cNvSpPr>
          <p:nvPr/>
        </p:nvSpPr>
        <p:spPr bwMode="auto">
          <a:xfrm>
            <a:off x="7766050" y="2609850"/>
            <a:ext cx="576263" cy="3570288"/>
          </a:xfrm>
          <a:prstGeom prst="rect">
            <a:avLst/>
          </a:prstGeom>
          <a:noFill/>
          <a:ln w="12700">
            <a:noFill/>
            <a:miter lim="800000"/>
            <a:headEnd/>
            <a:tailEnd/>
          </a:ln>
          <a:effectLst/>
        </p:spPr>
        <p:txBody>
          <a:bodyPr lIns="66675" tIns="26670" rIns="66675" bIns="26670">
            <a:spAutoFit/>
          </a:bodyPr>
          <a:lstStyle/>
          <a:p>
            <a:pPr marL="360363" indent="-360363" algn="r" defTabSz="960438">
              <a:lnSpc>
                <a:spcPct val="86000"/>
              </a:lnSpc>
              <a:spcBef>
                <a:spcPct val="40000"/>
              </a:spcBef>
            </a:pPr>
            <a:r>
              <a:rPr lang="en-US" sz="2000"/>
              <a:t>148</a:t>
            </a:r>
          </a:p>
          <a:p>
            <a:pPr marL="360363" indent="-360363" algn="r" defTabSz="960438">
              <a:lnSpc>
                <a:spcPct val="86000"/>
              </a:lnSpc>
              <a:spcBef>
                <a:spcPct val="40000"/>
              </a:spcBef>
            </a:pPr>
            <a:r>
              <a:rPr lang="en-US" sz="2000"/>
              <a:t>48</a:t>
            </a:r>
          </a:p>
          <a:p>
            <a:pPr marL="360363" indent="-360363" algn="r" defTabSz="960438">
              <a:lnSpc>
                <a:spcPct val="86000"/>
              </a:lnSpc>
              <a:spcBef>
                <a:spcPct val="40000"/>
              </a:spcBef>
            </a:pPr>
            <a:r>
              <a:rPr lang="en-US" sz="2000"/>
              <a:t>42</a:t>
            </a:r>
          </a:p>
          <a:p>
            <a:pPr marL="360363" indent="-360363" algn="r" defTabSz="960438">
              <a:lnSpc>
                <a:spcPct val="86000"/>
              </a:lnSpc>
              <a:spcBef>
                <a:spcPct val="40000"/>
              </a:spcBef>
            </a:pPr>
            <a:r>
              <a:rPr lang="en-US" sz="2000"/>
              <a:t>27</a:t>
            </a:r>
          </a:p>
          <a:p>
            <a:pPr marL="360363" indent="-360363" algn="r" defTabSz="960438">
              <a:lnSpc>
                <a:spcPct val="86000"/>
              </a:lnSpc>
              <a:spcBef>
                <a:spcPct val="40000"/>
              </a:spcBef>
            </a:pPr>
            <a:r>
              <a:rPr lang="en-US" sz="2000"/>
              <a:t>26</a:t>
            </a:r>
          </a:p>
          <a:p>
            <a:pPr marL="360363" indent="-360363" algn="r" defTabSz="960438">
              <a:lnSpc>
                <a:spcPct val="86000"/>
              </a:lnSpc>
              <a:spcBef>
                <a:spcPct val="40000"/>
              </a:spcBef>
            </a:pPr>
            <a:r>
              <a:rPr lang="en-US" sz="2000"/>
              <a:t>23</a:t>
            </a:r>
          </a:p>
          <a:p>
            <a:pPr marL="360363" indent="-360363" algn="r" defTabSz="960438">
              <a:lnSpc>
                <a:spcPct val="86000"/>
              </a:lnSpc>
              <a:spcBef>
                <a:spcPct val="40000"/>
              </a:spcBef>
            </a:pPr>
            <a:r>
              <a:rPr lang="en-US" sz="2000"/>
              <a:t>22</a:t>
            </a:r>
          </a:p>
          <a:p>
            <a:pPr marL="360363" indent="-360363" algn="r" defTabSz="960438">
              <a:lnSpc>
                <a:spcPct val="86000"/>
              </a:lnSpc>
              <a:spcBef>
                <a:spcPct val="40000"/>
              </a:spcBef>
            </a:pPr>
            <a:r>
              <a:rPr lang="en-US" sz="2000"/>
              <a:t>17</a:t>
            </a:r>
          </a:p>
          <a:p>
            <a:pPr marL="360363" indent="-360363" algn="r" defTabSz="960438">
              <a:lnSpc>
                <a:spcPct val="86000"/>
              </a:lnSpc>
              <a:spcBef>
                <a:spcPct val="40000"/>
              </a:spcBef>
            </a:pPr>
            <a:r>
              <a:rPr lang="en-US" sz="2000"/>
              <a:t>115</a:t>
            </a:r>
          </a:p>
        </p:txBody>
      </p:sp>
      <p:sp>
        <p:nvSpPr>
          <p:cNvPr id="18443" name="Line 11"/>
          <p:cNvSpPr>
            <a:spLocks noChangeShapeType="1"/>
          </p:cNvSpPr>
          <p:nvPr/>
        </p:nvSpPr>
        <p:spPr bwMode="auto">
          <a:xfrm>
            <a:off x="661988" y="6238875"/>
            <a:ext cx="7756525" cy="0"/>
          </a:xfrm>
          <a:prstGeom prst="line">
            <a:avLst/>
          </a:prstGeom>
          <a:noFill/>
          <a:ln w="12700">
            <a:solidFill>
              <a:schemeClr val="tx1"/>
            </a:solidFill>
            <a:round/>
            <a:headEnd/>
            <a:tailEnd/>
          </a:ln>
          <a:effectLst/>
        </p:spPr>
        <p:txBody>
          <a:bodyPr wrap="none" anchor="ctr"/>
          <a:lstStyle/>
          <a:p>
            <a:endParaRPr lang="en-US"/>
          </a:p>
        </p:txBody>
      </p:sp>
      <p:sp>
        <p:nvSpPr>
          <p:cNvPr id="18444" name="Line 12"/>
          <p:cNvSpPr>
            <a:spLocks noChangeShapeType="1"/>
          </p:cNvSpPr>
          <p:nvPr/>
        </p:nvSpPr>
        <p:spPr bwMode="auto">
          <a:xfrm>
            <a:off x="693738" y="2505075"/>
            <a:ext cx="7756525" cy="0"/>
          </a:xfrm>
          <a:prstGeom prst="line">
            <a:avLst/>
          </a:prstGeom>
          <a:noFill/>
          <a:ln w="12700">
            <a:solidFill>
              <a:schemeClr val="tx1"/>
            </a:solidFill>
            <a:round/>
            <a:headEnd/>
            <a:tailEnd/>
          </a:ln>
          <a:effectLst/>
        </p:spPr>
        <p:txBody>
          <a:bodyPr wrap="none" anchor="ctr"/>
          <a:lstStyle/>
          <a:p>
            <a:endParaRPr lang="en-US"/>
          </a:p>
        </p:txBody>
      </p:sp>
      <p:sp>
        <p:nvSpPr>
          <p:cNvPr id="18445" name="Line 13"/>
          <p:cNvSpPr>
            <a:spLocks noChangeShapeType="1"/>
          </p:cNvSpPr>
          <p:nvPr/>
        </p:nvSpPr>
        <p:spPr bwMode="auto">
          <a:xfrm flipV="1">
            <a:off x="534988" y="1600200"/>
            <a:ext cx="8101012"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1668463" y="646113"/>
            <a:ext cx="5810250" cy="877887"/>
          </a:xfrm>
          <a:noFill/>
          <a:ln/>
        </p:spPr>
        <p:txBody>
          <a:bodyPr/>
          <a:lstStyle/>
          <a:p>
            <a:pPr>
              <a:lnSpc>
                <a:spcPct val="90000"/>
              </a:lnSpc>
            </a:pPr>
            <a:r>
              <a:rPr lang="en-US" sz="3100" dirty="0">
                <a:solidFill>
                  <a:srgbClr val="FFFF00"/>
                </a:solidFill>
              </a:rPr>
              <a:t>Criteria for Documentation of</a:t>
            </a:r>
            <a:br>
              <a:rPr lang="en-US" sz="3100" dirty="0">
                <a:solidFill>
                  <a:srgbClr val="FFFF00"/>
                </a:solidFill>
              </a:rPr>
            </a:br>
            <a:r>
              <a:rPr lang="en-US" sz="3100" dirty="0">
                <a:solidFill>
                  <a:srgbClr val="FFFF00"/>
                </a:solidFill>
              </a:rPr>
              <a:t>Best Case Series</a:t>
            </a:r>
          </a:p>
        </p:txBody>
      </p:sp>
      <p:sp>
        <p:nvSpPr>
          <p:cNvPr id="20483" name="Rectangle 3"/>
          <p:cNvSpPr>
            <a:spLocks noChangeArrowheads="1"/>
          </p:cNvSpPr>
          <p:nvPr/>
        </p:nvSpPr>
        <p:spPr bwMode="auto">
          <a:xfrm>
            <a:off x="1104900" y="1752600"/>
            <a:ext cx="6934200" cy="312738"/>
          </a:xfrm>
          <a:prstGeom prst="rect">
            <a:avLst/>
          </a:prstGeom>
          <a:noFill/>
          <a:ln w="12700">
            <a:noFill/>
            <a:miter lim="800000"/>
            <a:headEnd/>
            <a:tailEnd/>
          </a:ln>
          <a:effectLst/>
        </p:spPr>
        <p:txBody>
          <a:bodyPr lIns="66675" tIns="26670" rIns="66675" bIns="26670">
            <a:spAutoFit/>
          </a:bodyPr>
          <a:lstStyle/>
          <a:p>
            <a:pPr algn="ctr" defTabSz="960438">
              <a:lnSpc>
                <a:spcPct val="85000"/>
              </a:lnSpc>
            </a:pPr>
            <a:r>
              <a:rPr lang="en-US" sz="2000" b="1" dirty="0">
                <a:solidFill>
                  <a:srgbClr val="FFFF00"/>
                </a:solidFill>
              </a:rPr>
              <a:t>Division of Cancer Treatment, National Cancer Institute</a:t>
            </a:r>
          </a:p>
        </p:txBody>
      </p:sp>
      <p:sp>
        <p:nvSpPr>
          <p:cNvPr id="20484" name="Rectangle 4"/>
          <p:cNvSpPr>
            <a:spLocks noGrp="1" noChangeArrowheads="1"/>
          </p:cNvSpPr>
          <p:nvPr>
            <p:ph type="body" idx="1"/>
          </p:nvPr>
        </p:nvSpPr>
        <p:spPr>
          <a:xfrm>
            <a:off x="1171575" y="2438400"/>
            <a:ext cx="6800850" cy="3743325"/>
          </a:xfrm>
          <a:noFill/>
          <a:ln/>
        </p:spPr>
        <p:txBody>
          <a:bodyPr/>
          <a:lstStyle/>
          <a:p>
            <a:pPr>
              <a:lnSpc>
                <a:spcPct val="95000"/>
              </a:lnSpc>
              <a:spcBef>
                <a:spcPct val="40000"/>
              </a:spcBef>
              <a:buFontTx/>
              <a:buNone/>
            </a:pPr>
            <a:r>
              <a:rPr lang="en-US" sz="2200"/>
              <a:t>1.	Documentation of cancer diagnosis</a:t>
            </a:r>
          </a:p>
          <a:p>
            <a:pPr>
              <a:lnSpc>
                <a:spcPct val="95000"/>
              </a:lnSpc>
              <a:spcBef>
                <a:spcPct val="40000"/>
              </a:spcBef>
              <a:buFontTx/>
              <a:buNone/>
            </a:pPr>
            <a:r>
              <a:rPr lang="en-US" sz="2200"/>
              <a:t>2.	Selection of an appropriate anti-tumor endpoint</a:t>
            </a:r>
          </a:p>
          <a:p>
            <a:pPr>
              <a:lnSpc>
                <a:spcPct val="95000"/>
              </a:lnSpc>
              <a:spcBef>
                <a:spcPct val="40000"/>
              </a:spcBef>
              <a:buFontTx/>
              <a:buNone/>
            </a:pPr>
            <a:r>
              <a:rPr lang="en-US" sz="2200"/>
              <a:t>3.	No other treatments must be received concurrently with the treatment under evaluation</a:t>
            </a:r>
          </a:p>
          <a:p>
            <a:pPr>
              <a:lnSpc>
                <a:spcPct val="95000"/>
              </a:lnSpc>
              <a:spcBef>
                <a:spcPct val="40000"/>
              </a:spcBef>
              <a:buFontTx/>
              <a:buNone/>
            </a:pPr>
            <a:r>
              <a:rPr lang="en-US" sz="2200"/>
              <a:t>4.	Documentation of previous cancer treatments </a:t>
            </a:r>
          </a:p>
          <a:p>
            <a:pPr>
              <a:lnSpc>
                <a:spcPct val="95000"/>
              </a:lnSpc>
              <a:spcBef>
                <a:spcPct val="40000"/>
              </a:spcBef>
              <a:buFontTx/>
              <a:buNone/>
            </a:pPr>
            <a:r>
              <a:rPr lang="en-US" sz="2200"/>
              <a:t>5.	Document cancer sites, including metastatic sites</a:t>
            </a:r>
          </a:p>
          <a:p>
            <a:pPr>
              <a:lnSpc>
                <a:spcPct val="95000"/>
              </a:lnSpc>
              <a:spcBef>
                <a:spcPct val="40000"/>
              </a:spcBef>
              <a:buFontTx/>
              <a:buNone/>
            </a:pPr>
            <a:r>
              <a:rPr lang="en-US" sz="2200"/>
              <a:t>6.	Description of patient's general medical condition</a:t>
            </a:r>
          </a:p>
          <a:p>
            <a:pPr>
              <a:lnSpc>
                <a:spcPct val="95000"/>
              </a:lnSpc>
              <a:spcBef>
                <a:spcPct val="40000"/>
              </a:spcBef>
              <a:buFontTx/>
              <a:buNone/>
            </a:pPr>
            <a:r>
              <a:rPr lang="en-US" sz="2200"/>
              <a:t>7.	Description of unconventional treatment under consideration</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D:\My Documents\My Pictures\Sumo suit.jpg"/>
          <p:cNvPicPr>
            <a:picLocks noChangeAspect="1" noChangeArrowheads="1"/>
          </p:cNvPicPr>
          <p:nvPr/>
        </p:nvPicPr>
        <p:blipFill>
          <a:blip r:embed="rId2" cstate="print"/>
          <a:srcRect/>
          <a:stretch>
            <a:fillRect/>
          </a:stretch>
        </p:blipFill>
        <p:spPr bwMode="auto">
          <a:xfrm>
            <a:off x="2438400" y="381000"/>
            <a:ext cx="4059238" cy="6096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dissolve">
                                      <p:cBhvr>
                                        <p:cTn id="7" dur="500"/>
                                        <p:tgtEl>
                                          <p:spTgt spid="10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1146175" y="838200"/>
            <a:ext cx="6851650" cy="920750"/>
          </a:xfrm>
          <a:noFill/>
          <a:ln/>
        </p:spPr>
        <p:txBody>
          <a:bodyPr/>
          <a:lstStyle/>
          <a:p>
            <a:r>
              <a:rPr lang="en-US" sz="2800" dirty="0">
                <a:solidFill>
                  <a:srgbClr val="FFFF00"/>
                </a:solidFill>
              </a:rPr>
              <a:t>Identification of Potential Best Cases:</a:t>
            </a:r>
            <a:r>
              <a:rPr lang="en-US" sz="3400" dirty="0">
                <a:solidFill>
                  <a:srgbClr val="FFFF00"/>
                </a:solidFill>
              </a:rPr>
              <a:t/>
            </a:r>
            <a:br>
              <a:rPr lang="en-US" sz="3400" dirty="0">
                <a:solidFill>
                  <a:srgbClr val="FFFF00"/>
                </a:solidFill>
              </a:rPr>
            </a:br>
            <a:r>
              <a:rPr lang="en-US" sz="3100" dirty="0">
                <a:solidFill>
                  <a:srgbClr val="FFFF00"/>
                </a:solidFill>
              </a:rPr>
              <a:t>Recruitment</a:t>
            </a:r>
          </a:p>
        </p:txBody>
      </p:sp>
      <p:sp>
        <p:nvSpPr>
          <p:cNvPr id="21507" name="Rectangle 3"/>
          <p:cNvSpPr>
            <a:spLocks noGrp="1" noChangeArrowheads="1"/>
          </p:cNvSpPr>
          <p:nvPr>
            <p:ph type="body" idx="1"/>
          </p:nvPr>
        </p:nvSpPr>
        <p:spPr>
          <a:xfrm>
            <a:off x="914400" y="2590800"/>
            <a:ext cx="7315200" cy="3284538"/>
          </a:xfrm>
          <a:noFill/>
          <a:ln/>
        </p:spPr>
        <p:txBody>
          <a:bodyPr/>
          <a:lstStyle/>
          <a:p>
            <a:pPr>
              <a:spcBef>
                <a:spcPct val="40000"/>
              </a:spcBef>
            </a:pPr>
            <a:r>
              <a:rPr lang="en-US" sz="2600"/>
              <a:t>Mailing to 397 macrobiotic centers &amp; educators</a:t>
            </a:r>
          </a:p>
          <a:p>
            <a:pPr>
              <a:spcBef>
                <a:spcPct val="40000"/>
              </a:spcBef>
            </a:pPr>
            <a:r>
              <a:rPr lang="en-US" sz="2600"/>
              <a:t>Memoranda to Kushi Institute teachers &amp; staff</a:t>
            </a:r>
          </a:p>
          <a:p>
            <a:pPr>
              <a:spcBef>
                <a:spcPct val="40000"/>
              </a:spcBef>
            </a:pPr>
            <a:r>
              <a:rPr lang="en-US" sz="2600"/>
              <a:t>Mailing to 8,000 names on Kushi Institute list</a:t>
            </a:r>
          </a:p>
          <a:p>
            <a:pPr>
              <a:spcBef>
                <a:spcPct val="40000"/>
              </a:spcBef>
            </a:pPr>
            <a:r>
              <a:rPr lang="en-US" sz="2600"/>
              <a:t>Ads in macrobiotic community newsletters</a:t>
            </a:r>
          </a:p>
          <a:p>
            <a:pPr>
              <a:spcBef>
                <a:spcPct val="40000"/>
              </a:spcBef>
            </a:pPr>
            <a:r>
              <a:rPr lang="en-US" sz="2600"/>
              <a:t>Brief articles in other magazines</a:t>
            </a:r>
          </a:p>
        </p:txBody>
      </p:sp>
      <p:sp>
        <p:nvSpPr>
          <p:cNvPr id="21508" name="Line 4"/>
          <p:cNvSpPr>
            <a:spLocks noChangeShapeType="1"/>
          </p:cNvSpPr>
          <p:nvPr/>
        </p:nvSpPr>
        <p:spPr bwMode="auto">
          <a:xfrm>
            <a:off x="863600" y="2133600"/>
            <a:ext cx="7416800"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1147763" y="590550"/>
            <a:ext cx="6851650" cy="984250"/>
          </a:xfrm>
          <a:noFill/>
          <a:ln/>
        </p:spPr>
        <p:txBody>
          <a:bodyPr/>
          <a:lstStyle/>
          <a:p>
            <a:r>
              <a:rPr lang="en-US" sz="2800"/>
              <a:t>Identification of Potential Best Cases:</a:t>
            </a:r>
            <a:r>
              <a:rPr lang="en-US"/>
              <a:t/>
            </a:r>
            <a:br>
              <a:rPr lang="en-US"/>
            </a:br>
            <a:r>
              <a:rPr lang="en-US" sz="3100"/>
              <a:t>Response</a:t>
            </a:r>
          </a:p>
        </p:txBody>
      </p:sp>
      <p:sp>
        <p:nvSpPr>
          <p:cNvPr id="22531" name="Rectangle 3"/>
          <p:cNvSpPr>
            <a:spLocks noGrp="1" noChangeArrowheads="1"/>
          </p:cNvSpPr>
          <p:nvPr>
            <p:ph type="body" idx="1"/>
          </p:nvPr>
        </p:nvSpPr>
        <p:spPr>
          <a:xfrm>
            <a:off x="892175" y="1981200"/>
            <a:ext cx="7358063" cy="4237038"/>
          </a:xfrm>
          <a:noFill/>
          <a:ln/>
        </p:spPr>
        <p:txBody>
          <a:bodyPr/>
          <a:lstStyle/>
          <a:p>
            <a:r>
              <a:rPr lang="en-US" sz="2500"/>
              <a:t>233 names sent 1-page screening questionnaire</a:t>
            </a:r>
          </a:p>
          <a:p>
            <a:r>
              <a:rPr lang="en-US" sz="2500"/>
              <a:t>126 (54%) responses received</a:t>
            </a:r>
          </a:p>
          <a:p>
            <a:r>
              <a:rPr lang="en-US" sz="2500"/>
              <a:t>37 respondents found ineligible</a:t>
            </a:r>
          </a:p>
          <a:p>
            <a:pPr lvl="1"/>
            <a:r>
              <a:rPr lang="en-US" sz="2200"/>
              <a:t>use of conventional therapy concurrent with macrobiotics</a:t>
            </a:r>
          </a:p>
          <a:p>
            <a:pPr lvl="1"/>
            <a:r>
              <a:rPr lang="en-US" sz="2200"/>
              <a:t>inadequate diagnosis or non-cancerous condition</a:t>
            </a:r>
          </a:p>
          <a:p>
            <a:pPr lvl="1"/>
            <a:r>
              <a:rPr lang="en-US" sz="2200"/>
              <a:t>no clinical follow-up after initial medical therapy</a:t>
            </a:r>
          </a:p>
          <a:p>
            <a:r>
              <a:rPr lang="en-US" sz="2500"/>
              <a:t>89 individuals sent 16-page questionnaire, medical records release</a:t>
            </a:r>
          </a:p>
          <a:p>
            <a:r>
              <a:rPr lang="en-US" sz="2500"/>
              <a:t>74 (82%) responses received</a:t>
            </a:r>
          </a:p>
        </p:txBody>
      </p:sp>
      <p:sp>
        <p:nvSpPr>
          <p:cNvPr id="22532" name="Line 4"/>
          <p:cNvSpPr>
            <a:spLocks noChangeShapeType="1"/>
          </p:cNvSpPr>
          <p:nvPr/>
        </p:nvSpPr>
        <p:spPr bwMode="auto">
          <a:xfrm>
            <a:off x="754063" y="1785938"/>
            <a:ext cx="7635875"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1123950" y="609600"/>
            <a:ext cx="6894513" cy="990600"/>
          </a:xfrm>
          <a:noFill/>
          <a:ln/>
        </p:spPr>
        <p:txBody>
          <a:bodyPr/>
          <a:lstStyle/>
          <a:p>
            <a:r>
              <a:rPr lang="en-US" sz="3100"/>
              <a:t>Potential Best Case Series Population</a:t>
            </a:r>
          </a:p>
        </p:txBody>
      </p:sp>
      <p:sp>
        <p:nvSpPr>
          <p:cNvPr id="23555" name="Rectangle 3"/>
          <p:cNvSpPr>
            <a:spLocks noChangeArrowheads="1"/>
          </p:cNvSpPr>
          <p:nvPr/>
        </p:nvSpPr>
        <p:spPr bwMode="auto">
          <a:xfrm>
            <a:off x="5181600" y="2971800"/>
            <a:ext cx="2027238" cy="2466975"/>
          </a:xfrm>
          <a:prstGeom prst="rect">
            <a:avLst/>
          </a:prstGeom>
          <a:noFill/>
          <a:ln w="12700">
            <a:noFill/>
            <a:miter lim="800000"/>
            <a:headEnd/>
            <a:tailEnd/>
          </a:ln>
          <a:effectLst/>
        </p:spPr>
        <p:txBody>
          <a:bodyPr lIns="126682" tIns="62230" rIns="126682" bIns="62230">
            <a:spAutoFit/>
          </a:bodyPr>
          <a:lstStyle/>
          <a:p>
            <a:pPr defTabSz="1279525">
              <a:spcBef>
                <a:spcPct val="20000"/>
              </a:spcBef>
            </a:pPr>
            <a:r>
              <a:rPr lang="en-US" sz="2200"/>
              <a:t>Ovary</a:t>
            </a:r>
          </a:p>
          <a:p>
            <a:pPr defTabSz="1279525">
              <a:spcBef>
                <a:spcPct val="20000"/>
              </a:spcBef>
            </a:pPr>
            <a:r>
              <a:rPr lang="en-US" sz="2200"/>
              <a:t>Colon/Rectum</a:t>
            </a:r>
          </a:p>
          <a:p>
            <a:pPr defTabSz="1279525">
              <a:spcBef>
                <a:spcPct val="20000"/>
              </a:spcBef>
            </a:pPr>
            <a:r>
              <a:rPr lang="en-US" sz="2200"/>
              <a:t>Endometrium</a:t>
            </a:r>
          </a:p>
          <a:p>
            <a:pPr defTabSz="1279525">
              <a:spcBef>
                <a:spcPct val="20000"/>
              </a:spcBef>
            </a:pPr>
            <a:r>
              <a:rPr lang="en-US" sz="2200"/>
              <a:t>Pancreas</a:t>
            </a:r>
          </a:p>
          <a:p>
            <a:pPr defTabSz="1279525">
              <a:spcBef>
                <a:spcPct val="20000"/>
              </a:spcBef>
            </a:pPr>
            <a:r>
              <a:rPr lang="en-US" sz="2200"/>
              <a:t>Other</a:t>
            </a:r>
          </a:p>
          <a:p>
            <a:pPr defTabSz="1279525">
              <a:spcBef>
                <a:spcPct val="20000"/>
              </a:spcBef>
            </a:pPr>
            <a:r>
              <a:rPr lang="en-US" sz="2200"/>
              <a:t>Not Cancer</a:t>
            </a:r>
          </a:p>
        </p:txBody>
      </p:sp>
      <p:sp>
        <p:nvSpPr>
          <p:cNvPr id="23556" name="Rectangle 4"/>
          <p:cNvSpPr>
            <a:spLocks noChangeArrowheads="1"/>
          </p:cNvSpPr>
          <p:nvPr/>
        </p:nvSpPr>
        <p:spPr bwMode="auto">
          <a:xfrm>
            <a:off x="7696200" y="2971800"/>
            <a:ext cx="487363" cy="2466975"/>
          </a:xfrm>
          <a:prstGeom prst="rect">
            <a:avLst/>
          </a:prstGeom>
          <a:noFill/>
          <a:ln w="12700">
            <a:noFill/>
            <a:miter lim="800000"/>
            <a:headEnd/>
            <a:tailEnd/>
          </a:ln>
          <a:effectLst/>
        </p:spPr>
        <p:txBody>
          <a:bodyPr lIns="126682" tIns="62230" rIns="126682" bIns="62230">
            <a:spAutoFit/>
          </a:bodyPr>
          <a:lstStyle/>
          <a:p>
            <a:pPr algn="r" defTabSz="1279525">
              <a:spcBef>
                <a:spcPct val="20000"/>
              </a:spcBef>
            </a:pPr>
            <a:r>
              <a:rPr lang="en-US" sz="2200"/>
              <a:t>4</a:t>
            </a:r>
          </a:p>
          <a:p>
            <a:pPr algn="r" defTabSz="1279525">
              <a:spcBef>
                <a:spcPct val="20000"/>
              </a:spcBef>
            </a:pPr>
            <a:r>
              <a:rPr lang="en-US" sz="2200"/>
              <a:t>4</a:t>
            </a:r>
          </a:p>
          <a:p>
            <a:pPr algn="r" defTabSz="1279525">
              <a:spcBef>
                <a:spcPct val="20000"/>
              </a:spcBef>
            </a:pPr>
            <a:r>
              <a:rPr lang="en-US" sz="2200"/>
              <a:t>3</a:t>
            </a:r>
          </a:p>
          <a:p>
            <a:pPr algn="r" defTabSz="1279525">
              <a:spcBef>
                <a:spcPct val="20000"/>
              </a:spcBef>
            </a:pPr>
            <a:r>
              <a:rPr lang="en-US" sz="2200"/>
              <a:t>3</a:t>
            </a:r>
          </a:p>
          <a:p>
            <a:pPr algn="r" defTabSz="1279525">
              <a:spcBef>
                <a:spcPct val="20000"/>
              </a:spcBef>
            </a:pPr>
            <a:r>
              <a:rPr lang="en-US" sz="2200"/>
              <a:t>3</a:t>
            </a:r>
          </a:p>
          <a:p>
            <a:pPr algn="r" defTabSz="1279525">
              <a:spcBef>
                <a:spcPct val="20000"/>
              </a:spcBef>
            </a:pPr>
            <a:r>
              <a:rPr lang="en-US" sz="2200"/>
              <a:t>6</a:t>
            </a:r>
          </a:p>
        </p:txBody>
      </p:sp>
      <p:sp>
        <p:nvSpPr>
          <p:cNvPr id="23557" name="Rectangle 5"/>
          <p:cNvSpPr>
            <a:spLocks noChangeArrowheads="1"/>
          </p:cNvSpPr>
          <p:nvPr/>
        </p:nvSpPr>
        <p:spPr bwMode="auto">
          <a:xfrm>
            <a:off x="3810000" y="2971800"/>
            <a:ext cx="606425" cy="2868613"/>
          </a:xfrm>
          <a:prstGeom prst="rect">
            <a:avLst/>
          </a:prstGeom>
          <a:noFill/>
          <a:ln w="12700">
            <a:noFill/>
            <a:miter lim="800000"/>
            <a:headEnd/>
            <a:tailEnd/>
          </a:ln>
          <a:effectLst/>
        </p:spPr>
        <p:txBody>
          <a:bodyPr lIns="126682" tIns="62230" rIns="126682" bIns="62230">
            <a:spAutoFit/>
          </a:bodyPr>
          <a:lstStyle/>
          <a:p>
            <a:pPr algn="r" defTabSz="1279525">
              <a:spcBef>
                <a:spcPct val="20000"/>
              </a:spcBef>
            </a:pPr>
            <a:r>
              <a:rPr lang="en-US" sz="2200"/>
              <a:t>19</a:t>
            </a:r>
          </a:p>
          <a:p>
            <a:pPr algn="r" defTabSz="1279525">
              <a:spcBef>
                <a:spcPct val="20000"/>
              </a:spcBef>
            </a:pPr>
            <a:r>
              <a:rPr lang="en-US" sz="2200"/>
              <a:t>10</a:t>
            </a:r>
          </a:p>
          <a:p>
            <a:pPr algn="r" defTabSz="1279525">
              <a:spcBef>
                <a:spcPct val="20000"/>
              </a:spcBef>
            </a:pPr>
            <a:r>
              <a:rPr lang="en-US" sz="2200"/>
              <a:t>8</a:t>
            </a:r>
          </a:p>
          <a:p>
            <a:pPr algn="r" defTabSz="1279525">
              <a:spcBef>
                <a:spcPct val="20000"/>
              </a:spcBef>
            </a:pPr>
            <a:r>
              <a:rPr lang="en-US" sz="2200"/>
              <a:t>7</a:t>
            </a:r>
          </a:p>
          <a:p>
            <a:pPr algn="r" defTabSz="1279525">
              <a:spcBef>
                <a:spcPct val="20000"/>
              </a:spcBef>
            </a:pPr>
            <a:r>
              <a:rPr lang="en-US" sz="2200"/>
              <a:t>6</a:t>
            </a:r>
          </a:p>
          <a:p>
            <a:pPr algn="r" defTabSz="1279525">
              <a:spcBef>
                <a:spcPct val="20000"/>
              </a:spcBef>
            </a:pPr>
            <a:r>
              <a:rPr lang="en-US" sz="2200"/>
              <a:t>5</a:t>
            </a:r>
          </a:p>
          <a:p>
            <a:pPr algn="r" defTabSz="1279525">
              <a:spcBef>
                <a:spcPct val="20000"/>
              </a:spcBef>
            </a:pPr>
            <a:r>
              <a:rPr lang="en-US" sz="2200"/>
              <a:t>5</a:t>
            </a:r>
          </a:p>
        </p:txBody>
      </p:sp>
      <p:sp>
        <p:nvSpPr>
          <p:cNvPr id="23558" name="Rectangle 6"/>
          <p:cNvSpPr>
            <a:spLocks noChangeArrowheads="1"/>
          </p:cNvSpPr>
          <p:nvPr/>
        </p:nvSpPr>
        <p:spPr bwMode="auto">
          <a:xfrm>
            <a:off x="914400" y="2971800"/>
            <a:ext cx="2773363" cy="2801938"/>
          </a:xfrm>
          <a:prstGeom prst="rect">
            <a:avLst/>
          </a:prstGeom>
          <a:noFill/>
          <a:ln w="12700">
            <a:noFill/>
            <a:miter lim="800000"/>
            <a:headEnd/>
            <a:tailEnd/>
          </a:ln>
          <a:effectLst/>
        </p:spPr>
        <p:txBody>
          <a:bodyPr lIns="126682" tIns="62230" rIns="126682" bIns="62230">
            <a:spAutoFit/>
          </a:bodyPr>
          <a:lstStyle/>
          <a:p>
            <a:pPr defTabSz="1279525">
              <a:spcBef>
                <a:spcPct val="20000"/>
              </a:spcBef>
            </a:pPr>
            <a:r>
              <a:rPr lang="en-US" sz="2200"/>
              <a:t>Prostate</a:t>
            </a:r>
          </a:p>
          <a:p>
            <a:pPr defTabSz="1279525">
              <a:spcBef>
                <a:spcPct val="20000"/>
              </a:spcBef>
            </a:pPr>
            <a:r>
              <a:rPr lang="en-US" sz="2200"/>
              <a:t>Breast</a:t>
            </a:r>
          </a:p>
          <a:p>
            <a:pPr defTabSz="1279525">
              <a:spcBef>
                <a:spcPct val="20000"/>
              </a:spcBef>
            </a:pPr>
            <a:r>
              <a:rPr lang="en-US" sz="2200"/>
              <a:t>Malignant Melanoma</a:t>
            </a:r>
          </a:p>
          <a:p>
            <a:pPr defTabSz="1279525">
              <a:spcBef>
                <a:spcPct val="20000"/>
              </a:spcBef>
            </a:pPr>
            <a:r>
              <a:rPr lang="en-US" sz="2200"/>
              <a:t>Lymphoma</a:t>
            </a:r>
          </a:p>
          <a:p>
            <a:pPr defTabSz="1279525">
              <a:spcBef>
                <a:spcPct val="20000"/>
              </a:spcBef>
            </a:pPr>
            <a:r>
              <a:rPr lang="en-US" sz="2200"/>
              <a:t>Leukemia</a:t>
            </a:r>
          </a:p>
          <a:p>
            <a:pPr defTabSz="1279525">
              <a:spcBef>
                <a:spcPct val="20000"/>
              </a:spcBef>
            </a:pPr>
            <a:r>
              <a:rPr lang="en-US" sz="2200"/>
              <a:t>Astrocytoma</a:t>
            </a:r>
          </a:p>
        </p:txBody>
      </p:sp>
      <p:sp>
        <p:nvSpPr>
          <p:cNvPr id="23559" name="Rectangle 7"/>
          <p:cNvSpPr>
            <a:spLocks noChangeArrowheads="1"/>
          </p:cNvSpPr>
          <p:nvPr/>
        </p:nvSpPr>
        <p:spPr bwMode="auto">
          <a:xfrm>
            <a:off x="908050" y="2185988"/>
            <a:ext cx="2063750" cy="504825"/>
          </a:xfrm>
          <a:prstGeom prst="rect">
            <a:avLst/>
          </a:prstGeom>
          <a:noFill/>
          <a:ln w="12700">
            <a:noFill/>
            <a:miter lim="800000"/>
            <a:headEnd/>
            <a:tailEnd/>
          </a:ln>
          <a:effectLst/>
        </p:spPr>
        <p:txBody>
          <a:bodyPr lIns="126682" tIns="62230" rIns="126682" bIns="62230">
            <a:spAutoFit/>
          </a:bodyPr>
          <a:lstStyle/>
          <a:p>
            <a:pPr defTabSz="1279525">
              <a:spcBef>
                <a:spcPct val="50000"/>
              </a:spcBef>
            </a:pPr>
            <a:r>
              <a:rPr lang="en-US" sz="2500" b="1"/>
              <a:t>Cancer Site</a:t>
            </a:r>
          </a:p>
        </p:txBody>
      </p:sp>
      <p:sp>
        <p:nvSpPr>
          <p:cNvPr id="23560" name="Rectangle 8"/>
          <p:cNvSpPr>
            <a:spLocks noChangeArrowheads="1"/>
          </p:cNvSpPr>
          <p:nvPr/>
        </p:nvSpPr>
        <p:spPr bwMode="auto">
          <a:xfrm>
            <a:off x="3770313" y="2185988"/>
            <a:ext cx="808037" cy="565150"/>
          </a:xfrm>
          <a:prstGeom prst="rect">
            <a:avLst/>
          </a:prstGeom>
          <a:noFill/>
          <a:ln w="12700">
            <a:noFill/>
            <a:miter lim="800000"/>
            <a:headEnd/>
            <a:tailEnd/>
          </a:ln>
          <a:effectLst/>
        </p:spPr>
        <p:txBody>
          <a:bodyPr lIns="126682" tIns="62230" rIns="126682" bIns="62230">
            <a:spAutoFit/>
          </a:bodyPr>
          <a:lstStyle/>
          <a:p>
            <a:pPr defTabSz="1279525">
              <a:spcBef>
                <a:spcPct val="50000"/>
              </a:spcBef>
            </a:pPr>
            <a:r>
              <a:rPr lang="en-US" sz="2500" b="1"/>
              <a:t>No.</a:t>
            </a:r>
          </a:p>
        </p:txBody>
      </p:sp>
      <p:sp>
        <p:nvSpPr>
          <p:cNvPr id="23561" name="Rectangle 9"/>
          <p:cNvSpPr>
            <a:spLocks noChangeArrowheads="1"/>
          </p:cNvSpPr>
          <p:nvPr/>
        </p:nvSpPr>
        <p:spPr bwMode="auto">
          <a:xfrm>
            <a:off x="5175250" y="2185988"/>
            <a:ext cx="2139950" cy="504825"/>
          </a:xfrm>
          <a:prstGeom prst="rect">
            <a:avLst/>
          </a:prstGeom>
          <a:noFill/>
          <a:ln w="12700">
            <a:noFill/>
            <a:miter lim="800000"/>
            <a:headEnd/>
            <a:tailEnd/>
          </a:ln>
          <a:effectLst/>
        </p:spPr>
        <p:txBody>
          <a:bodyPr lIns="126682" tIns="62230" rIns="126682" bIns="62230">
            <a:spAutoFit/>
          </a:bodyPr>
          <a:lstStyle/>
          <a:p>
            <a:pPr defTabSz="1279525">
              <a:spcBef>
                <a:spcPct val="50000"/>
              </a:spcBef>
            </a:pPr>
            <a:r>
              <a:rPr lang="en-US" sz="2500" b="1"/>
              <a:t>Cancer Site</a:t>
            </a:r>
          </a:p>
        </p:txBody>
      </p:sp>
      <p:sp>
        <p:nvSpPr>
          <p:cNvPr id="23562" name="Rectangle 10"/>
          <p:cNvSpPr>
            <a:spLocks noChangeArrowheads="1"/>
          </p:cNvSpPr>
          <p:nvPr/>
        </p:nvSpPr>
        <p:spPr bwMode="auto">
          <a:xfrm>
            <a:off x="7545388" y="2185988"/>
            <a:ext cx="809625" cy="565150"/>
          </a:xfrm>
          <a:prstGeom prst="rect">
            <a:avLst/>
          </a:prstGeom>
          <a:noFill/>
          <a:ln w="12700">
            <a:noFill/>
            <a:miter lim="800000"/>
            <a:headEnd/>
            <a:tailEnd/>
          </a:ln>
          <a:effectLst/>
        </p:spPr>
        <p:txBody>
          <a:bodyPr lIns="126682" tIns="62230" rIns="126682" bIns="62230">
            <a:spAutoFit/>
          </a:bodyPr>
          <a:lstStyle/>
          <a:p>
            <a:pPr algn="r" defTabSz="1279525">
              <a:spcBef>
                <a:spcPct val="50000"/>
              </a:spcBef>
            </a:pPr>
            <a:r>
              <a:rPr lang="en-US" sz="2500" b="1"/>
              <a:t>No.</a:t>
            </a:r>
          </a:p>
        </p:txBody>
      </p:sp>
      <p:sp>
        <p:nvSpPr>
          <p:cNvPr id="23563" name="Line 11"/>
          <p:cNvSpPr>
            <a:spLocks noChangeShapeType="1"/>
          </p:cNvSpPr>
          <p:nvPr/>
        </p:nvSpPr>
        <p:spPr bwMode="auto">
          <a:xfrm>
            <a:off x="881063" y="2822575"/>
            <a:ext cx="7381875" cy="0"/>
          </a:xfrm>
          <a:prstGeom prst="line">
            <a:avLst/>
          </a:prstGeom>
          <a:noFill/>
          <a:ln w="12700">
            <a:solidFill>
              <a:schemeClr val="tx1"/>
            </a:solidFill>
            <a:round/>
            <a:headEnd/>
            <a:tailEnd/>
          </a:ln>
          <a:effectLst/>
        </p:spPr>
        <p:txBody>
          <a:bodyPr wrap="none" anchor="ctr"/>
          <a:lstStyle/>
          <a:p>
            <a:endParaRPr lang="en-US"/>
          </a:p>
        </p:txBody>
      </p:sp>
      <p:sp>
        <p:nvSpPr>
          <p:cNvPr id="23564" name="Line 12"/>
          <p:cNvSpPr>
            <a:spLocks noChangeShapeType="1"/>
          </p:cNvSpPr>
          <p:nvPr/>
        </p:nvSpPr>
        <p:spPr bwMode="auto">
          <a:xfrm>
            <a:off x="881063" y="5946775"/>
            <a:ext cx="7381875" cy="0"/>
          </a:xfrm>
          <a:prstGeom prst="line">
            <a:avLst/>
          </a:prstGeom>
          <a:noFill/>
          <a:ln w="12700">
            <a:solidFill>
              <a:schemeClr val="tx1"/>
            </a:solidFill>
            <a:round/>
            <a:headEnd/>
            <a:tailEnd/>
          </a:ln>
          <a:effectLst/>
        </p:spPr>
        <p:txBody>
          <a:bodyPr wrap="none" anchor="ctr"/>
          <a:lstStyle/>
          <a:p>
            <a:endParaRPr lang="en-US"/>
          </a:p>
        </p:txBody>
      </p:sp>
      <p:sp>
        <p:nvSpPr>
          <p:cNvPr id="23565" name="Line 13"/>
          <p:cNvSpPr>
            <a:spLocks noChangeShapeType="1"/>
          </p:cNvSpPr>
          <p:nvPr/>
        </p:nvSpPr>
        <p:spPr bwMode="auto">
          <a:xfrm>
            <a:off x="617538" y="1905000"/>
            <a:ext cx="7908925"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1828800" y="612775"/>
            <a:ext cx="5486400" cy="957263"/>
          </a:xfrm>
          <a:noFill/>
          <a:ln/>
        </p:spPr>
        <p:txBody>
          <a:bodyPr/>
          <a:lstStyle/>
          <a:p>
            <a:pPr>
              <a:lnSpc>
                <a:spcPct val="95000"/>
              </a:lnSpc>
            </a:pPr>
            <a:r>
              <a:rPr lang="en-US" sz="2800" dirty="0">
                <a:solidFill>
                  <a:srgbClr val="FFFF00"/>
                </a:solidFill>
              </a:rPr>
              <a:t>Education and Income Level</a:t>
            </a:r>
            <a:br>
              <a:rPr lang="en-US" sz="2800" dirty="0">
                <a:solidFill>
                  <a:srgbClr val="FFFF00"/>
                </a:solidFill>
              </a:rPr>
            </a:br>
            <a:r>
              <a:rPr lang="en-US" sz="2800" dirty="0">
                <a:solidFill>
                  <a:srgbClr val="FFFF00"/>
                </a:solidFill>
              </a:rPr>
              <a:t>of Potential Best Cases</a:t>
            </a:r>
          </a:p>
        </p:txBody>
      </p:sp>
      <p:sp>
        <p:nvSpPr>
          <p:cNvPr id="24579" name="Rectangle 3"/>
          <p:cNvSpPr>
            <a:spLocks noGrp="1" noChangeArrowheads="1"/>
          </p:cNvSpPr>
          <p:nvPr>
            <p:ph type="body" sz="half" idx="1"/>
          </p:nvPr>
        </p:nvSpPr>
        <p:spPr>
          <a:xfrm>
            <a:off x="928688" y="2132013"/>
            <a:ext cx="2762250" cy="3506787"/>
          </a:xfrm>
          <a:noFill/>
          <a:ln/>
        </p:spPr>
        <p:txBody>
          <a:bodyPr/>
          <a:lstStyle/>
          <a:p>
            <a:pPr>
              <a:buFontTx/>
              <a:buNone/>
            </a:pPr>
            <a:r>
              <a:rPr lang="en-US" sz="2500" b="1"/>
              <a:t>Education</a:t>
            </a:r>
          </a:p>
          <a:p>
            <a:pPr>
              <a:spcBef>
                <a:spcPct val="75000"/>
              </a:spcBef>
              <a:buFontTx/>
              <a:buNone/>
            </a:pPr>
            <a:r>
              <a:rPr lang="en-US" sz="2200"/>
              <a:t>&lt; High school</a:t>
            </a:r>
          </a:p>
          <a:p>
            <a:pPr>
              <a:buFontTx/>
              <a:buNone/>
            </a:pPr>
            <a:r>
              <a:rPr lang="en-US" sz="2200"/>
              <a:t>High school grad</a:t>
            </a:r>
          </a:p>
          <a:p>
            <a:pPr>
              <a:buFontTx/>
              <a:buNone/>
            </a:pPr>
            <a:r>
              <a:rPr lang="en-US" sz="2200"/>
              <a:t>Some college</a:t>
            </a:r>
          </a:p>
          <a:p>
            <a:pPr>
              <a:buFontTx/>
              <a:buNone/>
            </a:pPr>
            <a:r>
              <a:rPr lang="en-US" sz="2200"/>
              <a:t>College grad</a:t>
            </a:r>
          </a:p>
          <a:p>
            <a:pPr>
              <a:buFontTx/>
              <a:buNone/>
            </a:pPr>
            <a:r>
              <a:rPr lang="en-US" sz="2200"/>
              <a:t>Master’s degree</a:t>
            </a:r>
          </a:p>
          <a:p>
            <a:pPr>
              <a:buFontTx/>
              <a:buNone/>
            </a:pPr>
            <a:r>
              <a:rPr lang="en-US" sz="2200"/>
              <a:t>Doctoral degree</a:t>
            </a:r>
          </a:p>
        </p:txBody>
      </p:sp>
      <p:sp>
        <p:nvSpPr>
          <p:cNvPr id="24580" name="Rectangle 4"/>
          <p:cNvSpPr>
            <a:spLocks noChangeArrowheads="1"/>
          </p:cNvSpPr>
          <p:nvPr/>
        </p:nvSpPr>
        <p:spPr bwMode="auto">
          <a:xfrm>
            <a:off x="5062538" y="2127250"/>
            <a:ext cx="1998662" cy="3511550"/>
          </a:xfrm>
          <a:prstGeom prst="rect">
            <a:avLst/>
          </a:prstGeom>
          <a:noFill/>
          <a:ln w="12700">
            <a:noFill/>
            <a:miter lim="800000"/>
            <a:headEnd/>
            <a:tailEnd/>
          </a:ln>
          <a:effectLst/>
        </p:spPr>
        <p:txBody>
          <a:bodyPr lIns="126682" tIns="62230" rIns="126682" bIns="62230"/>
          <a:lstStyle/>
          <a:p>
            <a:pPr marL="479425" indent="-479425" defTabSz="1279525">
              <a:spcBef>
                <a:spcPct val="20000"/>
              </a:spcBef>
            </a:pPr>
            <a:r>
              <a:rPr lang="en-US" sz="2500" b="1"/>
              <a:t>Income</a:t>
            </a:r>
            <a:endParaRPr lang="en-US" sz="2500"/>
          </a:p>
          <a:p>
            <a:pPr marL="479425" indent="-479425" defTabSz="1279525">
              <a:spcBef>
                <a:spcPct val="75000"/>
              </a:spcBef>
            </a:pPr>
            <a:r>
              <a:rPr lang="en-US" sz="2200"/>
              <a:t>&lt; $15,000</a:t>
            </a:r>
          </a:p>
          <a:p>
            <a:pPr marL="479425" indent="-479425" defTabSz="1279525">
              <a:spcBef>
                <a:spcPct val="20000"/>
              </a:spcBef>
            </a:pPr>
            <a:r>
              <a:rPr lang="en-US" sz="2200"/>
              <a:t>$15-24,999</a:t>
            </a:r>
          </a:p>
          <a:p>
            <a:pPr marL="479425" indent="-479425" defTabSz="1279525">
              <a:spcBef>
                <a:spcPct val="20000"/>
              </a:spcBef>
            </a:pPr>
            <a:r>
              <a:rPr lang="en-US" sz="2200"/>
              <a:t>$25-34,999</a:t>
            </a:r>
          </a:p>
          <a:p>
            <a:pPr marL="479425" indent="-479425" defTabSz="1279525">
              <a:spcBef>
                <a:spcPct val="20000"/>
              </a:spcBef>
            </a:pPr>
            <a:r>
              <a:rPr lang="en-US" sz="2200"/>
              <a:t>$35-44,999</a:t>
            </a:r>
          </a:p>
          <a:p>
            <a:pPr marL="479425" indent="-479425" defTabSz="1279525">
              <a:spcBef>
                <a:spcPct val="20000"/>
              </a:spcBef>
            </a:pPr>
            <a:r>
              <a:rPr lang="en-US" sz="2200"/>
              <a:t>$45-54,999</a:t>
            </a:r>
          </a:p>
          <a:p>
            <a:pPr marL="479425" indent="-479425" defTabSz="1279525">
              <a:spcBef>
                <a:spcPct val="20000"/>
              </a:spcBef>
            </a:pPr>
            <a:r>
              <a:rPr lang="en-US" sz="2200"/>
              <a:t>$55-74,999</a:t>
            </a:r>
          </a:p>
          <a:p>
            <a:pPr marL="479425" indent="-479425" defTabSz="1279525">
              <a:spcBef>
                <a:spcPct val="20000"/>
              </a:spcBef>
            </a:pPr>
            <a:r>
              <a:rPr lang="en-US" sz="2200"/>
              <a:t>≥ $75,000</a:t>
            </a:r>
          </a:p>
        </p:txBody>
      </p:sp>
      <p:sp>
        <p:nvSpPr>
          <p:cNvPr id="24581" name="Rectangle 5"/>
          <p:cNvSpPr>
            <a:spLocks noChangeArrowheads="1"/>
          </p:cNvSpPr>
          <p:nvPr/>
        </p:nvSpPr>
        <p:spPr bwMode="auto">
          <a:xfrm>
            <a:off x="7281863" y="2127250"/>
            <a:ext cx="947737" cy="3511550"/>
          </a:xfrm>
          <a:prstGeom prst="rect">
            <a:avLst/>
          </a:prstGeom>
          <a:noFill/>
          <a:ln w="12700">
            <a:noFill/>
            <a:miter lim="800000"/>
            <a:headEnd/>
            <a:tailEnd/>
          </a:ln>
          <a:effectLst/>
        </p:spPr>
        <p:txBody>
          <a:bodyPr lIns="126682" tIns="62230" rIns="126682" bIns="62230"/>
          <a:lstStyle/>
          <a:p>
            <a:pPr marL="479425" indent="-479425" algn="r" defTabSz="1279525">
              <a:spcBef>
                <a:spcPct val="20000"/>
              </a:spcBef>
            </a:pPr>
            <a:r>
              <a:rPr lang="en-US" sz="2500" b="1"/>
              <a:t>%</a:t>
            </a:r>
            <a:endParaRPr lang="en-US" sz="2500"/>
          </a:p>
          <a:p>
            <a:pPr marL="479425" indent="-479425" algn="r" defTabSz="1279525">
              <a:spcBef>
                <a:spcPct val="75000"/>
              </a:spcBef>
            </a:pPr>
            <a:r>
              <a:rPr lang="en-US" sz="2200"/>
              <a:t>9.5</a:t>
            </a:r>
          </a:p>
          <a:p>
            <a:pPr marL="479425" indent="-479425" algn="r" defTabSz="1279525">
              <a:spcBef>
                <a:spcPct val="20000"/>
              </a:spcBef>
            </a:pPr>
            <a:r>
              <a:rPr lang="en-US" sz="2200"/>
              <a:t>7.9</a:t>
            </a:r>
          </a:p>
          <a:p>
            <a:pPr marL="479425" indent="-479425" algn="r" defTabSz="1279525">
              <a:spcBef>
                <a:spcPct val="20000"/>
              </a:spcBef>
            </a:pPr>
            <a:r>
              <a:rPr lang="en-US" sz="2200"/>
              <a:t>7.9</a:t>
            </a:r>
          </a:p>
          <a:p>
            <a:pPr marL="479425" indent="-479425" algn="r" defTabSz="1279525">
              <a:spcBef>
                <a:spcPct val="20000"/>
              </a:spcBef>
            </a:pPr>
            <a:r>
              <a:rPr lang="en-US" sz="2200"/>
              <a:t>6.3</a:t>
            </a:r>
          </a:p>
          <a:p>
            <a:pPr marL="479425" indent="-479425" algn="r" defTabSz="1279525">
              <a:spcBef>
                <a:spcPct val="20000"/>
              </a:spcBef>
            </a:pPr>
            <a:r>
              <a:rPr lang="en-US" sz="2200"/>
              <a:t>6.3</a:t>
            </a:r>
          </a:p>
          <a:p>
            <a:pPr marL="479425" indent="-479425" algn="r" defTabSz="1279525">
              <a:spcBef>
                <a:spcPct val="20000"/>
              </a:spcBef>
            </a:pPr>
            <a:r>
              <a:rPr lang="en-US" sz="2200"/>
              <a:t>11.1</a:t>
            </a:r>
          </a:p>
          <a:p>
            <a:pPr marL="479425" indent="-479425" algn="r" defTabSz="1279525">
              <a:spcBef>
                <a:spcPct val="20000"/>
              </a:spcBef>
            </a:pPr>
            <a:r>
              <a:rPr lang="en-US" sz="2200"/>
              <a:t>50.8</a:t>
            </a:r>
          </a:p>
        </p:txBody>
      </p:sp>
      <p:sp>
        <p:nvSpPr>
          <p:cNvPr id="24582" name="Rectangle 6"/>
          <p:cNvSpPr>
            <a:spLocks noChangeArrowheads="1"/>
          </p:cNvSpPr>
          <p:nvPr/>
        </p:nvSpPr>
        <p:spPr bwMode="auto">
          <a:xfrm>
            <a:off x="3624263" y="2127250"/>
            <a:ext cx="947737" cy="3511550"/>
          </a:xfrm>
          <a:prstGeom prst="rect">
            <a:avLst/>
          </a:prstGeom>
          <a:noFill/>
          <a:ln w="12700">
            <a:noFill/>
            <a:miter lim="800000"/>
            <a:headEnd/>
            <a:tailEnd/>
          </a:ln>
          <a:effectLst/>
        </p:spPr>
        <p:txBody>
          <a:bodyPr lIns="126682" tIns="62230" rIns="126682" bIns="62230"/>
          <a:lstStyle/>
          <a:p>
            <a:pPr marL="479425" indent="-479425" algn="r" defTabSz="1279525">
              <a:spcBef>
                <a:spcPct val="20000"/>
              </a:spcBef>
            </a:pPr>
            <a:r>
              <a:rPr lang="en-US" sz="2500" b="1"/>
              <a:t>%</a:t>
            </a:r>
            <a:endParaRPr lang="en-US" sz="2500"/>
          </a:p>
          <a:p>
            <a:pPr marL="479425" indent="-479425" algn="r" defTabSz="1279525">
              <a:spcBef>
                <a:spcPct val="75000"/>
              </a:spcBef>
            </a:pPr>
            <a:r>
              <a:rPr lang="en-US" sz="2200"/>
              <a:t>1.5</a:t>
            </a:r>
          </a:p>
          <a:p>
            <a:pPr marL="479425" indent="-479425" algn="r" defTabSz="1279525">
              <a:spcBef>
                <a:spcPct val="20000"/>
              </a:spcBef>
            </a:pPr>
            <a:r>
              <a:rPr lang="en-US" sz="2200"/>
              <a:t>4.5</a:t>
            </a:r>
          </a:p>
          <a:p>
            <a:pPr marL="479425" indent="-479425" algn="r" defTabSz="1279525">
              <a:spcBef>
                <a:spcPct val="20000"/>
              </a:spcBef>
            </a:pPr>
            <a:r>
              <a:rPr lang="en-US" sz="2200"/>
              <a:t>22.7</a:t>
            </a:r>
          </a:p>
          <a:p>
            <a:pPr marL="479425" indent="-479425" algn="r" defTabSz="1279525">
              <a:spcBef>
                <a:spcPct val="20000"/>
              </a:spcBef>
            </a:pPr>
            <a:r>
              <a:rPr lang="en-US" sz="2200"/>
              <a:t>34.8</a:t>
            </a:r>
          </a:p>
          <a:p>
            <a:pPr marL="479425" indent="-479425" algn="r" defTabSz="1279525">
              <a:spcBef>
                <a:spcPct val="20000"/>
              </a:spcBef>
            </a:pPr>
            <a:r>
              <a:rPr lang="en-US" sz="2200"/>
              <a:t>22.7</a:t>
            </a:r>
          </a:p>
          <a:p>
            <a:pPr marL="479425" indent="-479425" algn="r" defTabSz="1279525">
              <a:spcBef>
                <a:spcPct val="20000"/>
              </a:spcBef>
            </a:pPr>
            <a:r>
              <a:rPr lang="en-US" sz="2200"/>
              <a:t>13.6</a:t>
            </a:r>
          </a:p>
        </p:txBody>
      </p:sp>
      <p:sp>
        <p:nvSpPr>
          <p:cNvPr id="24583" name="Line 7"/>
          <p:cNvSpPr>
            <a:spLocks noChangeShapeType="1"/>
          </p:cNvSpPr>
          <p:nvPr/>
        </p:nvSpPr>
        <p:spPr bwMode="auto">
          <a:xfrm>
            <a:off x="642938" y="1822450"/>
            <a:ext cx="7858125" cy="0"/>
          </a:xfrm>
          <a:prstGeom prst="line">
            <a:avLst/>
          </a:prstGeom>
          <a:noFill/>
          <a:ln w="25400">
            <a:solidFill>
              <a:schemeClr val="hlink"/>
            </a:solidFill>
            <a:round/>
            <a:headEnd/>
            <a:tailEnd/>
          </a:ln>
          <a:effectLst/>
        </p:spPr>
        <p:txBody>
          <a:bodyPr wrap="none" anchor="ctr"/>
          <a:lstStyle/>
          <a:p>
            <a:endParaRPr lang="en-US"/>
          </a:p>
        </p:txBody>
      </p:sp>
      <p:sp>
        <p:nvSpPr>
          <p:cNvPr id="24584" name="Line 8"/>
          <p:cNvSpPr>
            <a:spLocks noChangeShapeType="1"/>
          </p:cNvSpPr>
          <p:nvPr/>
        </p:nvSpPr>
        <p:spPr bwMode="auto">
          <a:xfrm>
            <a:off x="922338" y="2717800"/>
            <a:ext cx="7299325" cy="0"/>
          </a:xfrm>
          <a:prstGeom prst="line">
            <a:avLst/>
          </a:prstGeom>
          <a:noFill/>
          <a:ln w="12700">
            <a:solidFill>
              <a:schemeClr val="tx1"/>
            </a:solidFill>
            <a:round/>
            <a:headEnd/>
            <a:tailEnd/>
          </a:ln>
          <a:effectLst/>
        </p:spPr>
        <p:txBody>
          <a:bodyPr wrap="none" anchor="ctr"/>
          <a:lstStyle/>
          <a:p>
            <a:endParaRPr lang="en-US"/>
          </a:p>
        </p:txBody>
      </p:sp>
      <p:sp>
        <p:nvSpPr>
          <p:cNvPr id="24585" name="Line 9"/>
          <p:cNvSpPr>
            <a:spLocks noChangeShapeType="1"/>
          </p:cNvSpPr>
          <p:nvPr/>
        </p:nvSpPr>
        <p:spPr bwMode="auto">
          <a:xfrm>
            <a:off x="922338" y="5715000"/>
            <a:ext cx="7299325" cy="0"/>
          </a:xfrm>
          <a:prstGeom prst="line">
            <a:avLst/>
          </a:prstGeom>
          <a:noFill/>
          <a:ln w="12700">
            <a:solidFill>
              <a:schemeClr val="tx1"/>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1600200" y="485775"/>
            <a:ext cx="5943600" cy="885825"/>
          </a:xfrm>
          <a:noFill/>
          <a:ln/>
        </p:spPr>
        <p:txBody>
          <a:bodyPr/>
          <a:lstStyle/>
          <a:p>
            <a:r>
              <a:rPr lang="en-US" sz="2800" dirty="0">
                <a:solidFill>
                  <a:srgbClr val="FFFF00"/>
                </a:solidFill>
              </a:rPr>
              <a:t>Poultry and Brown Rice Intake</a:t>
            </a:r>
            <a:br>
              <a:rPr lang="en-US" sz="2800" dirty="0">
                <a:solidFill>
                  <a:srgbClr val="FFFF00"/>
                </a:solidFill>
              </a:rPr>
            </a:br>
            <a:r>
              <a:rPr lang="en-US" sz="2800" dirty="0">
                <a:solidFill>
                  <a:srgbClr val="FFFF00"/>
                </a:solidFill>
              </a:rPr>
              <a:t>by Potential Best Cases </a:t>
            </a:r>
          </a:p>
        </p:txBody>
      </p:sp>
      <p:graphicFrame>
        <p:nvGraphicFramePr>
          <p:cNvPr id="25603" name="Object 3"/>
          <p:cNvGraphicFramePr>
            <a:graphicFrameLocks/>
          </p:cNvGraphicFramePr>
          <p:nvPr>
            <p:ph type="chart" idx="1"/>
          </p:nvPr>
        </p:nvGraphicFramePr>
        <p:xfrm>
          <a:off x="533400" y="1828800"/>
          <a:ext cx="8077200" cy="4095750"/>
        </p:xfrm>
        <a:graphic>
          <a:graphicData uri="http://schemas.openxmlformats.org/presentationml/2006/ole">
            <p:oleObj spid="_x0000_s96258" name="Chart" r:id="rId3" imgW="5495850" imgH="2743200" progId="MSGraph.Chart.8">
              <p:embed followColorScheme="full"/>
            </p:oleObj>
          </a:graphicData>
        </a:graphic>
      </p:graphicFrame>
      <p:sp>
        <p:nvSpPr>
          <p:cNvPr id="25604" name="Rectangle 4"/>
          <p:cNvSpPr>
            <a:spLocks noChangeArrowheads="1"/>
          </p:cNvSpPr>
          <p:nvPr/>
        </p:nvSpPr>
        <p:spPr bwMode="auto">
          <a:xfrm rot="16200000">
            <a:off x="-354012" y="3324225"/>
            <a:ext cx="2843212"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25605" name="Rectangle 5"/>
          <p:cNvSpPr>
            <a:spLocks noChangeArrowheads="1"/>
          </p:cNvSpPr>
          <p:nvPr/>
        </p:nvSpPr>
        <p:spPr bwMode="auto">
          <a:xfrm>
            <a:off x="3498850" y="5862638"/>
            <a:ext cx="3094038" cy="519112"/>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Frequency of Intake</a:t>
            </a:r>
          </a:p>
        </p:txBody>
      </p:sp>
      <p:sp>
        <p:nvSpPr>
          <p:cNvPr id="25606" name="Line 6"/>
          <p:cNvSpPr>
            <a:spLocks noChangeShapeType="1"/>
          </p:cNvSpPr>
          <p:nvPr/>
        </p:nvSpPr>
        <p:spPr bwMode="auto">
          <a:xfrm>
            <a:off x="744538" y="1600200"/>
            <a:ext cx="7654925"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0">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838200" y="481013"/>
            <a:ext cx="7467600" cy="866775"/>
          </a:xfrm>
          <a:noFill/>
          <a:ln/>
        </p:spPr>
        <p:txBody>
          <a:bodyPr/>
          <a:lstStyle/>
          <a:p>
            <a:r>
              <a:rPr lang="en-US" sz="2800"/>
              <a:t>Intake of Foods by Preparation Method</a:t>
            </a:r>
            <a:br>
              <a:rPr lang="en-US" sz="2800"/>
            </a:br>
            <a:r>
              <a:rPr lang="en-US" sz="2800"/>
              <a:t>by Potential Best Cases</a:t>
            </a:r>
          </a:p>
        </p:txBody>
      </p:sp>
      <p:sp>
        <p:nvSpPr>
          <p:cNvPr id="26627" name="Line 3"/>
          <p:cNvSpPr>
            <a:spLocks noChangeShapeType="1"/>
          </p:cNvSpPr>
          <p:nvPr/>
        </p:nvSpPr>
        <p:spPr bwMode="auto">
          <a:xfrm>
            <a:off x="617538" y="1600200"/>
            <a:ext cx="7908925" cy="0"/>
          </a:xfrm>
          <a:prstGeom prst="line">
            <a:avLst/>
          </a:prstGeom>
          <a:noFill/>
          <a:ln w="25400">
            <a:solidFill>
              <a:schemeClr val="hlink"/>
            </a:solidFill>
            <a:round/>
            <a:headEnd/>
            <a:tailEnd/>
          </a:ln>
          <a:effectLst/>
        </p:spPr>
        <p:txBody>
          <a:bodyPr wrap="none" anchor="ctr"/>
          <a:lstStyle/>
          <a:p>
            <a:endParaRPr lang="en-US"/>
          </a:p>
        </p:txBody>
      </p:sp>
      <p:graphicFrame>
        <p:nvGraphicFramePr>
          <p:cNvPr id="26628" name="Object 4"/>
          <p:cNvGraphicFramePr>
            <a:graphicFrameLocks/>
          </p:cNvGraphicFramePr>
          <p:nvPr>
            <p:ph type="chart" idx="1"/>
          </p:nvPr>
        </p:nvGraphicFramePr>
        <p:xfrm>
          <a:off x="533400" y="1855788"/>
          <a:ext cx="8077200" cy="4095750"/>
        </p:xfrm>
        <a:graphic>
          <a:graphicData uri="http://schemas.openxmlformats.org/presentationml/2006/ole">
            <p:oleObj spid="_x0000_s97282" name="Chart" r:id="rId3" imgW="5495850" imgH="2743200" progId="MSGraph.Chart.8">
              <p:embed followColorScheme="full"/>
            </p:oleObj>
          </a:graphicData>
        </a:graphic>
      </p:graphicFrame>
      <p:sp>
        <p:nvSpPr>
          <p:cNvPr id="26629" name="Rectangle 5"/>
          <p:cNvSpPr>
            <a:spLocks noChangeArrowheads="1"/>
          </p:cNvSpPr>
          <p:nvPr/>
        </p:nvSpPr>
        <p:spPr bwMode="auto">
          <a:xfrm rot="16200000">
            <a:off x="-430212" y="3425825"/>
            <a:ext cx="2843212"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26630" name="Rectangle 6"/>
          <p:cNvSpPr>
            <a:spLocks noChangeArrowheads="1"/>
          </p:cNvSpPr>
          <p:nvPr/>
        </p:nvSpPr>
        <p:spPr bwMode="auto">
          <a:xfrm>
            <a:off x="3494088" y="5865813"/>
            <a:ext cx="3095625" cy="519112"/>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Frequency of Intake</a:t>
            </a:r>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914400" y="465138"/>
            <a:ext cx="7315200" cy="957262"/>
          </a:xfrm>
          <a:noFill/>
          <a:ln/>
        </p:spPr>
        <p:txBody>
          <a:bodyPr/>
          <a:lstStyle/>
          <a:p>
            <a:pPr>
              <a:lnSpc>
                <a:spcPct val="95000"/>
              </a:lnSpc>
            </a:pPr>
            <a:r>
              <a:rPr lang="en-US" sz="2800"/>
              <a:t>Use of External Applications for Cancer</a:t>
            </a:r>
            <a:br>
              <a:rPr lang="en-US" sz="2800"/>
            </a:br>
            <a:r>
              <a:rPr lang="en-US" sz="2800"/>
              <a:t>by Potential Best Cases</a:t>
            </a:r>
          </a:p>
        </p:txBody>
      </p:sp>
      <p:sp>
        <p:nvSpPr>
          <p:cNvPr id="27651" name="Line 3"/>
          <p:cNvSpPr>
            <a:spLocks noChangeShapeType="1"/>
          </p:cNvSpPr>
          <p:nvPr/>
        </p:nvSpPr>
        <p:spPr bwMode="auto">
          <a:xfrm>
            <a:off x="617538" y="1608138"/>
            <a:ext cx="7908925" cy="0"/>
          </a:xfrm>
          <a:prstGeom prst="line">
            <a:avLst/>
          </a:prstGeom>
          <a:noFill/>
          <a:ln w="25400">
            <a:solidFill>
              <a:schemeClr val="hlink"/>
            </a:solidFill>
            <a:round/>
            <a:headEnd/>
            <a:tailEnd/>
          </a:ln>
          <a:effectLst/>
        </p:spPr>
        <p:txBody>
          <a:bodyPr wrap="none" anchor="ctr"/>
          <a:lstStyle/>
          <a:p>
            <a:endParaRPr lang="en-US"/>
          </a:p>
        </p:txBody>
      </p:sp>
      <p:graphicFrame>
        <p:nvGraphicFramePr>
          <p:cNvPr id="27652" name="Object 4"/>
          <p:cNvGraphicFramePr>
            <a:graphicFrameLocks/>
          </p:cNvGraphicFramePr>
          <p:nvPr>
            <p:ph type="chart" idx="1"/>
          </p:nvPr>
        </p:nvGraphicFramePr>
        <p:xfrm>
          <a:off x="304800" y="1814513"/>
          <a:ext cx="8534400" cy="4095750"/>
        </p:xfrm>
        <a:graphic>
          <a:graphicData uri="http://schemas.openxmlformats.org/presentationml/2006/ole">
            <p:oleObj spid="_x0000_s98306" name="Chart" r:id="rId3" imgW="5677020" imgH="2743200" progId="MSGraph.Chart.8">
              <p:embed followColorScheme="full"/>
            </p:oleObj>
          </a:graphicData>
        </a:graphic>
      </p:graphicFrame>
      <p:sp>
        <p:nvSpPr>
          <p:cNvPr id="27653" name="Rectangle 5"/>
          <p:cNvSpPr>
            <a:spLocks noChangeArrowheads="1"/>
          </p:cNvSpPr>
          <p:nvPr/>
        </p:nvSpPr>
        <p:spPr bwMode="auto">
          <a:xfrm rot="16200000">
            <a:off x="-506412" y="3349625"/>
            <a:ext cx="2843212"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27654" name="Rectangle 6"/>
          <p:cNvSpPr>
            <a:spLocks noChangeArrowheads="1"/>
          </p:cNvSpPr>
          <p:nvPr/>
        </p:nvSpPr>
        <p:spPr bwMode="auto">
          <a:xfrm>
            <a:off x="3600450" y="5884863"/>
            <a:ext cx="3094038" cy="519112"/>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External Application</a:t>
            </a:r>
          </a:p>
        </p:txBody>
      </p:sp>
    </p:spTree>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647700" y="457200"/>
            <a:ext cx="7848600" cy="957263"/>
          </a:xfrm>
          <a:noFill/>
          <a:ln/>
        </p:spPr>
        <p:txBody>
          <a:bodyPr/>
          <a:lstStyle/>
          <a:p>
            <a:pPr>
              <a:lnSpc>
                <a:spcPct val="95000"/>
              </a:lnSpc>
            </a:pPr>
            <a:r>
              <a:rPr lang="en-US" sz="2800"/>
              <a:t>Use of Body Work or Treatments for Cancer</a:t>
            </a:r>
            <a:br>
              <a:rPr lang="en-US" sz="2800"/>
            </a:br>
            <a:r>
              <a:rPr lang="en-US" sz="2800"/>
              <a:t>by Potential Best Cases</a:t>
            </a:r>
          </a:p>
        </p:txBody>
      </p:sp>
      <p:sp>
        <p:nvSpPr>
          <p:cNvPr id="28675" name="Line 3"/>
          <p:cNvSpPr>
            <a:spLocks noChangeShapeType="1"/>
          </p:cNvSpPr>
          <p:nvPr/>
        </p:nvSpPr>
        <p:spPr bwMode="auto">
          <a:xfrm>
            <a:off x="617538" y="1646238"/>
            <a:ext cx="7908925" cy="0"/>
          </a:xfrm>
          <a:prstGeom prst="line">
            <a:avLst/>
          </a:prstGeom>
          <a:noFill/>
          <a:ln w="25400">
            <a:solidFill>
              <a:schemeClr val="hlink"/>
            </a:solidFill>
            <a:round/>
            <a:headEnd/>
            <a:tailEnd/>
          </a:ln>
          <a:effectLst/>
        </p:spPr>
        <p:txBody>
          <a:bodyPr wrap="none" anchor="ctr"/>
          <a:lstStyle/>
          <a:p>
            <a:endParaRPr lang="en-US"/>
          </a:p>
        </p:txBody>
      </p:sp>
      <p:graphicFrame>
        <p:nvGraphicFramePr>
          <p:cNvPr id="28676" name="Object 4"/>
          <p:cNvGraphicFramePr>
            <a:graphicFrameLocks/>
          </p:cNvGraphicFramePr>
          <p:nvPr>
            <p:ph type="chart" idx="1"/>
          </p:nvPr>
        </p:nvGraphicFramePr>
        <p:xfrm>
          <a:off x="381000" y="1898650"/>
          <a:ext cx="8382000" cy="4095750"/>
        </p:xfrm>
        <a:graphic>
          <a:graphicData uri="http://schemas.openxmlformats.org/presentationml/2006/ole">
            <p:oleObj spid="_x0000_s99330" name="Chart" r:id="rId3" imgW="5677020" imgH="2743200" progId="MSGraph.Chart.8">
              <p:embed followColorScheme="full"/>
            </p:oleObj>
          </a:graphicData>
        </a:graphic>
      </p:graphicFrame>
      <p:sp>
        <p:nvSpPr>
          <p:cNvPr id="28677" name="Rectangle 5"/>
          <p:cNvSpPr>
            <a:spLocks noChangeArrowheads="1"/>
          </p:cNvSpPr>
          <p:nvPr/>
        </p:nvSpPr>
        <p:spPr bwMode="auto">
          <a:xfrm rot="16200000">
            <a:off x="-582612" y="3425825"/>
            <a:ext cx="2843212"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28678" name="Rectangle 6"/>
          <p:cNvSpPr>
            <a:spLocks noChangeArrowheads="1"/>
          </p:cNvSpPr>
          <p:nvPr/>
        </p:nvSpPr>
        <p:spPr bwMode="auto">
          <a:xfrm>
            <a:off x="3352800" y="5867400"/>
            <a:ext cx="3657600"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Body Work or Treatment</a:t>
            </a:r>
          </a:p>
        </p:txBody>
      </p:sp>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685800" y="455613"/>
            <a:ext cx="7772400" cy="957262"/>
          </a:xfrm>
          <a:noFill/>
          <a:ln/>
        </p:spPr>
        <p:txBody>
          <a:bodyPr/>
          <a:lstStyle/>
          <a:p>
            <a:pPr>
              <a:lnSpc>
                <a:spcPct val="95000"/>
              </a:lnSpc>
            </a:pPr>
            <a:r>
              <a:rPr lang="en-US" sz="2800"/>
              <a:t>Use of Spiritual or Psychological Practices</a:t>
            </a:r>
            <a:br>
              <a:rPr lang="en-US" sz="2800"/>
            </a:br>
            <a:r>
              <a:rPr lang="en-US" sz="2800"/>
              <a:t>for Cancer by Potential Best Cases</a:t>
            </a:r>
          </a:p>
        </p:txBody>
      </p:sp>
      <p:sp>
        <p:nvSpPr>
          <p:cNvPr id="29699" name="Line 3"/>
          <p:cNvSpPr>
            <a:spLocks noChangeShapeType="1"/>
          </p:cNvSpPr>
          <p:nvPr/>
        </p:nvSpPr>
        <p:spPr bwMode="auto">
          <a:xfrm>
            <a:off x="617538" y="1628775"/>
            <a:ext cx="7908925" cy="0"/>
          </a:xfrm>
          <a:prstGeom prst="line">
            <a:avLst/>
          </a:prstGeom>
          <a:noFill/>
          <a:ln w="25400">
            <a:solidFill>
              <a:schemeClr val="hlink"/>
            </a:solidFill>
            <a:round/>
            <a:headEnd/>
            <a:tailEnd/>
          </a:ln>
          <a:effectLst/>
        </p:spPr>
        <p:txBody>
          <a:bodyPr wrap="none" anchor="ctr"/>
          <a:lstStyle/>
          <a:p>
            <a:endParaRPr lang="en-US"/>
          </a:p>
        </p:txBody>
      </p:sp>
      <p:graphicFrame>
        <p:nvGraphicFramePr>
          <p:cNvPr id="29700" name="Object 4"/>
          <p:cNvGraphicFramePr>
            <a:graphicFrameLocks/>
          </p:cNvGraphicFramePr>
          <p:nvPr>
            <p:ph type="chart" idx="1"/>
          </p:nvPr>
        </p:nvGraphicFramePr>
        <p:xfrm>
          <a:off x="703263" y="1981200"/>
          <a:ext cx="7737475" cy="3810000"/>
        </p:xfrm>
        <a:graphic>
          <a:graphicData uri="http://schemas.openxmlformats.org/presentationml/2006/ole">
            <p:oleObj spid="_x0000_s100354" name="Chart" r:id="rId3" imgW="5934060" imgH="2914650" progId="MSGraph.Chart.8">
              <p:embed followColorScheme="full"/>
            </p:oleObj>
          </a:graphicData>
        </a:graphic>
      </p:graphicFrame>
      <p:sp>
        <p:nvSpPr>
          <p:cNvPr id="29701" name="Rectangle 5"/>
          <p:cNvSpPr>
            <a:spLocks noChangeArrowheads="1"/>
          </p:cNvSpPr>
          <p:nvPr/>
        </p:nvSpPr>
        <p:spPr bwMode="auto">
          <a:xfrm rot="16200000">
            <a:off x="-581024" y="3502025"/>
            <a:ext cx="2843212" cy="458787"/>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29702" name="Rectangle 6"/>
          <p:cNvSpPr>
            <a:spLocks noChangeArrowheads="1"/>
          </p:cNvSpPr>
          <p:nvPr/>
        </p:nvSpPr>
        <p:spPr bwMode="auto">
          <a:xfrm>
            <a:off x="2495550" y="5791200"/>
            <a:ext cx="5067300"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Spiritual or Psychological Practice</a:t>
            </a:r>
          </a:p>
        </p:txBody>
      </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990600" y="546100"/>
            <a:ext cx="7162800" cy="957263"/>
          </a:xfrm>
          <a:noFill/>
          <a:ln/>
        </p:spPr>
        <p:txBody>
          <a:bodyPr/>
          <a:lstStyle/>
          <a:p>
            <a:pPr>
              <a:lnSpc>
                <a:spcPct val="95000"/>
              </a:lnSpc>
            </a:pPr>
            <a:r>
              <a:rPr lang="en-US" sz="2800"/>
              <a:t>Use of Supplements or Concentrates</a:t>
            </a:r>
            <a:br>
              <a:rPr lang="en-US" sz="2800"/>
            </a:br>
            <a:r>
              <a:rPr lang="en-US" sz="2800"/>
              <a:t>for Cancer by Potential Best Cases</a:t>
            </a:r>
          </a:p>
        </p:txBody>
      </p:sp>
      <p:sp>
        <p:nvSpPr>
          <p:cNvPr id="30723" name="Line 3"/>
          <p:cNvSpPr>
            <a:spLocks noChangeShapeType="1"/>
          </p:cNvSpPr>
          <p:nvPr/>
        </p:nvSpPr>
        <p:spPr bwMode="auto">
          <a:xfrm>
            <a:off x="617538" y="1722438"/>
            <a:ext cx="7908925" cy="0"/>
          </a:xfrm>
          <a:prstGeom prst="line">
            <a:avLst/>
          </a:prstGeom>
          <a:noFill/>
          <a:ln w="25400">
            <a:solidFill>
              <a:schemeClr val="hlink"/>
            </a:solidFill>
            <a:round/>
            <a:headEnd/>
            <a:tailEnd/>
          </a:ln>
          <a:effectLst/>
        </p:spPr>
        <p:txBody>
          <a:bodyPr wrap="none" anchor="ctr"/>
          <a:lstStyle/>
          <a:p>
            <a:endParaRPr lang="en-US"/>
          </a:p>
        </p:txBody>
      </p:sp>
      <p:graphicFrame>
        <p:nvGraphicFramePr>
          <p:cNvPr id="30724" name="Object 4"/>
          <p:cNvGraphicFramePr>
            <a:graphicFrameLocks/>
          </p:cNvGraphicFramePr>
          <p:nvPr>
            <p:ph type="chart" idx="1"/>
          </p:nvPr>
        </p:nvGraphicFramePr>
        <p:xfrm>
          <a:off x="762000" y="2073275"/>
          <a:ext cx="7620000" cy="3708400"/>
        </p:xfrm>
        <a:graphic>
          <a:graphicData uri="http://schemas.openxmlformats.org/presentationml/2006/ole">
            <p:oleObj spid="_x0000_s101378" name="Chart" r:id="rId3" imgW="6258060" imgH="3048090" progId="MSGraph.Chart.8">
              <p:embed followColorScheme="full"/>
            </p:oleObj>
          </a:graphicData>
        </a:graphic>
      </p:graphicFrame>
      <p:sp>
        <p:nvSpPr>
          <p:cNvPr id="30725" name="Rectangle 5"/>
          <p:cNvSpPr>
            <a:spLocks noChangeArrowheads="1"/>
          </p:cNvSpPr>
          <p:nvPr/>
        </p:nvSpPr>
        <p:spPr bwMode="auto">
          <a:xfrm rot="16200000">
            <a:off x="-511969" y="3517107"/>
            <a:ext cx="2843213" cy="444500"/>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 of Population</a:t>
            </a:r>
          </a:p>
        </p:txBody>
      </p:sp>
      <p:sp>
        <p:nvSpPr>
          <p:cNvPr id="30726" name="Rectangle 6"/>
          <p:cNvSpPr>
            <a:spLocks noChangeArrowheads="1"/>
          </p:cNvSpPr>
          <p:nvPr/>
        </p:nvSpPr>
        <p:spPr bwMode="auto">
          <a:xfrm>
            <a:off x="3146425" y="5867400"/>
            <a:ext cx="3611563" cy="458788"/>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200" b="1"/>
              <a:t>Supplement/Concentrate</a:t>
            </a: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p:txBody>
          <a:bodyPr/>
          <a:lstStyle/>
          <a:p>
            <a:r>
              <a:rPr lang="en-US" i="1">
                <a:solidFill>
                  <a:srgbClr val="FFFF00"/>
                </a:solidFill>
              </a:rPr>
              <a:t>The Alternative Medicine Perspective of the accident…</a:t>
            </a:r>
          </a:p>
        </p:txBody>
      </p:sp>
      <p:sp>
        <p:nvSpPr>
          <p:cNvPr id="6147" name="Rectangle 3"/>
          <p:cNvSpPr>
            <a:spLocks noGrp="1" noChangeArrowheads="1"/>
          </p:cNvSpPr>
          <p:nvPr>
            <p:ph type="body" idx="1"/>
          </p:nvPr>
        </p:nvSpPr>
        <p:spPr>
          <a:xfrm>
            <a:off x="685800" y="2057400"/>
            <a:ext cx="7772400" cy="4038600"/>
          </a:xfrm>
        </p:spPr>
        <p:txBody>
          <a:bodyPr/>
          <a:lstStyle/>
          <a:p>
            <a:r>
              <a:rPr lang="en-US" sz="2400">
                <a:solidFill>
                  <a:srgbClr val="FFFF00"/>
                </a:solidFill>
              </a:rPr>
              <a:t>Critical Objectives:</a:t>
            </a:r>
            <a:r>
              <a:rPr lang="en-US" sz="2400">
                <a:solidFill>
                  <a:schemeClr val="bg1"/>
                </a:solidFill>
              </a:rPr>
              <a:t>  Resolve immediate risk through alternative or integrative approaches </a:t>
            </a:r>
          </a:p>
          <a:p>
            <a:r>
              <a:rPr lang="en-US" sz="2400">
                <a:solidFill>
                  <a:srgbClr val="FFFF00"/>
                </a:solidFill>
              </a:rPr>
              <a:t>Response:</a:t>
            </a:r>
            <a:r>
              <a:rPr lang="en-US" sz="2400">
                <a:solidFill>
                  <a:schemeClr val="bg1"/>
                </a:solidFill>
              </a:rPr>
              <a:t> Focus on symptoms and non-invasive methods and selective treatments</a:t>
            </a:r>
          </a:p>
          <a:p>
            <a:r>
              <a:rPr lang="en-US" sz="2400">
                <a:solidFill>
                  <a:srgbClr val="FFFF00"/>
                </a:solidFill>
              </a:rPr>
              <a:t>Paradigm of compromise: </a:t>
            </a:r>
            <a:r>
              <a:rPr lang="en-US" sz="2400">
                <a:solidFill>
                  <a:schemeClr val="bg1"/>
                </a:solidFill>
              </a:rPr>
              <a:t>Selecting the approach with the least side-effects</a:t>
            </a:r>
            <a:endParaRPr lang="en-US" sz="2400">
              <a:solidFill>
                <a:srgbClr val="FFFF00"/>
              </a:solidFill>
            </a:endParaRPr>
          </a:p>
          <a:p>
            <a:r>
              <a:rPr lang="en-US" sz="2400">
                <a:solidFill>
                  <a:srgbClr val="FFFF00"/>
                </a:solidFill>
              </a:rPr>
              <a:t>Result:</a:t>
            </a:r>
            <a:r>
              <a:rPr lang="en-US" sz="2400">
                <a:solidFill>
                  <a:schemeClr val="bg1"/>
                </a:solidFill>
              </a:rPr>
              <a:t>  Remove immediate risk and use various </a:t>
            </a:r>
            <a:r>
              <a:rPr lang="en-US" sz="2400" i="1">
                <a:solidFill>
                  <a:srgbClr val="FFFF00"/>
                </a:solidFill>
              </a:rPr>
              <a:t>least harmful</a:t>
            </a:r>
            <a:r>
              <a:rPr lang="en-US" sz="2400">
                <a:solidFill>
                  <a:schemeClr val="bg1"/>
                </a:solidFill>
              </a:rPr>
              <a:t> treatments with mixed focus and applications (e.g. mind-body – looks at attitude of pedestrian – visualize “no cars” while walking across street)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dissolve">
                                      <p:cBhvr>
                                        <p:cTn id="7" dur="500"/>
                                        <p:tgtEl>
                                          <p:spTgt spid="614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147">
                                            <p:txEl>
                                              <p:pRg st="0" end="0"/>
                                            </p:txEl>
                                          </p:spTgt>
                                        </p:tgtEl>
                                        <p:attrNameLst>
                                          <p:attrName>style.visibility</p:attrName>
                                        </p:attrNameLst>
                                      </p:cBhvr>
                                      <p:to>
                                        <p:strVal val="visible"/>
                                      </p:to>
                                    </p:set>
                                    <p:anim calcmode="lin" valueType="num">
                                      <p:cBhvr additive="base">
                                        <p:cTn id="12" dur="500" fill="hold"/>
                                        <p:tgtEl>
                                          <p:spTgt spid="6147">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1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147">
                                            <p:txEl>
                                              <p:pRg st="1" end="1"/>
                                            </p:txEl>
                                          </p:spTgt>
                                        </p:tgtEl>
                                        <p:attrNameLst>
                                          <p:attrName>style.visibility</p:attrName>
                                        </p:attrNameLst>
                                      </p:cBhvr>
                                      <p:to>
                                        <p:strVal val="visible"/>
                                      </p:to>
                                    </p:set>
                                    <p:anim calcmode="lin" valueType="num">
                                      <p:cBhvr additive="base">
                                        <p:cTn id="18" dur="500" fill="hold"/>
                                        <p:tgtEl>
                                          <p:spTgt spid="6147">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147">
                                            <p:txEl>
                                              <p:pRg st="2" end="2"/>
                                            </p:txEl>
                                          </p:spTgt>
                                        </p:tgtEl>
                                        <p:attrNameLst>
                                          <p:attrName>style.visibility</p:attrName>
                                        </p:attrNameLst>
                                      </p:cBhvr>
                                      <p:to>
                                        <p:strVal val="visible"/>
                                      </p:to>
                                    </p:set>
                                    <p:anim calcmode="lin" valueType="num">
                                      <p:cBhvr additive="base">
                                        <p:cTn id="24" dur="500" fill="hold"/>
                                        <p:tgtEl>
                                          <p:spTgt spid="6147">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14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147">
                                            <p:txEl>
                                              <p:pRg st="3" end="3"/>
                                            </p:txEl>
                                          </p:spTgt>
                                        </p:tgtEl>
                                        <p:attrNameLst>
                                          <p:attrName>style.visibility</p:attrName>
                                        </p:attrNameLst>
                                      </p:cBhvr>
                                      <p:to>
                                        <p:strVal val="visible"/>
                                      </p:to>
                                    </p:set>
                                    <p:anim calcmode="lin" valueType="num">
                                      <p:cBhvr additive="base">
                                        <p:cTn id="30" dur="500" fill="hold"/>
                                        <p:tgtEl>
                                          <p:spTgt spid="6147">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14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6" grpId="0" autoUpdateAnimBg="0"/>
      <p:bldP spid="6147" grpId="0" build="p"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1417638" y="1058863"/>
            <a:ext cx="6308725" cy="557212"/>
          </a:xfrm>
          <a:noFill/>
          <a:ln/>
        </p:spPr>
        <p:txBody>
          <a:bodyPr/>
          <a:lstStyle/>
          <a:p>
            <a:r>
              <a:rPr lang="en-US" sz="3100"/>
              <a:t>Current Status and Implications</a:t>
            </a:r>
          </a:p>
        </p:txBody>
      </p:sp>
      <p:sp>
        <p:nvSpPr>
          <p:cNvPr id="31747" name="Rectangle 3"/>
          <p:cNvSpPr>
            <a:spLocks noGrp="1" noChangeArrowheads="1"/>
          </p:cNvSpPr>
          <p:nvPr>
            <p:ph type="body" idx="1"/>
          </p:nvPr>
        </p:nvSpPr>
        <p:spPr>
          <a:xfrm>
            <a:off x="1009650" y="2057400"/>
            <a:ext cx="7372350" cy="4114800"/>
          </a:xfrm>
          <a:noFill/>
          <a:ln/>
        </p:spPr>
        <p:txBody>
          <a:bodyPr/>
          <a:lstStyle/>
          <a:p>
            <a:pPr>
              <a:spcBef>
                <a:spcPct val="40000"/>
              </a:spcBef>
            </a:pPr>
            <a:r>
              <a:rPr lang="en-US" sz="2500"/>
              <a:t>Medical records currently under review</a:t>
            </a:r>
          </a:p>
          <a:p>
            <a:pPr>
              <a:spcBef>
                <a:spcPct val="40000"/>
              </a:spcBef>
            </a:pPr>
            <a:r>
              <a:rPr lang="en-US" sz="2500"/>
              <a:t>Preliminary review of cases indicate several with recovery that may be attributable to macrobiotics</a:t>
            </a:r>
          </a:p>
          <a:p>
            <a:pPr lvl="1">
              <a:spcBef>
                <a:spcPct val="40000"/>
              </a:spcBef>
            </a:pPr>
            <a:r>
              <a:rPr lang="en-US" sz="2300"/>
              <a:t>Includes pancreatic cancer, inflammatory breast cancer, malignant melanoma</a:t>
            </a:r>
          </a:p>
          <a:p>
            <a:pPr>
              <a:spcBef>
                <a:spcPct val="40000"/>
              </a:spcBef>
            </a:pPr>
            <a:r>
              <a:rPr lang="en-US" sz="2500"/>
              <a:t>Impact may be justification for subsequent, more compelling studies</a:t>
            </a:r>
          </a:p>
          <a:p>
            <a:pPr>
              <a:spcBef>
                <a:spcPct val="40000"/>
              </a:spcBef>
            </a:pPr>
            <a:r>
              <a:rPr lang="en-US" sz="2500"/>
              <a:t>Funding from the CDC is enabling completion of this project </a:t>
            </a:r>
            <a:r>
              <a:rPr lang="en-US" sz="2100" i="1"/>
              <a:t>(J. Teas, University of South Carolina, PI)</a:t>
            </a:r>
            <a:endParaRPr lang="en-US" sz="2500"/>
          </a:p>
        </p:txBody>
      </p:sp>
      <p:sp>
        <p:nvSpPr>
          <p:cNvPr id="31748" name="Line 4"/>
          <p:cNvSpPr>
            <a:spLocks noChangeShapeType="1"/>
          </p:cNvSpPr>
          <p:nvPr/>
        </p:nvSpPr>
        <p:spPr bwMode="auto">
          <a:xfrm>
            <a:off x="685800" y="1828800"/>
            <a:ext cx="7772400" cy="0"/>
          </a:xfrm>
          <a:prstGeom prst="line">
            <a:avLst/>
          </a:prstGeom>
          <a:noFill/>
          <a:ln w="25400">
            <a:solidFill>
              <a:schemeClr val="hlink"/>
            </a:solidFill>
            <a:round/>
            <a:headEnd/>
            <a:tailEnd/>
          </a:ln>
          <a:effectLst/>
        </p:spPr>
        <p:txBody>
          <a:bodyPr wrap="none" anchor="ctr"/>
          <a:lstStyle/>
          <a:p>
            <a:endParaRPr lang="en-US"/>
          </a:p>
        </p:txBody>
      </p:sp>
      <p:sp>
        <p:nvSpPr>
          <p:cNvPr id="31749" name="Rectangle 5"/>
          <p:cNvSpPr>
            <a:spLocks noChangeArrowheads="1"/>
          </p:cNvSpPr>
          <p:nvPr/>
        </p:nvSpPr>
        <p:spPr bwMode="auto">
          <a:xfrm>
            <a:off x="1636713" y="533400"/>
            <a:ext cx="5870575" cy="428625"/>
          </a:xfrm>
          <a:prstGeom prst="rect">
            <a:avLst/>
          </a:prstGeom>
          <a:noFill/>
          <a:ln w="12700">
            <a:noFill/>
            <a:miter lim="800000"/>
            <a:headEnd/>
            <a:tailEnd/>
          </a:ln>
          <a:effectLst/>
        </p:spPr>
        <p:txBody>
          <a:bodyPr lIns="126682" tIns="62230" rIns="126682" bIns="62230">
            <a:spAutoFit/>
          </a:bodyPr>
          <a:lstStyle/>
          <a:p>
            <a:pPr algn="ctr" defTabSz="1279525">
              <a:spcBef>
                <a:spcPct val="50000"/>
              </a:spcBef>
            </a:pPr>
            <a:r>
              <a:rPr lang="en-US" sz="2000" b="1">
                <a:solidFill>
                  <a:srgbClr val="FF5008"/>
                </a:solidFill>
              </a:rPr>
              <a:t>Study of the Macrobiotic Approach to Cancer</a:t>
            </a:r>
          </a:p>
        </p:txBody>
      </p:sp>
    </p:spTree>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a:xfrm>
            <a:off x="685800" y="609600"/>
            <a:ext cx="7772400" cy="1066800"/>
          </a:xfrm>
        </p:spPr>
        <p:txBody>
          <a:bodyPr/>
          <a:lstStyle/>
          <a:p>
            <a:r>
              <a:rPr lang="en-US" sz="3600"/>
              <a:t>The Macrobiotic Diet in Cancer:</a:t>
            </a:r>
            <a:br>
              <a:rPr lang="en-US" sz="3600"/>
            </a:br>
            <a:r>
              <a:rPr lang="en-US" sz="3600"/>
              <a:t>Future Directions</a:t>
            </a:r>
          </a:p>
        </p:txBody>
      </p:sp>
      <p:sp>
        <p:nvSpPr>
          <p:cNvPr id="61443" name="Rectangle 3"/>
          <p:cNvSpPr>
            <a:spLocks noGrp="1" noChangeArrowheads="1"/>
          </p:cNvSpPr>
          <p:nvPr>
            <p:ph type="body" idx="1"/>
          </p:nvPr>
        </p:nvSpPr>
        <p:spPr>
          <a:xfrm>
            <a:off x="762000" y="2286000"/>
            <a:ext cx="7620000" cy="3810000"/>
          </a:xfrm>
        </p:spPr>
        <p:txBody>
          <a:bodyPr/>
          <a:lstStyle/>
          <a:p>
            <a:pPr>
              <a:lnSpc>
                <a:spcPct val="95000"/>
              </a:lnSpc>
              <a:spcBef>
                <a:spcPct val="25000"/>
              </a:spcBef>
            </a:pPr>
            <a:r>
              <a:rPr lang="en-US" sz="3200"/>
              <a:t>Completion of best case series</a:t>
            </a:r>
          </a:p>
          <a:p>
            <a:pPr>
              <a:lnSpc>
                <a:spcPct val="95000"/>
              </a:lnSpc>
              <a:spcBef>
                <a:spcPct val="25000"/>
              </a:spcBef>
            </a:pPr>
            <a:r>
              <a:rPr lang="en-US" sz="3200"/>
              <a:t>Understanding motivations and barriers underlying use of macrobiotics</a:t>
            </a:r>
          </a:p>
          <a:p>
            <a:pPr>
              <a:lnSpc>
                <a:spcPct val="95000"/>
              </a:lnSpc>
              <a:spcBef>
                <a:spcPct val="25000"/>
              </a:spcBef>
            </a:pPr>
            <a:r>
              <a:rPr lang="en-US" sz="3200"/>
              <a:t>Possible observational (prospective) studies of people with cancer who seek macrobiotics</a:t>
            </a:r>
          </a:p>
          <a:p>
            <a:pPr>
              <a:lnSpc>
                <a:spcPct val="95000"/>
              </a:lnSpc>
              <a:spcBef>
                <a:spcPct val="25000"/>
              </a:spcBef>
            </a:pPr>
            <a:r>
              <a:rPr lang="en-US" sz="3200"/>
              <a:t>Randomized trials of efficacy</a:t>
            </a:r>
          </a:p>
        </p:txBody>
      </p:sp>
      <p:sp>
        <p:nvSpPr>
          <p:cNvPr id="61444" name="Line 4"/>
          <p:cNvSpPr>
            <a:spLocks noChangeShapeType="1"/>
          </p:cNvSpPr>
          <p:nvPr/>
        </p:nvSpPr>
        <p:spPr bwMode="auto">
          <a:xfrm>
            <a:off x="685800" y="1905000"/>
            <a:ext cx="7772400" cy="0"/>
          </a:xfrm>
          <a:prstGeom prst="line">
            <a:avLst/>
          </a:prstGeom>
          <a:noFill/>
          <a:ln w="25400">
            <a:solidFill>
              <a:schemeClr val="hlink"/>
            </a:solidFill>
            <a:round/>
            <a:headEnd/>
            <a:tailEnd/>
          </a:ln>
          <a:effectLst/>
        </p:spPr>
        <p:txBody>
          <a:bodyPr wrap="none" anchor="ctr"/>
          <a:lstStyle/>
          <a:p>
            <a:endParaRPr lang="en-US"/>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685800" y="381000"/>
            <a:ext cx="7772400" cy="1143000"/>
          </a:xfrm>
        </p:spPr>
        <p:txBody>
          <a:bodyPr/>
          <a:lstStyle/>
          <a:p>
            <a:r>
              <a:rPr lang="en-US" sz="4800" dirty="0" smtClean="0">
                <a:solidFill>
                  <a:srgbClr val="FFFF00"/>
                </a:solidFill>
              </a:rPr>
              <a:t>Study Results</a:t>
            </a:r>
            <a:endParaRPr lang="en-US" sz="4000" i="1" dirty="0">
              <a:solidFill>
                <a:srgbClr val="FFFF00"/>
              </a:solidFill>
            </a:endParaRPr>
          </a:p>
        </p:txBody>
      </p:sp>
      <p:sp>
        <p:nvSpPr>
          <p:cNvPr id="77827" name="Rectangle 3"/>
          <p:cNvSpPr>
            <a:spLocks noGrp="1" noChangeArrowheads="1"/>
          </p:cNvSpPr>
          <p:nvPr>
            <p:ph type="body" idx="1"/>
          </p:nvPr>
        </p:nvSpPr>
        <p:spPr>
          <a:xfrm>
            <a:off x="647700" y="1295400"/>
            <a:ext cx="7848600" cy="5334000"/>
          </a:xfrm>
        </p:spPr>
        <p:txBody>
          <a:bodyPr/>
          <a:lstStyle/>
          <a:p>
            <a:pPr marL="609600" indent="-609600">
              <a:lnSpc>
                <a:spcPct val="95000"/>
              </a:lnSpc>
              <a:spcBef>
                <a:spcPct val="30000"/>
              </a:spcBef>
              <a:buFontTx/>
              <a:buAutoNum type="arabicPeriod"/>
            </a:pPr>
            <a:r>
              <a:rPr lang="en-US" sz="3600" dirty="0" smtClean="0">
                <a:solidFill>
                  <a:schemeClr val="bg1"/>
                </a:solidFill>
              </a:rPr>
              <a:t>The Study ran out of funding in 1995</a:t>
            </a:r>
            <a:endParaRPr lang="en-US" sz="3600" dirty="0">
              <a:solidFill>
                <a:schemeClr val="bg1"/>
              </a:solidFill>
            </a:endParaRPr>
          </a:p>
          <a:p>
            <a:pPr marL="609600" indent="-609600">
              <a:lnSpc>
                <a:spcPct val="95000"/>
              </a:lnSpc>
              <a:spcBef>
                <a:spcPct val="30000"/>
              </a:spcBef>
              <a:buFontTx/>
              <a:buAutoNum type="arabicPeriod"/>
            </a:pPr>
            <a:r>
              <a:rPr lang="en-US" sz="3600" dirty="0" smtClean="0">
                <a:solidFill>
                  <a:schemeClr val="bg1"/>
                </a:solidFill>
              </a:rPr>
              <a:t>For six years the study lay dormant but was resurrected in 1999 because of reduced criteria of NCI only requiring 6 cases. (</a:t>
            </a:r>
            <a:r>
              <a:rPr lang="en-US" sz="3600" i="1" dirty="0" smtClean="0">
                <a:solidFill>
                  <a:schemeClr val="bg1"/>
                </a:solidFill>
              </a:rPr>
              <a:t>This was during the Clinton Administration and after a report in the New England Journal of Medicine showing the prevalence of Alternative Medicine)</a:t>
            </a:r>
            <a:endParaRPr lang="en-US" sz="3600" dirty="0" smtClean="0">
              <a:solidFill>
                <a:schemeClr val="bg1"/>
              </a:solidFill>
            </a:endParaRPr>
          </a:p>
          <a:p>
            <a:pPr marL="609600" indent="-609600">
              <a:lnSpc>
                <a:spcPct val="95000"/>
              </a:lnSpc>
              <a:spcBef>
                <a:spcPct val="30000"/>
              </a:spcBef>
              <a:buFontTx/>
              <a:buAutoNum type="arabicPeriod"/>
            </a:pPr>
            <a:endParaRPr lang="en-US" sz="3600" dirty="0">
              <a:solidFill>
                <a:schemeClr val="bg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7826"/>
                                        </p:tgtEl>
                                        <p:attrNameLst>
                                          <p:attrName>style.visibility</p:attrName>
                                        </p:attrNameLst>
                                      </p:cBhvr>
                                      <p:to>
                                        <p:strVal val="visible"/>
                                      </p:to>
                                    </p:set>
                                    <p:animEffect transition="in" filter="dissolve">
                                      <p:cBhvr>
                                        <p:cTn id="7" dur="500"/>
                                        <p:tgtEl>
                                          <p:spTgt spid="7782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7827"/>
                                        </p:tgtEl>
                                        <p:attrNameLst>
                                          <p:attrName>style.visibility</p:attrName>
                                        </p:attrNameLst>
                                      </p:cBhvr>
                                      <p:to>
                                        <p:strVal val="visible"/>
                                      </p:to>
                                    </p:set>
                                    <p:animEffect transition="in" filter="dissolve">
                                      <p:cBhvr>
                                        <p:cTn id="11" dur="5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6" grpId="0" autoUpdateAnimBg="0"/>
      <p:bldP spid="77827"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685800" y="228600"/>
            <a:ext cx="7772400" cy="1143000"/>
          </a:xfrm>
        </p:spPr>
        <p:txBody>
          <a:bodyPr/>
          <a:lstStyle/>
          <a:p>
            <a:r>
              <a:rPr lang="en-US" sz="4800" dirty="0" smtClean="0">
                <a:solidFill>
                  <a:srgbClr val="FFFF00"/>
                </a:solidFill>
              </a:rPr>
              <a:t>NCI Macrobiotic Presentation</a:t>
            </a:r>
            <a:endParaRPr lang="en-US" sz="4000" i="1" dirty="0">
              <a:solidFill>
                <a:srgbClr val="FFFF00"/>
              </a:solidFill>
            </a:endParaRPr>
          </a:p>
        </p:txBody>
      </p:sp>
      <p:sp>
        <p:nvSpPr>
          <p:cNvPr id="77827" name="Rectangle 3"/>
          <p:cNvSpPr>
            <a:spLocks noGrp="1" noChangeArrowheads="1"/>
          </p:cNvSpPr>
          <p:nvPr>
            <p:ph type="body" idx="1"/>
          </p:nvPr>
        </p:nvSpPr>
        <p:spPr>
          <a:xfrm>
            <a:off x="647700" y="1295400"/>
            <a:ext cx="7848600" cy="5334000"/>
          </a:xfrm>
        </p:spPr>
        <p:txBody>
          <a:bodyPr/>
          <a:lstStyle/>
          <a:p>
            <a:pPr marL="609600" indent="-609600">
              <a:lnSpc>
                <a:spcPct val="95000"/>
              </a:lnSpc>
              <a:spcBef>
                <a:spcPct val="30000"/>
              </a:spcBef>
              <a:buFontTx/>
              <a:buAutoNum type="arabicPeriod"/>
            </a:pPr>
            <a:r>
              <a:rPr lang="en-US" sz="3600" dirty="0" smtClean="0">
                <a:solidFill>
                  <a:schemeClr val="bg1"/>
                </a:solidFill>
              </a:rPr>
              <a:t>In 2002 the </a:t>
            </a:r>
            <a:r>
              <a:rPr lang="en-US" sz="3600" dirty="0" err="1" smtClean="0">
                <a:solidFill>
                  <a:schemeClr val="bg1"/>
                </a:solidFill>
              </a:rPr>
              <a:t>Kushi</a:t>
            </a:r>
            <a:r>
              <a:rPr lang="en-US" sz="3600" dirty="0" smtClean="0">
                <a:solidFill>
                  <a:schemeClr val="bg1"/>
                </a:solidFill>
              </a:rPr>
              <a:t> Institute presented its Best Cases to the National Cancer Institute’s Cancer Advisory Panel for Complementary and Alternative Medicine.</a:t>
            </a:r>
            <a:endParaRPr lang="en-US" sz="3600" dirty="0">
              <a:solidFill>
                <a:schemeClr val="bg1"/>
              </a:solidFill>
            </a:endParaRPr>
          </a:p>
          <a:p>
            <a:pPr marL="609600" indent="-609600">
              <a:lnSpc>
                <a:spcPct val="95000"/>
              </a:lnSpc>
              <a:spcBef>
                <a:spcPct val="30000"/>
              </a:spcBef>
              <a:buFontTx/>
              <a:buAutoNum type="arabicPeriod"/>
            </a:pPr>
            <a:r>
              <a:rPr lang="en-US" sz="3600" dirty="0" smtClean="0">
                <a:solidFill>
                  <a:schemeClr val="bg1"/>
                </a:solidFill>
              </a:rPr>
              <a:t>The presentation includes detailed medical records of 6 cases of clients with terminal cancer who used only macrobiotics.</a:t>
            </a:r>
            <a:endParaRPr lang="en-US" sz="3600" dirty="0">
              <a:solidFill>
                <a:schemeClr val="bg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7826"/>
                                        </p:tgtEl>
                                        <p:attrNameLst>
                                          <p:attrName>style.visibility</p:attrName>
                                        </p:attrNameLst>
                                      </p:cBhvr>
                                      <p:to>
                                        <p:strVal val="visible"/>
                                      </p:to>
                                    </p:set>
                                    <p:animEffect transition="in" filter="dissolve">
                                      <p:cBhvr>
                                        <p:cTn id="7" dur="500"/>
                                        <p:tgtEl>
                                          <p:spTgt spid="7782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7827"/>
                                        </p:tgtEl>
                                        <p:attrNameLst>
                                          <p:attrName>style.visibility</p:attrName>
                                        </p:attrNameLst>
                                      </p:cBhvr>
                                      <p:to>
                                        <p:strVal val="visible"/>
                                      </p:to>
                                    </p:set>
                                    <p:animEffect transition="in" filter="dissolve">
                                      <p:cBhvr>
                                        <p:cTn id="11" dur="5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6" grpId="0" autoUpdateAnimBg="0"/>
      <p:bldP spid="77827"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p:txBody>
          <a:bodyPr/>
          <a:lstStyle/>
          <a:p>
            <a:r>
              <a:rPr lang="en-US"/>
              <a:t>EN</a:t>
            </a:r>
          </a:p>
        </p:txBody>
      </p:sp>
      <p:sp>
        <p:nvSpPr>
          <p:cNvPr id="2051" name="Rectangle 3"/>
          <p:cNvSpPr>
            <a:spLocks noGrp="1" noChangeArrowheads="1"/>
          </p:cNvSpPr>
          <p:nvPr>
            <p:ph type="body" idx="1"/>
          </p:nvPr>
        </p:nvSpPr>
        <p:spPr/>
        <p:txBody>
          <a:bodyPr/>
          <a:lstStyle/>
          <a:p>
            <a:r>
              <a:rPr lang="en-US"/>
              <a:t>39 yo female diagnosed with endometrial CA on 4-16-80 </a:t>
            </a:r>
          </a:p>
          <a:p>
            <a:pPr lvl="1">
              <a:buFontTx/>
              <a:buNone/>
            </a:pPr>
            <a:r>
              <a:rPr lang="en-US"/>
              <a:t>Metastases first noted in Sept. 1982</a:t>
            </a:r>
          </a:p>
          <a:p>
            <a:pPr lvl="1">
              <a:buFontTx/>
              <a:buNone/>
            </a:pPr>
            <a:r>
              <a:rPr lang="en-US"/>
              <a:t>Macrobiotic diet Feb, 1983</a:t>
            </a:r>
          </a:p>
          <a:p>
            <a:pPr lvl="1">
              <a:buFontTx/>
              <a:buNone/>
            </a:pPr>
            <a:r>
              <a:rPr lang="en-US"/>
              <a:t>Only slides of x-rays available (from conference at St. Barnabas hospital in 1984)</a:t>
            </a:r>
          </a:p>
        </p:txBody>
      </p:sp>
      <p:sp>
        <p:nvSpPr>
          <p:cNvPr id="4" name="Rectangle 2"/>
          <p:cNvSpPr txBox="1">
            <a:spLocks noChangeArrowheads="1"/>
          </p:cNvSpPr>
          <p:nvPr/>
        </p:nvSpPr>
        <p:spPr bwMode="auto">
          <a:xfrm>
            <a:off x="838200" y="7620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0" i="0" u="none" strike="noStrike" kern="0" cap="none" spc="0" normalizeH="0" baseline="0" noProof="0" smtClean="0">
                <a:ln>
                  <a:noFill/>
                </a:ln>
                <a:solidFill>
                  <a:srgbClr val="FFFF00"/>
                </a:solidFill>
                <a:effectLst/>
                <a:uLnTx/>
                <a:uFillTx/>
                <a:latin typeface="+mj-lt"/>
                <a:ea typeface="+mj-ea"/>
                <a:cs typeface="+mj-cs"/>
              </a:rPr>
              <a:t>EN</a:t>
            </a:r>
          </a:p>
        </p:txBody>
      </p:sp>
      <p:sp>
        <p:nvSpPr>
          <p:cNvPr id="5" name="Rectangle 3"/>
          <p:cNvSpPr txBox="1">
            <a:spLocks noChangeArrowheads="1"/>
          </p:cNvSpPr>
          <p:nvPr/>
        </p:nvSpPr>
        <p:spPr bwMode="auto">
          <a:xfrm>
            <a:off x="838200" y="2133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200" b="0" i="0" u="none" strike="noStrike" kern="0" cap="none" spc="0" normalizeH="0" baseline="0" noProof="0" smtClean="0">
                <a:ln>
                  <a:noFill/>
                </a:ln>
                <a:solidFill>
                  <a:schemeClr val="bg1"/>
                </a:solidFill>
                <a:effectLst/>
                <a:uLnTx/>
                <a:uFillTx/>
                <a:latin typeface="+mn-lt"/>
                <a:ea typeface="+mn-ea"/>
                <a:cs typeface="+mn-cs"/>
              </a:rPr>
              <a:t>39 yo female diagnosed with endometrial CA on 4-16-80 </a:t>
            </a:r>
          </a:p>
          <a:p>
            <a:pPr marL="742950" marR="0" lvl="1" indent="-285750" algn="l" defTabSz="914400" rtl="0" eaLnBrk="1" fontAlgn="base" latinLnBrk="0" hangingPunct="1">
              <a:lnSpc>
                <a:spcPct val="100000"/>
              </a:lnSpc>
              <a:spcBef>
                <a:spcPct val="20000"/>
              </a:spcBef>
              <a:spcAft>
                <a:spcPct val="0"/>
              </a:spcAft>
              <a:buClrTx/>
              <a:buSzTx/>
              <a:buFontTx/>
              <a:buNone/>
              <a:tabLst/>
              <a:defRPr/>
            </a:pPr>
            <a:r>
              <a:rPr kumimoji="0" lang="en-US" sz="2800" b="0" i="0" u="none" strike="noStrike" kern="0" cap="none" spc="0" normalizeH="0" baseline="0" noProof="0" smtClean="0">
                <a:ln>
                  <a:noFill/>
                </a:ln>
                <a:solidFill>
                  <a:schemeClr val="bg1"/>
                </a:solidFill>
                <a:effectLst/>
                <a:uLnTx/>
                <a:uFillTx/>
                <a:latin typeface="+mn-lt"/>
              </a:rPr>
              <a:t>Metastases first noted in Sept. 1982</a:t>
            </a:r>
          </a:p>
          <a:p>
            <a:pPr marL="742950" marR="0" lvl="1" indent="-285750" algn="l" defTabSz="914400" rtl="0" eaLnBrk="1" fontAlgn="base" latinLnBrk="0" hangingPunct="1">
              <a:lnSpc>
                <a:spcPct val="100000"/>
              </a:lnSpc>
              <a:spcBef>
                <a:spcPct val="20000"/>
              </a:spcBef>
              <a:spcAft>
                <a:spcPct val="0"/>
              </a:spcAft>
              <a:buClrTx/>
              <a:buSzTx/>
              <a:buFontTx/>
              <a:buNone/>
              <a:tabLst/>
              <a:defRPr/>
            </a:pPr>
            <a:r>
              <a:rPr kumimoji="0" lang="en-US" sz="2800" b="0" i="0" u="none" strike="noStrike" kern="0" cap="none" spc="0" normalizeH="0" baseline="0" noProof="0" smtClean="0">
                <a:ln>
                  <a:noFill/>
                </a:ln>
                <a:solidFill>
                  <a:schemeClr val="bg1"/>
                </a:solidFill>
                <a:effectLst/>
                <a:uLnTx/>
                <a:uFillTx/>
                <a:latin typeface="+mn-lt"/>
              </a:rPr>
              <a:t>Macrobiotic diet Feb, 1983</a:t>
            </a:r>
          </a:p>
          <a:p>
            <a:pPr marL="742950" marR="0" lvl="1" indent="-285750" algn="l" defTabSz="914400" rtl="0" eaLnBrk="1" fontAlgn="base" latinLnBrk="0" hangingPunct="1">
              <a:lnSpc>
                <a:spcPct val="100000"/>
              </a:lnSpc>
              <a:spcBef>
                <a:spcPct val="20000"/>
              </a:spcBef>
              <a:spcAft>
                <a:spcPct val="0"/>
              </a:spcAft>
              <a:buClrTx/>
              <a:buSzTx/>
              <a:buFontTx/>
              <a:buNone/>
              <a:tabLst/>
              <a:defRPr/>
            </a:pPr>
            <a:r>
              <a:rPr kumimoji="0" lang="en-US" sz="2800" b="0" i="0" u="none" strike="noStrike" kern="0" cap="none" spc="0" normalizeH="0" baseline="0" noProof="0" smtClean="0">
                <a:ln>
                  <a:noFill/>
                </a:ln>
                <a:solidFill>
                  <a:schemeClr val="bg1"/>
                </a:solidFill>
                <a:effectLst/>
                <a:uLnTx/>
                <a:uFillTx/>
                <a:latin typeface="+mn-lt"/>
              </a:rPr>
              <a:t>Only slides of x-rays available (from conference at St. Barnabas hospital in 1984)</a:t>
            </a:r>
            <a:endParaRPr kumimoji="0" lang="en-US" sz="2800" b="0" i="0" u="none" strike="noStrike" kern="0" cap="none" spc="0" normalizeH="0" baseline="0" noProof="0" dirty="0" smtClean="0">
              <a:ln>
                <a:noFill/>
              </a:ln>
              <a:solidFill>
                <a:schemeClr val="bg1"/>
              </a:solidFill>
              <a:effectLst/>
              <a:uLnTx/>
              <a:uFillTx/>
              <a:latin typeface="+mn-lt"/>
            </a:endParaRP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D:\Images\CAPCOM\EN\EN 1-8-83.tif"/>
          <p:cNvPicPr>
            <a:picLocks noChangeAspect="1" noChangeArrowheads="1"/>
          </p:cNvPicPr>
          <p:nvPr/>
        </p:nvPicPr>
        <p:blipFill>
          <a:blip r:embed="rId2" cstate="print"/>
          <a:srcRect/>
          <a:stretch>
            <a:fillRect/>
          </a:stretch>
        </p:blipFill>
        <p:spPr bwMode="auto">
          <a:xfrm>
            <a:off x="228600" y="228600"/>
            <a:ext cx="4230688" cy="4572000"/>
          </a:xfrm>
          <a:prstGeom prst="rect">
            <a:avLst/>
          </a:prstGeom>
          <a:noFill/>
        </p:spPr>
      </p:pic>
      <p:pic>
        <p:nvPicPr>
          <p:cNvPr id="3075" name="Picture 3" descr="D:\Images\CAPCOM\EN\EN1-8-83.tif"/>
          <p:cNvPicPr>
            <a:picLocks noChangeAspect="1" noChangeArrowheads="1"/>
          </p:cNvPicPr>
          <p:nvPr/>
        </p:nvPicPr>
        <p:blipFill>
          <a:blip r:embed="rId3" cstate="print"/>
          <a:srcRect/>
          <a:stretch>
            <a:fillRect/>
          </a:stretch>
        </p:blipFill>
        <p:spPr bwMode="auto">
          <a:xfrm>
            <a:off x="4648200" y="306388"/>
            <a:ext cx="4495800" cy="4422775"/>
          </a:xfrm>
          <a:prstGeom prst="rect">
            <a:avLst/>
          </a:prstGeom>
          <a:noFill/>
        </p:spPr>
      </p:pic>
      <p:sp>
        <p:nvSpPr>
          <p:cNvPr id="3076" name="Rectangle 4"/>
          <p:cNvSpPr>
            <a:spLocks noChangeArrowheads="1"/>
          </p:cNvSpPr>
          <p:nvPr/>
        </p:nvSpPr>
        <p:spPr bwMode="auto">
          <a:xfrm>
            <a:off x="3581400" y="5334000"/>
            <a:ext cx="1743075" cy="466725"/>
          </a:xfrm>
          <a:prstGeom prst="rect">
            <a:avLst/>
          </a:prstGeom>
          <a:noFill/>
          <a:ln w="9525">
            <a:solidFill>
              <a:schemeClr val="tx1"/>
            </a:solidFill>
            <a:miter lim="800000"/>
            <a:headEnd/>
            <a:tailEnd/>
          </a:ln>
          <a:effectLst/>
        </p:spPr>
        <p:txBody>
          <a:bodyPr wrap="none" anchor="ctr">
            <a:spAutoFit/>
          </a:bodyPr>
          <a:lstStyle/>
          <a:p>
            <a:pPr algn="ctr"/>
            <a:r>
              <a:rPr lang="en-US"/>
              <a:t>Jan 18, 1983</a:t>
            </a:r>
          </a:p>
        </p:txBody>
      </p:sp>
      <p:sp>
        <p:nvSpPr>
          <p:cNvPr id="5" name="Rectangle 4"/>
          <p:cNvSpPr>
            <a:spLocks noChangeArrowheads="1"/>
          </p:cNvSpPr>
          <p:nvPr/>
        </p:nvSpPr>
        <p:spPr bwMode="auto">
          <a:xfrm>
            <a:off x="3733800" y="5486400"/>
            <a:ext cx="1743075"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Jan 18, 1983</a:t>
            </a: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D:\Images\CAPCOM\EN\EN 1-18-83 b.tif"/>
          <p:cNvPicPr>
            <a:picLocks noChangeAspect="1" noChangeArrowheads="1"/>
          </p:cNvPicPr>
          <p:nvPr/>
        </p:nvPicPr>
        <p:blipFill>
          <a:blip r:embed="rId2" cstate="print">
            <a:lum bright="12000"/>
          </a:blip>
          <a:srcRect/>
          <a:stretch>
            <a:fillRect/>
          </a:stretch>
        </p:blipFill>
        <p:spPr bwMode="auto">
          <a:xfrm>
            <a:off x="457200" y="381000"/>
            <a:ext cx="2279650" cy="2767013"/>
          </a:xfrm>
          <a:prstGeom prst="rect">
            <a:avLst/>
          </a:prstGeom>
          <a:noFill/>
        </p:spPr>
      </p:pic>
      <p:pic>
        <p:nvPicPr>
          <p:cNvPr id="4099" name="Picture 3" descr="D:\Images\CAPCOM\EN\EN 1-18-83.tif"/>
          <p:cNvPicPr>
            <a:picLocks noChangeAspect="1" noChangeArrowheads="1"/>
          </p:cNvPicPr>
          <p:nvPr/>
        </p:nvPicPr>
        <p:blipFill>
          <a:blip r:embed="rId3" cstate="print">
            <a:lum bright="18000"/>
          </a:blip>
          <a:srcRect/>
          <a:stretch>
            <a:fillRect/>
          </a:stretch>
        </p:blipFill>
        <p:spPr bwMode="auto">
          <a:xfrm>
            <a:off x="457200" y="3200400"/>
            <a:ext cx="2278063" cy="2767013"/>
          </a:xfrm>
          <a:prstGeom prst="rect">
            <a:avLst/>
          </a:prstGeom>
          <a:noFill/>
        </p:spPr>
      </p:pic>
      <p:pic>
        <p:nvPicPr>
          <p:cNvPr id="4100" name="Picture 4" descr="D:\Images\CAPCOM\EN\EN1-8-83 bone.tif"/>
          <p:cNvPicPr>
            <a:picLocks noChangeAspect="1" noChangeArrowheads="1"/>
          </p:cNvPicPr>
          <p:nvPr/>
        </p:nvPicPr>
        <p:blipFill>
          <a:blip r:embed="rId4" cstate="print"/>
          <a:srcRect/>
          <a:stretch>
            <a:fillRect/>
          </a:stretch>
        </p:blipFill>
        <p:spPr bwMode="auto">
          <a:xfrm>
            <a:off x="3505200" y="533400"/>
            <a:ext cx="2195513" cy="3556000"/>
          </a:xfrm>
          <a:prstGeom prst="rect">
            <a:avLst/>
          </a:prstGeom>
          <a:noFill/>
        </p:spPr>
      </p:pic>
      <p:pic>
        <p:nvPicPr>
          <p:cNvPr id="4101" name="Picture 5" descr="D:\Images\CAPCOM\EN\EN7.tif"/>
          <p:cNvPicPr>
            <a:picLocks noChangeAspect="1" noChangeArrowheads="1"/>
          </p:cNvPicPr>
          <p:nvPr/>
        </p:nvPicPr>
        <p:blipFill>
          <a:blip r:embed="rId5" cstate="print"/>
          <a:srcRect/>
          <a:stretch>
            <a:fillRect/>
          </a:stretch>
        </p:blipFill>
        <p:spPr bwMode="auto">
          <a:xfrm>
            <a:off x="6019800" y="457200"/>
            <a:ext cx="2928938" cy="3554413"/>
          </a:xfrm>
          <a:prstGeom prst="rect">
            <a:avLst/>
          </a:prstGeom>
          <a:noFill/>
        </p:spPr>
      </p:pic>
      <p:sp>
        <p:nvSpPr>
          <p:cNvPr id="4102" name="Rectangle 6"/>
          <p:cNvSpPr>
            <a:spLocks noChangeArrowheads="1"/>
          </p:cNvSpPr>
          <p:nvPr/>
        </p:nvSpPr>
        <p:spPr bwMode="auto">
          <a:xfrm>
            <a:off x="4157663" y="4953000"/>
            <a:ext cx="1743075" cy="466725"/>
          </a:xfrm>
          <a:prstGeom prst="rect">
            <a:avLst/>
          </a:prstGeom>
          <a:noFill/>
          <a:ln w="9525">
            <a:solidFill>
              <a:schemeClr val="tx1"/>
            </a:solidFill>
            <a:miter lim="800000"/>
            <a:headEnd/>
            <a:tailEnd/>
          </a:ln>
          <a:effectLst/>
        </p:spPr>
        <p:txBody>
          <a:bodyPr wrap="none" anchor="ctr">
            <a:spAutoFit/>
          </a:bodyPr>
          <a:lstStyle/>
          <a:p>
            <a:pPr algn="ctr"/>
            <a:r>
              <a:rPr lang="en-US">
                <a:solidFill>
                  <a:srgbClr val="FFFF00"/>
                </a:solidFill>
              </a:rPr>
              <a:t>Jan 18, 1983</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D:\Images\CAPCOM\EN\EN 2-19-85.tif"/>
          <p:cNvPicPr>
            <a:picLocks noChangeAspect="1" noChangeArrowheads="1"/>
          </p:cNvPicPr>
          <p:nvPr/>
        </p:nvPicPr>
        <p:blipFill>
          <a:blip r:embed="rId2" cstate="print"/>
          <a:srcRect/>
          <a:stretch>
            <a:fillRect/>
          </a:stretch>
        </p:blipFill>
        <p:spPr bwMode="auto">
          <a:xfrm>
            <a:off x="5257800" y="1600200"/>
            <a:ext cx="3408363" cy="3681413"/>
          </a:xfrm>
          <a:prstGeom prst="rect">
            <a:avLst/>
          </a:prstGeom>
          <a:noFill/>
        </p:spPr>
      </p:pic>
      <p:pic>
        <p:nvPicPr>
          <p:cNvPr id="5123" name="Picture 3" descr="D:\Images\CAPCOM\EN\EN2-19-85.tif"/>
          <p:cNvPicPr>
            <a:picLocks noChangeAspect="1" noChangeArrowheads="1"/>
          </p:cNvPicPr>
          <p:nvPr/>
        </p:nvPicPr>
        <p:blipFill>
          <a:blip r:embed="rId3" cstate="print"/>
          <a:srcRect/>
          <a:stretch>
            <a:fillRect/>
          </a:stretch>
        </p:blipFill>
        <p:spPr bwMode="auto">
          <a:xfrm>
            <a:off x="1219200" y="1447800"/>
            <a:ext cx="3408363" cy="3681413"/>
          </a:xfrm>
          <a:prstGeom prst="rect">
            <a:avLst/>
          </a:prstGeom>
          <a:noFill/>
        </p:spPr>
      </p:pic>
      <p:sp>
        <p:nvSpPr>
          <p:cNvPr id="5124" name="Rectangle 4"/>
          <p:cNvSpPr>
            <a:spLocks noChangeArrowheads="1"/>
          </p:cNvSpPr>
          <p:nvPr/>
        </p:nvSpPr>
        <p:spPr bwMode="auto">
          <a:xfrm>
            <a:off x="2074863" y="5562600"/>
            <a:ext cx="1793875" cy="466725"/>
          </a:xfrm>
          <a:prstGeom prst="rect">
            <a:avLst/>
          </a:prstGeom>
          <a:noFill/>
          <a:ln w="9525">
            <a:solidFill>
              <a:schemeClr val="tx1"/>
            </a:solidFill>
            <a:miter lim="800000"/>
            <a:headEnd/>
            <a:tailEnd/>
          </a:ln>
          <a:effectLst/>
        </p:spPr>
        <p:txBody>
          <a:bodyPr wrap="none" anchor="ctr">
            <a:spAutoFit/>
          </a:bodyPr>
          <a:lstStyle/>
          <a:p>
            <a:pPr algn="ctr"/>
            <a:r>
              <a:rPr lang="en-US" dirty="0">
                <a:solidFill>
                  <a:srgbClr val="FFFF00"/>
                </a:solidFill>
              </a:rPr>
              <a:t>Feb 19, 1985</a:t>
            </a:r>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p:txBody>
          <a:bodyPr/>
          <a:lstStyle/>
          <a:p>
            <a:r>
              <a:rPr lang="en-US">
                <a:solidFill>
                  <a:srgbClr val="FFFF00"/>
                </a:solidFill>
              </a:rPr>
              <a:t>JM</a:t>
            </a:r>
          </a:p>
        </p:txBody>
      </p:sp>
      <p:sp>
        <p:nvSpPr>
          <p:cNvPr id="2051" name="Rectangle 3"/>
          <p:cNvSpPr>
            <a:spLocks noGrp="1" noChangeArrowheads="1"/>
          </p:cNvSpPr>
          <p:nvPr>
            <p:ph type="body" idx="1"/>
          </p:nvPr>
        </p:nvSpPr>
        <p:spPr/>
        <p:txBody>
          <a:bodyPr/>
          <a:lstStyle/>
          <a:p>
            <a:r>
              <a:rPr lang="en-US" dirty="0">
                <a:solidFill>
                  <a:schemeClr val="bg1"/>
                </a:solidFill>
              </a:rPr>
              <a:t>50 </a:t>
            </a:r>
            <a:r>
              <a:rPr lang="en-US" dirty="0" err="1">
                <a:solidFill>
                  <a:schemeClr val="bg1"/>
                </a:solidFill>
              </a:rPr>
              <a:t>yo</a:t>
            </a:r>
            <a:r>
              <a:rPr lang="en-US" dirty="0">
                <a:solidFill>
                  <a:schemeClr val="bg1"/>
                </a:solidFill>
              </a:rPr>
              <a:t> female with poorly differentiated nodular lymphoma </a:t>
            </a:r>
          </a:p>
          <a:p>
            <a:r>
              <a:rPr lang="en-US" dirty="0">
                <a:solidFill>
                  <a:schemeClr val="bg1"/>
                </a:solidFill>
              </a:rPr>
              <a:t>No pretreatment studies</a:t>
            </a:r>
          </a:p>
          <a:p>
            <a:r>
              <a:rPr lang="en-US" dirty="0">
                <a:solidFill>
                  <a:schemeClr val="bg1"/>
                </a:solidFill>
              </a:rPr>
              <a:t>Macrobiotic diet</a:t>
            </a: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D:\Images\CAPCOM\JM\JM 7-1-91 retro.tif"/>
          <p:cNvPicPr>
            <a:picLocks noChangeAspect="1" noChangeArrowheads="1"/>
          </p:cNvPicPr>
          <p:nvPr/>
        </p:nvPicPr>
        <p:blipFill>
          <a:blip r:embed="rId2" cstate="print"/>
          <a:srcRect/>
          <a:stretch>
            <a:fillRect/>
          </a:stretch>
        </p:blipFill>
        <p:spPr bwMode="auto">
          <a:xfrm>
            <a:off x="0" y="0"/>
            <a:ext cx="4038600" cy="3173413"/>
          </a:xfrm>
          <a:prstGeom prst="rect">
            <a:avLst/>
          </a:prstGeom>
          <a:noFill/>
        </p:spPr>
      </p:pic>
      <p:pic>
        <p:nvPicPr>
          <p:cNvPr id="3075" name="Picture 3" descr="D:\Images\CAPCOM\JM\JM 10-30-91.tif"/>
          <p:cNvPicPr>
            <a:picLocks noChangeAspect="1" noChangeArrowheads="1"/>
          </p:cNvPicPr>
          <p:nvPr/>
        </p:nvPicPr>
        <p:blipFill>
          <a:blip r:embed="rId3" cstate="print"/>
          <a:srcRect/>
          <a:stretch>
            <a:fillRect/>
          </a:stretch>
        </p:blipFill>
        <p:spPr bwMode="auto">
          <a:xfrm>
            <a:off x="4495800" y="0"/>
            <a:ext cx="4343400" cy="3273425"/>
          </a:xfrm>
          <a:prstGeom prst="rect">
            <a:avLst/>
          </a:prstGeom>
          <a:noFill/>
        </p:spPr>
      </p:pic>
      <p:pic>
        <p:nvPicPr>
          <p:cNvPr id="3076" name="Picture 4" descr="D:\Images\CAPCOM\JM\JM 1-27-92.tif"/>
          <p:cNvPicPr>
            <a:picLocks noChangeAspect="1" noChangeArrowheads="1"/>
          </p:cNvPicPr>
          <p:nvPr/>
        </p:nvPicPr>
        <p:blipFill>
          <a:blip r:embed="rId4" cstate="print"/>
          <a:srcRect/>
          <a:stretch>
            <a:fillRect/>
          </a:stretch>
        </p:blipFill>
        <p:spPr bwMode="auto">
          <a:xfrm>
            <a:off x="2133600" y="3352800"/>
            <a:ext cx="4572000" cy="3292475"/>
          </a:xfrm>
          <a:prstGeom prst="rect">
            <a:avLst/>
          </a:prstGeom>
          <a:noFill/>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10.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11.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12.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13.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14.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2.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4.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6.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7.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8.xml><?xml version="1.0" encoding="utf-8"?>
<a:themeOverride xmlns:a="http://schemas.openxmlformats.org/drawingml/2006/main">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1756</TotalTime>
  <Words>4388</Words>
  <Application>Microsoft Office PowerPoint</Application>
  <PresentationFormat>On-screen Show (4:3)</PresentationFormat>
  <Paragraphs>627</Paragraphs>
  <Slides>149</Slides>
  <Notes>19</Notes>
  <HiddenSlides>1</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149</vt:i4>
      </vt:variant>
    </vt:vector>
  </HeadingPairs>
  <TitlesOfParts>
    <vt:vector size="157" baseType="lpstr">
      <vt:lpstr>Times New Roman</vt:lpstr>
      <vt:lpstr>Kushi Logo</vt:lpstr>
      <vt:lpstr>Arial Unicode MS</vt:lpstr>
      <vt:lpstr>Verdana</vt:lpstr>
      <vt:lpstr>Arial</vt:lpstr>
      <vt:lpstr>Times</vt:lpstr>
      <vt:lpstr>Default Design</vt:lpstr>
      <vt:lpstr>Microsoft Graph 98 Chart</vt:lpstr>
      <vt:lpstr>Click to begin</vt:lpstr>
      <vt:lpstr>The Macrobiotic Paradigm: Distinguishing conventional, preventative, alternative medicines and macrobiotics </vt:lpstr>
      <vt:lpstr>The pedestrian accident example… </vt:lpstr>
      <vt:lpstr>Imagine a pedestrian getting hit by a car while crossing the street…</vt:lpstr>
      <vt:lpstr>The Conventional Medical Perspective of the accident…</vt:lpstr>
      <vt:lpstr>Slide 6</vt:lpstr>
      <vt:lpstr>The Preventive Medicine Perspective of the accident…</vt:lpstr>
      <vt:lpstr>Slide 8</vt:lpstr>
      <vt:lpstr>The Alternative Medicine Perspective of the accident…</vt:lpstr>
      <vt:lpstr>Slide 10</vt:lpstr>
      <vt:lpstr>The Macrobiotic Perspective of the accident…</vt:lpstr>
      <vt:lpstr>Slide 12</vt:lpstr>
      <vt:lpstr>Integrative/Comprehensive Perspective could therefore include all of the above…</vt:lpstr>
      <vt:lpstr>How does this apply to Cancer recovery?</vt:lpstr>
      <vt:lpstr>Conventional Approach To Cancer Paradigm of Crisis,  Emergency and War</vt:lpstr>
      <vt:lpstr>Conventional Approach To Cancer Paradigm of Crisis,  Emergency and War</vt:lpstr>
      <vt:lpstr>Conventional Approach To Cancer Paradigm of Crisis,  Emergency and War</vt:lpstr>
      <vt:lpstr>Conventional Approach To Cancer Paradigm of Crisis,  Emergency and War</vt:lpstr>
      <vt:lpstr>Result:</vt:lpstr>
      <vt:lpstr>Preventive Approach To Cancer</vt:lpstr>
      <vt:lpstr>Pre-emptive removal of sites susceptible to cancer:  The ideal cancer-free body – a machine with only essential biological parts</vt:lpstr>
      <vt:lpstr>Defensive eating</vt:lpstr>
      <vt:lpstr>Result:</vt:lpstr>
      <vt:lpstr>Alternative Approach To Cancer</vt:lpstr>
      <vt:lpstr>Anything that might work  that won’t kill before the cancer does</vt:lpstr>
      <vt:lpstr>Result:</vt:lpstr>
      <vt:lpstr>Macrobiotic Approach To Cancer</vt:lpstr>
      <vt:lpstr>Education – Cancer as “a friend” </vt:lpstr>
      <vt:lpstr>Education Cause And Effect – Addressing Causes Of Cancer</vt:lpstr>
      <vt:lpstr>Result:</vt:lpstr>
      <vt:lpstr>The Conventional Approach (Opposite To The Macrobiotic Approach)</vt:lpstr>
      <vt:lpstr>The Macrobiotic Approach  Begins With Diet And Lifestyle – Because Sickness Is An Indication That Your Life Is Headed In The Wrong Direction</vt:lpstr>
      <vt:lpstr>Note: The macrobiotic approach is “self-managed” while Alternative, Preventive and Conventional approaches require the assistance of an “expert.”</vt:lpstr>
      <vt:lpstr>What is “macrobiotics” and the macrobiotic approach to cancer?</vt:lpstr>
      <vt:lpstr>The Kushi Institute Definition</vt:lpstr>
      <vt:lpstr>The Causes of Cancer: according to macrobiotics</vt:lpstr>
      <vt:lpstr>Diet</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Slide 55</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Lifestyle</vt:lpstr>
      <vt:lpstr>Environment</vt:lpstr>
      <vt:lpstr>The Macrobiotic Approach To Cancer Prevention and Recovery</vt:lpstr>
      <vt:lpstr>Basic Yin/Yang Classifications </vt:lpstr>
      <vt:lpstr>Yin/Yang Food Classifications</vt:lpstr>
      <vt:lpstr>General Yin/Yang Cancer Classifications</vt:lpstr>
      <vt:lpstr>Yin/Yang Foods and  Cancer Causes</vt:lpstr>
      <vt:lpstr>Simplified Yin/Yang Dietary Adjustments for Cancers</vt:lpstr>
      <vt:lpstr>The Great Life Pyramid Macrobiotic Proportional Dietary Guidelines for a Temperate Climate</vt:lpstr>
      <vt:lpstr>Insert New Guidelines</vt:lpstr>
      <vt:lpstr>Slide 74</vt:lpstr>
      <vt:lpstr>Diet and Colorectal Cancer</vt:lpstr>
      <vt:lpstr>Diet and Pancreatic Cancer</vt:lpstr>
      <vt:lpstr>Specific Aims</vt:lpstr>
      <vt:lpstr>Cancer site of people who sought advice on macrobiotics from Kushi Institute educators, 1/92–5/93</vt:lpstr>
      <vt:lpstr>Criteria for Documentation of Best Case Series</vt:lpstr>
      <vt:lpstr>Identification of Potential Best Cases: Recruitment</vt:lpstr>
      <vt:lpstr>Identification of Potential Best Cases: Response</vt:lpstr>
      <vt:lpstr>Potential Best Case Series Population</vt:lpstr>
      <vt:lpstr>Education and Income Level of Potential Best Cases</vt:lpstr>
      <vt:lpstr>Poultry and Brown Rice Intake by Potential Best Cases </vt:lpstr>
      <vt:lpstr>Intake of Foods by Preparation Method by Potential Best Cases</vt:lpstr>
      <vt:lpstr>Use of External Applications for Cancer by Potential Best Cases</vt:lpstr>
      <vt:lpstr>Use of Body Work or Treatments for Cancer by Potential Best Cases</vt:lpstr>
      <vt:lpstr>Use of Spiritual or Psychological Practices for Cancer by Potential Best Cases</vt:lpstr>
      <vt:lpstr>Use of Supplements or Concentrates for Cancer by Potential Best Cases</vt:lpstr>
      <vt:lpstr>Current Status and Implications</vt:lpstr>
      <vt:lpstr>The Macrobiotic Diet in Cancer: Future Directions</vt:lpstr>
      <vt:lpstr>Study Results</vt:lpstr>
      <vt:lpstr>NCI Macrobiotic Presentation</vt:lpstr>
      <vt:lpstr>EN</vt:lpstr>
      <vt:lpstr>Slide 95</vt:lpstr>
      <vt:lpstr>Slide 96</vt:lpstr>
      <vt:lpstr>Slide 97</vt:lpstr>
      <vt:lpstr>JM</vt:lpstr>
      <vt:lpstr>Slide 99</vt:lpstr>
      <vt:lpstr>Slide 100</vt:lpstr>
      <vt:lpstr>JV</vt:lpstr>
      <vt:lpstr>Slide 102</vt:lpstr>
      <vt:lpstr>Slide 103</vt:lpstr>
      <vt:lpstr>Slide 104</vt:lpstr>
      <vt:lpstr>Slide 105</vt:lpstr>
      <vt:lpstr>Slide 106</vt:lpstr>
      <vt:lpstr>Slide 107</vt:lpstr>
      <vt:lpstr>Slide 108</vt:lpstr>
      <vt:lpstr>Slide 109</vt:lpstr>
      <vt:lpstr>Slide 110</vt:lpstr>
      <vt:lpstr>Slide 111</vt:lpstr>
      <vt:lpstr>NA</vt:lpstr>
      <vt:lpstr>Slide 113</vt:lpstr>
      <vt:lpstr>Slide 114</vt:lpstr>
      <vt:lpstr>Slide 115</vt:lpstr>
      <vt:lpstr>Slide 116</vt:lpstr>
      <vt:lpstr>Slide 117</vt:lpstr>
      <vt:lpstr>Slide 118</vt:lpstr>
      <vt:lpstr>Slide 119</vt:lpstr>
      <vt:lpstr>The Success of the Best Cases According to Macrobiotics</vt:lpstr>
      <vt:lpstr>Does macrobiotics work?</vt:lpstr>
      <vt:lpstr>Key Questions from CAPCAM*  (*2002 National Cancer Institute’s Cancer Advisory Panel for Complementary and Alternative  Medicine) </vt:lpstr>
      <vt:lpstr>Key Questions from CAPCAM Members (1 of 6)</vt:lpstr>
      <vt:lpstr>More Questions (2 of 6)</vt:lpstr>
      <vt:lpstr>More Questions (3 of 6)</vt:lpstr>
      <vt:lpstr>More Questions (4 of 6)</vt:lpstr>
      <vt:lpstr>More Questions (5 of 6)</vt:lpstr>
      <vt:lpstr>More Questions (6 of 6)</vt:lpstr>
      <vt:lpstr>Results</vt:lpstr>
      <vt:lpstr>Ralph Moss Reports  For February 27, 2002</vt:lpstr>
      <vt:lpstr>Macrobiotics  (Moss Report con’t)  At this week's session, one group did. This was macrobiotics, promoted by the Kushi Institute of Becket, Mass. Macrobiotics is more than a diet. It is a philosophical system based on the idea of achieving a balance between Yin and Yang in one's life and diet. Michio Kushi and his many followers believe that most cancers are caused by an excess of either "yin" or of "yang." Patients are treated according to the type of cancer they have and what food imbalances supposedly caused it. The emphasis is on the intake of foods that are available in groceries, and not on medicine, not even medicinal herbs. It is, in essence, a simple and inexpensive approach to advanced disease. The biggest expenses are for the initial consultation with a counselor and to purchase specialized equipment, such as a pressure cooker.  Most patients are put on a diet high in whole grains, beans and cooked vegetables that avoids sugar, stimulatory beverages and most meat. From the standard American perspective it sounds like Dullsville. I have had some excellent meals at macrobiotic restaurants, but those were, so to speak, one-night stands. I don't know what it would be like to be wedded to this diet for life. The rigorous food regimen is accompanied by many and varied recommendations about life style, some of which would be onerous for me. For example, followers are supposed to strictly limit their use of computers because of the alleged danger from electromagnetism.  </vt:lpstr>
      <vt:lpstr>Does It Work? (Moss Report con’t)   Of course, the question on everyone's mind is, "Does macrobiotics work?" Can it really cure cancer or other intractable diseases? Opinions are sharply divided. At yesterday's afternoon session, there was a devoted group of believers who overflowed the small meeting room. Some had perfect faith in this all-embracing system. There are also skeptics who think that macrobiotics is a kind of cult. Between these two extremes are those of us who want to know if there is something that might be beneficial to patients in this system.  The session brought forth strong testimony that sometimes the adoption of a macrobiotic diet is followed by the dramatic regression of advanced cancers. A nurse told how, in 1995, she was diagnosed with lung cancer that had spread all over her body. She received no effective conventional therapy, and reluctantly went on the macrobiotics diet. ("I have cancer, and now I have to eat this s**t," is how she graphically put it at the time.) What makes this case so extraordinary is that her progress was monitored weekly by a sympathetic physician colleague. The shrinkage, and finally the disappearance, of her tumors was documented millimeter by millimeter! She has now been disease-free for over five years. It is the kind of story that renews one's faith in the power of natural medicine to sometimes conquer this awful disease.  The trouble is that such well-documented cases are very rare. Usually you get cases that are muddled by confounding treatments, by missing records (films are often melted down for their silver after just a few years), or by scans that are technologically outdated and uninterpretable. A stellar case history, or even a case series, cannot answer the ultimate question of how often such cures are likely to occur. We have to remember that the people who testified are precisely those who responded and who lived long enough to extol the virtues of the method in question. Those who did not respond did not get to testify.</vt:lpstr>
      <vt:lpstr>The Gold Rush (Moss Report con’t)   There is promise here but also some danger. To make an analogy: back in the 19th century, someone would find a lump of worthless"fool's gold," which would trigger the migration of thousands of desperate people. At other times, people would find genuine gold, but it would not be abundant enough to warrant a gold rush. Those people were also disappointed. Only rarely was gold discovered that could be extracted consistently and profitably and that justified extraordinary efforts.  After this week's meeting I could definitely say there is real gold in macrobiotics. But whether these herald a genuine strike, a Sutter's Mill, or just a few stray nuggets, I cannot yet say. What is needed now is a serious clinical study in patients, using all the resources the NIH can muster. The Kushi Institute deserves credit for having taken these first steps towards documenting its methods and results. An influential government panel is at last listening. Let's hope that a productive clinical trial will come of this encounter.  Remarkably, Dr. Warner's "olive branch" is starting to bear fruit.   --Ralph W. Moss, Ph.D.</vt:lpstr>
      <vt:lpstr>Some more cases…</vt:lpstr>
      <vt:lpstr>Slide 135</vt:lpstr>
      <vt:lpstr>Slide 136</vt:lpstr>
      <vt:lpstr>…and many, many more! see website: phiyakushi.com</vt:lpstr>
      <vt:lpstr>Slide 138</vt:lpstr>
      <vt:lpstr>Why has macrobiotics not been widely accepted?</vt:lpstr>
      <vt:lpstr>Possible Reasons</vt:lpstr>
      <vt:lpstr>1. The Beth Ann Simon Case</vt:lpstr>
      <vt:lpstr>The Beth Ann Simon Case</vt:lpstr>
      <vt:lpstr>2. Lack of Universal Appeal</vt:lpstr>
      <vt:lpstr>3. Cancer Deaths of Leaders</vt:lpstr>
      <vt:lpstr>4. Failed consensus on defining “macrobiotics” and yin and yang</vt:lpstr>
      <vt:lpstr>4. Failure to address larger contextual issues</vt:lpstr>
      <vt:lpstr>How do we overcome these failures?</vt:lpstr>
      <vt:lpstr>Overcoming past limitations</vt:lpstr>
      <vt:lpstr>Slide 149</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Distinguishing conventional, preventative, alternative medicines and macrobiotics:</dc:title>
  <dc:creator>Phiya Kushi</dc:creator>
  <cp:lastModifiedBy>Phiya</cp:lastModifiedBy>
  <cp:revision>125</cp:revision>
  <dcterms:created xsi:type="dcterms:W3CDTF">2003-01-09T18:33:11Z</dcterms:created>
  <dcterms:modified xsi:type="dcterms:W3CDTF">2012-11-18T23:19:39Z</dcterms:modified>
</cp:coreProperties>
</file>